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72" r:id="rId9"/>
    <p:sldId id="263" r:id="rId10"/>
    <p:sldId id="265" r:id="rId11"/>
    <p:sldId id="266" r:id="rId12"/>
    <p:sldId id="273" r:id="rId13"/>
    <p:sldId id="267" r:id="rId14"/>
    <p:sldId id="268" r:id="rId15"/>
    <p:sldId id="269" r:id="rId16"/>
    <p:sldId id="270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320" userDrawn="1">
          <p15:clr>
            <a:srgbClr val="A4A3A4"/>
          </p15:clr>
        </p15:guide>
        <p15:guide id="2" pos="76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>
        <p:guide orient="horz" pos="4320"/>
        <p:guide pos="76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3.jpg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3.jp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B3D3610-4480-4845-94AF-D98377D0A8DF}" type="doc">
      <dgm:prSet loTypeId="urn:microsoft.com/office/officeart/2005/8/layout/radial6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4E624D09-6B57-44FA-8CC2-D985DD5723B4}">
      <dgm:prSet phldrT="[Text]"/>
      <dgm:spPr>
        <a:blipFill dpi="0" rotWithShape="1"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en-US" dirty="0"/>
        </a:p>
      </dgm:t>
    </dgm:pt>
    <dgm:pt modelId="{686D244C-9DED-4CD9-9332-E6F66819E35D}" type="parTrans" cxnId="{20EDCACD-131F-40E1-AB49-34C39C40D0C7}">
      <dgm:prSet/>
      <dgm:spPr/>
      <dgm:t>
        <a:bodyPr/>
        <a:lstStyle/>
        <a:p>
          <a:endParaRPr lang="en-US"/>
        </a:p>
      </dgm:t>
    </dgm:pt>
    <dgm:pt modelId="{B64A46BB-7EA0-43A2-BB33-84B25A4101D7}" type="sibTrans" cxnId="{20EDCACD-131F-40E1-AB49-34C39C40D0C7}">
      <dgm:prSet/>
      <dgm:spPr/>
      <dgm:t>
        <a:bodyPr/>
        <a:lstStyle/>
        <a:p>
          <a:endParaRPr lang="en-US"/>
        </a:p>
      </dgm:t>
    </dgm:pt>
    <dgm:pt modelId="{4772C1E1-C413-4BE5-814E-8FE5BD3F1B22}">
      <dgm:prSet phldrT="[Text]" custT="1"/>
      <dgm:spPr/>
      <dgm:t>
        <a:bodyPr/>
        <a:lstStyle/>
        <a:p>
          <a:pPr algn="ctr"/>
          <a:r>
            <a:rPr lang="bn-BD" sz="3200" dirty="0" smtClean="0">
              <a:latin typeface="NikoshBAN" panose="02000000000000000000" pitchFamily="2" charset="0"/>
              <a:cs typeface="NikoshBAN" panose="02000000000000000000" pitchFamily="2" charset="0"/>
            </a:rPr>
            <a:t>জন্ম ১৯২১খ্রিঃ  </a:t>
          </a:r>
          <a:endParaRPr lang="en-US" sz="3200" dirty="0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807B373B-E449-402F-8254-B49AFC3B7141}" type="parTrans" cxnId="{DA23C267-F6B6-4BA3-B2BE-927215EF1631}">
      <dgm:prSet/>
      <dgm:spPr/>
      <dgm:t>
        <a:bodyPr/>
        <a:lstStyle/>
        <a:p>
          <a:endParaRPr lang="en-US"/>
        </a:p>
      </dgm:t>
    </dgm:pt>
    <dgm:pt modelId="{8D1601C1-61C5-4850-AADB-8C9249FDC408}" type="sibTrans" cxnId="{DA23C267-F6B6-4BA3-B2BE-927215EF1631}">
      <dgm:prSet/>
      <dgm:spPr/>
      <dgm:t>
        <a:bodyPr/>
        <a:lstStyle/>
        <a:p>
          <a:endParaRPr lang="en-US"/>
        </a:p>
      </dgm:t>
    </dgm:pt>
    <dgm:pt modelId="{28C3B2CE-0750-4A8F-9A76-D6C84199BD88}">
      <dgm:prSet phldrT="[Text]" custT="1"/>
      <dgm:spPr/>
      <dgm:t>
        <a:bodyPr/>
        <a:lstStyle/>
        <a:p>
          <a:r>
            <a:rPr lang="bn-BD" sz="2000" dirty="0" smtClean="0">
              <a:latin typeface="NikoshBAN" panose="02000000000000000000" pitchFamily="2" charset="0"/>
              <a:cs typeface="NikoshBAN" panose="02000000000000000000" pitchFamily="2" charset="0"/>
            </a:rPr>
            <a:t>তাঁর জন্ম কোলকাতায় </a:t>
          </a:r>
          <a:endParaRPr lang="en-US" sz="2000" dirty="0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304BC2AF-A929-484E-BDAF-F3CB14BA7D18}" type="parTrans" cxnId="{32A50646-8A31-474B-BF4C-9CC4A9A6C374}">
      <dgm:prSet/>
      <dgm:spPr/>
      <dgm:t>
        <a:bodyPr/>
        <a:lstStyle/>
        <a:p>
          <a:endParaRPr lang="en-US"/>
        </a:p>
      </dgm:t>
    </dgm:pt>
    <dgm:pt modelId="{8F3FB391-B79F-46FA-9563-ACFF1B9488C6}" type="sibTrans" cxnId="{32A50646-8A31-474B-BF4C-9CC4A9A6C374}">
      <dgm:prSet/>
      <dgm:spPr/>
      <dgm:t>
        <a:bodyPr/>
        <a:lstStyle/>
        <a:p>
          <a:endParaRPr lang="en-US"/>
        </a:p>
      </dgm:t>
    </dgm:pt>
    <dgm:pt modelId="{441BBF4E-8553-4328-97E5-BCDBC358F611}">
      <dgm:prSet phldrT="[Text]"/>
      <dgm:spPr/>
      <dgm:t>
        <a:bodyPr/>
        <a:lstStyle/>
        <a:p>
          <a:r>
            <a:rPr lang="bn-BD" dirty="0" smtClean="0"/>
            <a:t>তাঁর </a:t>
          </a:r>
          <a:r>
            <a:rPr lang="bn-BD" smtClean="0"/>
            <a:t>মৃত্যু ১৯৮৮ খ্রিঃ </a:t>
          </a:r>
          <a:r>
            <a:rPr lang="bn-BD" dirty="0" smtClean="0"/>
            <a:t>২রা ফেব্রুয়ারী</a:t>
          </a:r>
          <a:endParaRPr lang="en-US" dirty="0"/>
        </a:p>
      </dgm:t>
    </dgm:pt>
    <dgm:pt modelId="{3848E41B-79E4-41DD-840B-91042F3C0AD3}" type="parTrans" cxnId="{74D2731A-A7CB-477C-9E18-BB398273F61B}">
      <dgm:prSet/>
      <dgm:spPr/>
      <dgm:t>
        <a:bodyPr/>
        <a:lstStyle/>
        <a:p>
          <a:endParaRPr lang="en-US"/>
        </a:p>
      </dgm:t>
    </dgm:pt>
    <dgm:pt modelId="{334D6518-208F-449F-BAF9-6F0549D5C7FF}" type="sibTrans" cxnId="{74D2731A-A7CB-477C-9E18-BB398273F61B}">
      <dgm:prSet/>
      <dgm:spPr/>
      <dgm:t>
        <a:bodyPr/>
        <a:lstStyle/>
        <a:p>
          <a:endParaRPr lang="en-US"/>
        </a:p>
      </dgm:t>
    </dgm:pt>
    <dgm:pt modelId="{4DC86F6A-DA92-4EC1-9013-2768E95C3E0E}">
      <dgm:prSet phldrT="[Text]" custT="1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bn-BD" sz="1800" dirty="0" smtClean="0">
              <a:latin typeface="NikoshBAN" panose="02000000000000000000" pitchFamily="2" charset="0"/>
              <a:cs typeface="NikoshBAN" panose="02000000000000000000" pitchFamily="2" charset="0"/>
            </a:rPr>
            <a:t>ত</a:t>
          </a:r>
          <a:r>
            <a:rPr lang="en-US" sz="1800" dirty="0" err="1" smtClean="0">
              <a:latin typeface="NikoshBAN" panose="02000000000000000000" pitchFamily="2" charset="0"/>
              <a:cs typeface="NikoshBAN" panose="02000000000000000000" pitchFamily="2" charset="0"/>
            </a:rPr>
            <a:t>াঁ</a:t>
          </a:r>
          <a:r>
            <a:rPr lang="bn-BD" sz="1800" dirty="0" smtClean="0">
              <a:latin typeface="NikoshBAN" panose="02000000000000000000" pitchFamily="2" charset="0"/>
              <a:cs typeface="NikoshBAN" panose="02000000000000000000" pitchFamily="2" charset="0"/>
            </a:rPr>
            <a:t>র  গ্রন্থের নাম ‘বাংলাদেশের শিল্প আন্দোলন ও আমার  কথা ‘ </a:t>
          </a:r>
          <a:endParaRPr lang="en-US" sz="1800" dirty="0" smtClean="0">
            <a:latin typeface="NikoshBAN" panose="02000000000000000000" pitchFamily="2" charset="0"/>
            <a:cs typeface="NikoshBAN" panose="02000000000000000000" pitchFamily="2" charset="0"/>
          </a:endParaRPr>
        </a:p>
        <a:p>
          <a:pPr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800" dirty="0"/>
        </a:p>
      </dgm:t>
    </dgm:pt>
    <dgm:pt modelId="{BB903A7F-F2EA-4C66-85A2-60D121AF6A2E}" type="parTrans" cxnId="{C264CA2F-04C9-4E31-811E-558B662D582E}">
      <dgm:prSet/>
      <dgm:spPr/>
      <dgm:t>
        <a:bodyPr/>
        <a:lstStyle/>
        <a:p>
          <a:endParaRPr lang="en-US"/>
        </a:p>
      </dgm:t>
    </dgm:pt>
    <dgm:pt modelId="{EE6843B3-A425-4319-AF28-03F3A895AEC4}" type="sibTrans" cxnId="{C264CA2F-04C9-4E31-811E-558B662D582E}">
      <dgm:prSet/>
      <dgm:spPr/>
      <dgm:t>
        <a:bodyPr/>
        <a:lstStyle/>
        <a:p>
          <a:endParaRPr lang="en-US"/>
        </a:p>
      </dgm:t>
    </dgm:pt>
    <dgm:pt modelId="{CE6217F3-FFB6-4B07-B162-BB9F996A2B07}" type="pres">
      <dgm:prSet presAssocID="{AB3D3610-4480-4845-94AF-D98377D0A8DF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A2ABF44B-0AD9-431C-B65B-BA0609F99AF0}" type="pres">
      <dgm:prSet presAssocID="{4E624D09-6B57-44FA-8CC2-D985DD5723B4}" presName="centerShape" presStyleLbl="node0" presStyleIdx="0" presStyleCnt="1" custLinFactNeighborX="6418"/>
      <dgm:spPr/>
      <dgm:t>
        <a:bodyPr/>
        <a:lstStyle/>
        <a:p>
          <a:endParaRPr lang="en-US"/>
        </a:p>
      </dgm:t>
    </dgm:pt>
    <dgm:pt modelId="{9A70E649-2D6F-48D8-BB73-2FE0EC34CD53}" type="pres">
      <dgm:prSet presAssocID="{4772C1E1-C413-4BE5-814E-8FE5BD3F1B22}" presName="node" presStyleLbl="node1" presStyleIdx="0" presStyleCnt="4" custScaleX="20457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F335AD0-F10F-4FD8-90B8-FE00D764A0EE}" type="pres">
      <dgm:prSet presAssocID="{4772C1E1-C413-4BE5-814E-8FE5BD3F1B22}" presName="dummy" presStyleCnt="0"/>
      <dgm:spPr/>
    </dgm:pt>
    <dgm:pt modelId="{0DE0BA8F-0F02-4481-8A2F-9205269ACA79}" type="pres">
      <dgm:prSet presAssocID="{8D1601C1-61C5-4850-AADB-8C9249FDC408}" presName="sibTrans" presStyleLbl="sibTrans2D1" presStyleIdx="0" presStyleCnt="4"/>
      <dgm:spPr/>
      <dgm:t>
        <a:bodyPr/>
        <a:lstStyle/>
        <a:p>
          <a:endParaRPr lang="en-US"/>
        </a:p>
      </dgm:t>
    </dgm:pt>
    <dgm:pt modelId="{8CD712D6-0805-407E-945C-FAA8F0E4E0B4}" type="pres">
      <dgm:prSet presAssocID="{28C3B2CE-0750-4A8F-9A76-D6C84199BD88}" presName="node" presStyleLbl="node1" presStyleIdx="1" presStyleCnt="4" custScaleX="181558" custRadScaleRad="118442" custRadScaleInc="318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B870485-D66B-4298-8DD0-7C664C37D97D}" type="pres">
      <dgm:prSet presAssocID="{28C3B2CE-0750-4A8F-9A76-D6C84199BD88}" presName="dummy" presStyleCnt="0"/>
      <dgm:spPr/>
    </dgm:pt>
    <dgm:pt modelId="{4E4D4672-B774-409E-A484-6CF8E8EBE627}" type="pres">
      <dgm:prSet presAssocID="{8F3FB391-B79F-46FA-9563-ACFF1B9488C6}" presName="sibTrans" presStyleLbl="sibTrans2D1" presStyleIdx="1" presStyleCnt="4"/>
      <dgm:spPr/>
      <dgm:t>
        <a:bodyPr/>
        <a:lstStyle/>
        <a:p>
          <a:endParaRPr lang="en-US"/>
        </a:p>
      </dgm:t>
    </dgm:pt>
    <dgm:pt modelId="{23692444-15A9-4933-ADC3-A5D8360E3D27}" type="pres">
      <dgm:prSet presAssocID="{441BBF4E-8553-4328-97E5-BCDBC358F611}" presName="node" presStyleLbl="node1" presStyleIdx="2" presStyleCnt="4" custScaleX="169466" custRadScaleRad="91592" custRadScaleInc="-2145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9DA5314-FF97-492F-8A86-EA6E3F2D7609}" type="pres">
      <dgm:prSet presAssocID="{441BBF4E-8553-4328-97E5-BCDBC358F611}" presName="dummy" presStyleCnt="0"/>
      <dgm:spPr/>
    </dgm:pt>
    <dgm:pt modelId="{17A57712-EEB1-4CAA-9018-8A4BD3BA3F6A}" type="pres">
      <dgm:prSet presAssocID="{334D6518-208F-449F-BAF9-6F0549D5C7FF}" presName="sibTrans" presStyleLbl="sibTrans2D1" presStyleIdx="2" presStyleCnt="4"/>
      <dgm:spPr/>
      <dgm:t>
        <a:bodyPr/>
        <a:lstStyle/>
        <a:p>
          <a:endParaRPr lang="en-US"/>
        </a:p>
      </dgm:t>
    </dgm:pt>
    <dgm:pt modelId="{6B125D34-1F55-4C22-A05E-8887C949F48F}" type="pres">
      <dgm:prSet presAssocID="{4DC86F6A-DA92-4EC1-9013-2768E95C3E0E}" presName="node" presStyleLbl="node1" presStyleIdx="3" presStyleCnt="4" custScaleX="197914" custScaleY="12500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173FE4B-52C9-4506-9EF5-6B525FAADE65}" type="pres">
      <dgm:prSet presAssocID="{4DC86F6A-DA92-4EC1-9013-2768E95C3E0E}" presName="dummy" presStyleCnt="0"/>
      <dgm:spPr/>
    </dgm:pt>
    <dgm:pt modelId="{71308F19-2770-4C04-BC41-63947957D447}" type="pres">
      <dgm:prSet presAssocID="{EE6843B3-A425-4319-AF28-03F3A895AEC4}" presName="sibTrans" presStyleLbl="sibTrans2D1" presStyleIdx="3" presStyleCnt="4"/>
      <dgm:spPr/>
      <dgm:t>
        <a:bodyPr/>
        <a:lstStyle/>
        <a:p>
          <a:endParaRPr lang="en-US"/>
        </a:p>
      </dgm:t>
    </dgm:pt>
  </dgm:ptLst>
  <dgm:cxnLst>
    <dgm:cxn modelId="{DA23C267-F6B6-4BA3-B2BE-927215EF1631}" srcId="{4E624D09-6B57-44FA-8CC2-D985DD5723B4}" destId="{4772C1E1-C413-4BE5-814E-8FE5BD3F1B22}" srcOrd="0" destOrd="0" parTransId="{807B373B-E449-402F-8254-B49AFC3B7141}" sibTransId="{8D1601C1-61C5-4850-AADB-8C9249FDC408}"/>
    <dgm:cxn modelId="{BC5351DD-759A-49DA-A50E-C30052F74EE5}" type="presOf" srcId="{4E624D09-6B57-44FA-8CC2-D985DD5723B4}" destId="{A2ABF44B-0AD9-431C-B65B-BA0609F99AF0}" srcOrd="0" destOrd="0" presId="urn:microsoft.com/office/officeart/2005/8/layout/radial6"/>
    <dgm:cxn modelId="{04DEB776-8910-4C14-A3A7-2D8BE0F591C6}" type="presOf" srcId="{4DC86F6A-DA92-4EC1-9013-2768E95C3E0E}" destId="{6B125D34-1F55-4C22-A05E-8887C949F48F}" srcOrd="0" destOrd="0" presId="urn:microsoft.com/office/officeart/2005/8/layout/radial6"/>
    <dgm:cxn modelId="{74D2731A-A7CB-477C-9E18-BB398273F61B}" srcId="{4E624D09-6B57-44FA-8CC2-D985DD5723B4}" destId="{441BBF4E-8553-4328-97E5-BCDBC358F611}" srcOrd="2" destOrd="0" parTransId="{3848E41B-79E4-41DD-840B-91042F3C0AD3}" sibTransId="{334D6518-208F-449F-BAF9-6F0549D5C7FF}"/>
    <dgm:cxn modelId="{32A50646-8A31-474B-BF4C-9CC4A9A6C374}" srcId="{4E624D09-6B57-44FA-8CC2-D985DD5723B4}" destId="{28C3B2CE-0750-4A8F-9A76-D6C84199BD88}" srcOrd="1" destOrd="0" parTransId="{304BC2AF-A929-484E-BDAF-F3CB14BA7D18}" sibTransId="{8F3FB391-B79F-46FA-9563-ACFF1B9488C6}"/>
    <dgm:cxn modelId="{AF3ACA00-0887-4B4A-A347-437262A9FED2}" type="presOf" srcId="{441BBF4E-8553-4328-97E5-BCDBC358F611}" destId="{23692444-15A9-4933-ADC3-A5D8360E3D27}" srcOrd="0" destOrd="0" presId="urn:microsoft.com/office/officeart/2005/8/layout/radial6"/>
    <dgm:cxn modelId="{20EDCACD-131F-40E1-AB49-34C39C40D0C7}" srcId="{AB3D3610-4480-4845-94AF-D98377D0A8DF}" destId="{4E624D09-6B57-44FA-8CC2-D985DD5723B4}" srcOrd="0" destOrd="0" parTransId="{686D244C-9DED-4CD9-9332-E6F66819E35D}" sibTransId="{B64A46BB-7EA0-43A2-BB33-84B25A4101D7}"/>
    <dgm:cxn modelId="{A8BB4E55-EA30-4626-B7A4-D169AB5E7D4F}" type="presOf" srcId="{4772C1E1-C413-4BE5-814E-8FE5BD3F1B22}" destId="{9A70E649-2D6F-48D8-BB73-2FE0EC34CD53}" srcOrd="0" destOrd="0" presId="urn:microsoft.com/office/officeart/2005/8/layout/radial6"/>
    <dgm:cxn modelId="{7FC1797C-D948-4B0C-AC6A-107A19BBC288}" type="presOf" srcId="{28C3B2CE-0750-4A8F-9A76-D6C84199BD88}" destId="{8CD712D6-0805-407E-945C-FAA8F0E4E0B4}" srcOrd="0" destOrd="0" presId="urn:microsoft.com/office/officeart/2005/8/layout/radial6"/>
    <dgm:cxn modelId="{AD96592A-5D8C-4440-BC16-06385DA4A251}" type="presOf" srcId="{8F3FB391-B79F-46FA-9563-ACFF1B9488C6}" destId="{4E4D4672-B774-409E-A484-6CF8E8EBE627}" srcOrd="0" destOrd="0" presId="urn:microsoft.com/office/officeart/2005/8/layout/radial6"/>
    <dgm:cxn modelId="{878D4930-6042-4ADE-82C8-4536E8044406}" type="presOf" srcId="{EE6843B3-A425-4319-AF28-03F3A895AEC4}" destId="{71308F19-2770-4C04-BC41-63947957D447}" srcOrd="0" destOrd="0" presId="urn:microsoft.com/office/officeart/2005/8/layout/radial6"/>
    <dgm:cxn modelId="{2EC0B5D7-765A-42AD-AAFB-1451DEF409BD}" type="presOf" srcId="{334D6518-208F-449F-BAF9-6F0549D5C7FF}" destId="{17A57712-EEB1-4CAA-9018-8A4BD3BA3F6A}" srcOrd="0" destOrd="0" presId="urn:microsoft.com/office/officeart/2005/8/layout/radial6"/>
    <dgm:cxn modelId="{C264CA2F-04C9-4E31-811E-558B662D582E}" srcId="{4E624D09-6B57-44FA-8CC2-D985DD5723B4}" destId="{4DC86F6A-DA92-4EC1-9013-2768E95C3E0E}" srcOrd="3" destOrd="0" parTransId="{BB903A7F-F2EA-4C66-85A2-60D121AF6A2E}" sibTransId="{EE6843B3-A425-4319-AF28-03F3A895AEC4}"/>
    <dgm:cxn modelId="{C926E10A-491F-4D42-9861-BDF93688CD87}" type="presOf" srcId="{8D1601C1-61C5-4850-AADB-8C9249FDC408}" destId="{0DE0BA8F-0F02-4481-8A2F-9205269ACA79}" srcOrd="0" destOrd="0" presId="urn:microsoft.com/office/officeart/2005/8/layout/radial6"/>
    <dgm:cxn modelId="{14EFC443-1E5A-40E4-930A-C04E3B5F3F4B}" type="presOf" srcId="{AB3D3610-4480-4845-94AF-D98377D0A8DF}" destId="{CE6217F3-FFB6-4B07-B162-BB9F996A2B07}" srcOrd="0" destOrd="0" presId="urn:microsoft.com/office/officeart/2005/8/layout/radial6"/>
    <dgm:cxn modelId="{54106BFC-5533-4452-80C1-72463CAF26AB}" type="presParOf" srcId="{CE6217F3-FFB6-4B07-B162-BB9F996A2B07}" destId="{A2ABF44B-0AD9-431C-B65B-BA0609F99AF0}" srcOrd="0" destOrd="0" presId="urn:microsoft.com/office/officeart/2005/8/layout/radial6"/>
    <dgm:cxn modelId="{A6183909-B59A-494B-B06D-73C920626F96}" type="presParOf" srcId="{CE6217F3-FFB6-4B07-B162-BB9F996A2B07}" destId="{9A70E649-2D6F-48D8-BB73-2FE0EC34CD53}" srcOrd="1" destOrd="0" presId="urn:microsoft.com/office/officeart/2005/8/layout/radial6"/>
    <dgm:cxn modelId="{D60F3EAB-D2D7-45CC-BCCF-C02131EF2E77}" type="presParOf" srcId="{CE6217F3-FFB6-4B07-B162-BB9F996A2B07}" destId="{5F335AD0-F10F-4FD8-90B8-FE00D764A0EE}" srcOrd="2" destOrd="0" presId="urn:microsoft.com/office/officeart/2005/8/layout/radial6"/>
    <dgm:cxn modelId="{46CB10C5-35B0-4158-B49E-5C15CF30559A}" type="presParOf" srcId="{CE6217F3-FFB6-4B07-B162-BB9F996A2B07}" destId="{0DE0BA8F-0F02-4481-8A2F-9205269ACA79}" srcOrd="3" destOrd="0" presId="urn:microsoft.com/office/officeart/2005/8/layout/radial6"/>
    <dgm:cxn modelId="{A3E64509-19D8-476B-8895-8CBA7377BF8E}" type="presParOf" srcId="{CE6217F3-FFB6-4B07-B162-BB9F996A2B07}" destId="{8CD712D6-0805-407E-945C-FAA8F0E4E0B4}" srcOrd="4" destOrd="0" presId="urn:microsoft.com/office/officeart/2005/8/layout/radial6"/>
    <dgm:cxn modelId="{C73702C9-B3DC-47D8-BC0F-C138F15D05A8}" type="presParOf" srcId="{CE6217F3-FFB6-4B07-B162-BB9F996A2B07}" destId="{5B870485-D66B-4298-8DD0-7C664C37D97D}" srcOrd="5" destOrd="0" presId="urn:microsoft.com/office/officeart/2005/8/layout/radial6"/>
    <dgm:cxn modelId="{C24F9E89-A435-418A-B069-A32D9E0F4516}" type="presParOf" srcId="{CE6217F3-FFB6-4B07-B162-BB9F996A2B07}" destId="{4E4D4672-B774-409E-A484-6CF8E8EBE627}" srcOrd="6" destOrd="0" presId="urn:microsoft.com/office/officeart/2005/8/layout/radial6"/>
    <dgm:cxn modelId="{A458A03E-D984-4D5E-A14C-C8C451A3DC38}" type="presParOf" srcId="{CE6217F3-FFB6-4B07-B162-BB9F996A2B07}" destId="{23692444-15A9-4933-ADC3-A5D8360E3D27}" srcOrd="7" destOrd="0" presId="urn:microsoft.com/office/officeart/2005/8/layout/radial6"/>
    <dgm:cxn modelId="{2E11AFAF-9E7E-4E59-A296-246B8455D3B3}" type="presParOf" srcId="{CE6217F3-FFB6-4B07-B162-BB9F996A2B07}" destId="{A9DA5314-FF97-492F-8A86-EA6E3F2D7609}" srcOrd="8" destOrd="0" presId="urn:microsoft.com/office/officeart/2005/8/layout/radial6"/>
    <dgm:cxn modelId="{5FB105D9-F4BF-4199-BC52-5840D07AF0A7}" type="presParOf" srcId="{CE6217F3-FFB6-4B07-B162-BB9F996A2B07}" destId="{17A57712-EEB1-4CAA-9018-8A4BD3BA3F6A}" srcOrd="9" destOrd="0" presId="urn:microsoft.com/office/officeart/2005/8/layout/radial6"/>
    <dgm:cxn modelId="{4D14ED77-AE8F-44E1-A2EB-394E83BF168E}" type="presParOf" srcId="{CE6217F3-FFB6-4B07-B162-BB9F996A2B07}" destId="{6B125D34-1F55-4C22-A05E-8887C949F48F}" srcOrd="10" destOrd="0" presId="urn:microsoft.com/office/officeart/2005/8/layout/radial6"/>
    <dgm:cxn modelId="{754336B1-98F1-41FC-8922-11CC7769D162}" type="presParOf" srcId="{CE6217F3-FFB6-4B07-B162-BB9F996A2B07}" destId="{1173FE4B-52C9-4506-9EF5-6B525FAADE65}" srcOrd="11" destOrd="0" presId="urn:microsoft.com/office/officeart/2005/8/layout/radial6"/>
    <dgm:cxn modelId="{05707750-C735-4AA7-A2C5-78E82AF32EFD}" type="presParOf" srcId="{CE6217F3-FFB6-4B07-B162-BB9F996A2B07}" destId="{71308F19-2770-4C04-BC41-63947957D447}" srcOrd="12" destOrd="0" presId="urn:microsoft.com/office/officeart/2005/8/layout/radial6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1308F19-2770-4C04-BC41-63947957D447}">
      <dsp:nvSpPr>
        <dsp:cNvPr id="0" name=""/>
        <dsp:cNvSpPr/>
      </dsp:nvSpPr>
      <dsp:spPr>
        <a:xfrm>
          <a:off x="2329718" y="535291"/>
          <a:ext cx="3562507" cy="3562507"/>
        </a:xfrm>
        <a:prstGeom prst="blockArc">
          <a:avLst>
            <a:gd name="adj1" fmla="val 10800000"/>
            <a:gd name="adj2" fmla="val 16200000"/>
            <a:gd name="adj3" fmla="val 4643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7A57712-EEB1-4CAA-9018-8A4BD3BA3F6A}">
      <dsp:nvSpPr>
        <dsp:cNvPr id="0" name=""/>
        <dsp:cNvSpPr/>
      </dsp:nvSpPr>
      <dsp:spPr>
        <a:xfrm>
          <a:off x="2323540" y="388799"/>
          <a:ext cx="3562507" cy="3562507"/>
        </a:xfrm>
        <a:prstGeom prst="blockArc">
          <a:avLst>
            <a:gd name="adj1" fmla="val 5034078"/>
            <a:gd name="adj2" fmla="val 10510215"/>
            <a:gd name="adj3" fmla="val 4643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E4D4672-B774-409E-A484-6CF8E8EBE627}">
      <dsp:nvSpPr>
        <dsp:cNvPr id="0" name=""/>
        <dsp:cNvSpPr/>
      </dsp:nvSpPr>
      <dsp:spPr>
        <a:xfrm>
          <a:off x="2660069" y="385576"/>
          <a:ext cx="3562507" cy="3562507"/>
        </a:xfrm>
        <a:prstGeom prst="blockArc">
          <a:avLst>
            <a:gd name="adj1" fmla="val 364392"/>
            <a:gd name="adj2" fmla="val 5700073"/>
            <a:gd name="adj3" fmla="val 4643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DE0BA8F-0F02-4481-8A2F-9205269ACA79}">
      <dsp:nvSpPr>
        <dsp:cNvPr id="0" name=""/>
        <dsp:cNvSpPr/>
      </dsp:nvSpPr>
      <dsp:spPr>
        <a:xfrm>
          <a:off x="2651495" y="505277"/>
          <a:ext cx="3562507" cy="3562507"/>
        </a:xfrm>
        <a:prstGeom prst="blockArc">
          <a:avLst>
            <a:gd name="adj1" fmla="val 15560542"/>
            <a:gd name="adj2" fmla="val 127231"/>
            <a:gd name="adj3" fmla="val 4643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2ABF44B-0AD9-431C-B65B-BA0609F99AF0}">
      <dsp:nvSpPr>
        <dsp:cNvPr id="0" name=""/>
        <dsp:cNvSpPr/>
      </dsp:nvSpPr>
      <dsp:spPr>
        <a:xfrm>
          <a:off x="3513766" y="1496005"/>
          <a:ext cx="1641078" cy="1641078"/>
        </a:xfrm>
        <a:prstGeom prst="ellipse">
          <a:avLst/>
        </a:prstGeom>
        <a:blipFill dpi="0" rotWithShape="1"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0" tIns="82550" rIns="82550" bIns="82550" numCol="1" spcCol="1270" anchor="ctr" anchorCtr="0">
          <a:noAutofit/>
        </a:bodyPr>
        <a:lstStyle/>
        <a:p>
          <a:pPr lvl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6500" kern="1200" dirty="0"/>
        </a:p>
      </dsp:txBody>
      <dsp:txXfrm>
        <a:off x="3754096" y="1736335"/>
        <a:ext cx="1160418" cy="1160418"/>
      </dsp:txXfrm>
    </dsp:sp>
    <dsp:sp modelId="{9A70E649-2D6F-48D8-BB73-2FE0EC34CD53}">
      <dsp:nvSpPr>
        <dsp:cNvPr id="0" name=""/>
        <dsp:cNvSpPr/>
      </dsp:nvSpPr>
      <dsp:spPr>
        <a:xfrm>
          <a:off x="2935945" y="2268"/>
          <a:ext cx="2350053" cy="114875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n-BD" sz="3200" kern="1200" dirty="0" smtClean="0">
              <a:latin typeface="NikoshBAN" panose="02000000000000000000" pitchFamily="2" charset="0"/>
              <a:cs typeface="NikoshBAN" panose="02000000000000000000" pitchFamily="2" charset="0"/>
            </a:rPr>
            <a:t>জন্ম ১৯২১খ্রিঃ  </a:t>
          </a:r>
          <a:endParaRPr lang="en-US" sz="3200" kern="1200" dirty="0">
            <a:latin typeface="NikoshBAN" panose="02000000000000000000" pitchFamily="2" charset="0"/>
            <a:cs typeface="NikoshBAN" panose="02000000000000000000" pitchFamily="2" charset="0"/>
          </a:endParaRPr>
        </a:p>
      </dsp:txBody>
      <dsp:txXfrm>
        <a:off x="3280102" y="170499"/>
        <a:ext cx="1661739" cy="812292"/>
      </dsp:txXfrm>
    </dsp:sp>
    <dsp:sp modelId="{8CD712D6-0805-407E-945C-FAA8F0E4E0B4}">
      <dsp:nvSpPr>
        <dsp:cNvPr id="0" name=""/>
        <dsp:cNvSpPr/>
      </dsp:nvSpPr>
      <dsp:spPr>
        <a:xfrm>
          <a:off x="5128628" y="1776532"/>
          <a:ext cx="2085656" cy="114875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n-BD" sz="2000" kern="1200" dirty="0" smtClean="0">
              <a:latin typeface="NikoshBAN" panose="02000000000000000000" pitchFamily="2" charset="0"/>
              <a:cs typeface="NikoshBAN" panose="02000000000000000000" pitchFamily="2" charset="0"/>
            </a:rPr>
            <a:t>তাঁর জন্ম কোলকাতায় </a:t>
          </a:r>
          <a:endParaRPr lang="en-US" sz="2000" kern="1200" dirty="0">
            <a:latin typeface="NikoshBAN" panose="02000000000000000000" pitchFamily="2" charset="0"/>
            <a:cs typeface="NikoshBAN" panose="02000000000000000000" pitchFamily="2" charset="0"/>
          </a:endParaRPr>
        </a:p>
      </dsp:txBody>
      <dsp:txXfrm>
        <a:off x="5434065" y="1944763"/>
        <a:ext cx="1474782" cy="812292"/>
      </dsp:txXfrm>
    </dsp:sp>
    <dsp:sp modelId="{23692444-15A9-4933-ADC3-A5D8360E3D27}">
      <dsp:nvSpPr>
        <dsp:cNvPr id="0" name=""/>
        <dsp:cNvSpPr/>
      </dsp:nvSpPr>
      <dsp:spPr>
        <a:xfrm>
          <a:off x="3316269" y="3325727"/>
          <a:ext cx="1946748" cy="114875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n-BD" sz="1400" kern="1200" dirty="0" smtClean="0"/>
            <a:t>তাঁর </a:t>
          </a:r>
          <a:r>
            <a:rPr lang="bn-BD" sz="1400" kern="1200" smtClean="0"/>
            <a:t>মৃত্যু ১৯৮৮ খ্রিঃ </a:t>
          </a:r>
          <a:r>
            <a:rPr lang="bn-BD" sz="1400" kern="1200" dirty="0" smtClean="0"/>
            <a:t>২রা ফেব্রুয়ারী</a:t>
          </a:r>
          <a:endParaRPr lang="en-US" sz="1400" kern="1200" dirty="0"/>
        </a:p>
      </dsp:txBody>
      <dsp:txXfrm>
        <a:off x="3601364" y="3493958"/>
        <a:ext cx="1376558" cy="812292"/>
      </dsp:txXfrm>
    </dsp:sp>
    <dsp:sp modelId="{6B125D34-1F55-4C22-A05E-8887C949F48F}">
      <dsp:nvSpPr>
        <dsp:cNvPr id="0" name=""/>
        <dsp:cNvSpPr/>
      </dsp:nvSpPr>
      <dsp:spPr>
        <a:xfrm>
          <a:off x="1234300" y="1598567"/>
          <a:ext cx="2273546" cy="143595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bn-BD" sz="1800" kern="1200" dirty="0" smtClean="0">
              <a:latin typeface="NikoshBAN" panose="02000000000000000000" pitchFamily="2" charset="0"/>
              <a:cs typeface="NikoshBAN" panose="02000000000000000000" pitchFamily="2" charset="0"/>
            </a:rPr>
            <a:t>ত</a:t>
          </a:r>
          <a:r>
            <a:rPr lang="en-US" sz="1800" kern="1200" dirty="0" err="1" smtClean="0">
              <a:latin typeface="NikoshBAN" panose="02000000000000000000" pitchFamily="2" charset="0"/>
              <a:cs typeface="NikoshBAN" panose="02000000000000000000" pitchFamily="2" charset="0"/>
            </a:rPr>
            <a:t>াঁ</a:t>
          </a:r>
          <a:r>
            <a:rPr lang="bn-BD" sz="1800" kern="1200" dirty="0" smtClean="0">
              <a:latin typeface="NikoshBAN" panose="02000000000000000000" pitchFamily="2" charset="0"/>
              <a:cs typeface="NikoshBAN" panose="02000000000000000000" pitchFamily="2" charset="0"/>
            </a:rPr>
            <a:t>র  গ্রন্থের নাম ‘বাংলাদেশের শিল্প আন্দোলন ও আমার  কথা ‘ </a:t>
          </a:r>
          <a:endParaRPr lang="en-US" sz="1800" kern="1200" dirty="0" smtClean="0">
            <a:latin typeface="NikoshBAN" panose="02000000000000000000" pitchFamily="2" charset="0"/>
            <a:cs typeface="NikoshBAN" panose="02000000000000000000" pitchFamily="2" charset="0"/>
          </a:endParaRP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800" kern="1200" dirty="0"/>
        </a:p>
      </dsp:txBody>
      <dsp:txXfrm>
        <a:off x="1567253" y="1808858"/>
        <a:ext cx="1607640" cy="101537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6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connRout" val="curve"/>
                    <dgm:param type="begPts" val="ctr"/>
                    <dgm:param type="endPts" val="ctr"/>
                    <dgm:param type="begSty" val="noArr"/>
                    <dgm:param type="endSty" val="noArr"/>
                    <dgm:param type="dstNode" val="node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connRout" val="longCurve"/>
                    <dgm:param type="begPts" val="bCtr"/>
                    <dgm:param type="endPts" val="tCtr"/>
                    <dgm:param type="begSty" val="noArr"/>
                    <dgm:param type="endSty" val="noArr"/>
                    <dgm:param type="srcNode" val="dummyConnPt"/>
                    <dgm:param type="dstNode" val="dummyConnPt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020E4-AF74-43D6-8630-EFD8E3E304FF}" type="datetimeFigureOut">
              <a:rPr lang="en-US" smtClean="0"/>
              <a:t>07-Oct-13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B0BA8-EFEE-4E11-AC47-A79BF71A7528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43635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020E4-AF74-43D6-8630-EFD8E3E304FF}" type="datetimeFigureOut">
              <a:rPr lang="en-US" smtClean="0"/>
              <a:t>07-Oct-13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B0BA8-EFEE-4E11-AC47-A79BF71A75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37223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020E4-AF74-43D6-8630-EFD8E3E304FF}" type="datetimeFigureOut">
              <a:rPr lang="en-US" smtClean="0"/>
              <a:t>07-Oct-13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B0BA8-EFEE-4E11-AC47-A79BF71A75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12697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020E4-AF74-43D6-8630-EFD8E3E304FF}" type="datetimeFigureOut">
              <a:rPr lang="en-US" smtClean="0"/>
              <a:t>07-Oct-13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B0BA8-EFEE-4E11-AC47-A79BF71A75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52241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020E4-AF74-43D6-8630-EFD8E3E304FF}" type="datetimeFigureOut">
              <a:rPr lang="en-US" smtClean="0"/>
              <a:t>07-Oct-13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B0BA8-EFEE-4E11-AC47-A79BF71A7528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599971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8" y="1845734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020E4-AF74-43D6-8630-EFD8E3E304FF}" type="datetimeFigureOut">
              <a:rPr lang="en-US" smtClean="0"/>
              <a:t>07-Oct-13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B0BA8-EFEE-4E11-AC47-A79BF71A75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91656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020E4-AF74-43D6-8630-EFD8E3E304FF}" type="datetimeFigureOut">
              <a:rPr lang="en-US" smtClean="0"/>
              <a:t>07-Oct-13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B0BA8-EFEE-4E11-AC47-A79BF71A75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22556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020E4-AF74-43D6-8630-EFD8E3E304FF}" type="datetimeFigureOut">
              <a:rPr lang="en-US" smtClean="0"/>
              <a:t>07-Oct-13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B0BA8-EFEE-4E11-AC47-A79BF71A75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42293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020E4-AF74-43D6-8630-EFD8E3E304FF}" type="datetimeFigureOut">
              <a:rPr lang="en-US" smtClean="0"/>
              <a:t>07-Oct-13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B0BA8-EFEE-4E11-AC47-A79BF71A75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76656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DDE020E4-AF74-43D6-8630-EFD8E3E304FF}" type="datetimeFigureOut">
              <a:rPr lang="en-US" smtClean="0"/>
              <a:t>07-Oct-13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28B0BA8-EFEE-4E11-AC47-A79BF71A75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97931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020E4-AF74-43D6-8630-EFD8E3E304FF}" type="datetimeFigureOut">
              <a:rPr lang="en-US" smtClean="0"/>
              <a:t>07-Oct-13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B0BA8-EFEE-4E11-AC47-A79BF71A75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66458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DDE020E4-AF74-43D6-8630-EFD8E3E304FF}" type="datetimeFigureOut">
              <a:rPr lang="en-US" smtClean="0"/>
              <a:t>07-Oct-13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E28B0BA8-EFEE-4E11-AC47-A79BF71A7528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933018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7.jpg"/></Relationships>
</file>

<file path=ppt/slides/_rels/slide1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microsoft.com/office/2007/relationships/hdphoto" Target="../media/hdphoto3.wdp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9.jp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microsoft.com/office/2007/relationships/hdphoto" Target="../media/hdphoto4.wdp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JPG"/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7" Type="http://schemas.openxmlformats.org/officeDocument/2006/relationships/image" Target="../media/image9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jpg"/><Relationship Id="rId5" Type="http://schemas.openxmlformats.org/officeDocument/2006/relationships/image" Target="../media/image7.jpg"/><Relationship Id="rId4" Type="http://schemas.openxmlformats.org/officeDocument/2006/relationships/image" Target="../media/image6.JPG"/></Relationships>
</file>

<file path=ppt/slides/_rels/slide5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microsoft.com/office/2007/relationships/hdphoto" Target="../media/hdphoto1.wdp"/><Relationship Id="rId7" Type="http://schemas.openxmlformats.org/officeDocument/2006/relationships/diagramColors" Target="../diagrams/colors1.xml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_rels/slide8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0" y="398463"/>
            <a:ext cx="8358188" cy="1308100"/>
          </a:xfrm>
          <a:solidFill>
            <a:srgbClr val="92D050"/>
          </a:solidFill>
        </p:spPr>
        <p:txBody>
          <a:bodyPr/>
          <a:lstStyle/>
          <a:p>
            <a:pPr algn="ctr"/>
            <a:r>
              <a:rPr lang="bn-BD" dirty="0" smtClean="0"/>
              <a:t> </a:t>
            </a:r>
            <a:r>
              <a:rPr lang="bn-BD" sz="66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স্বাগতম</a:t>
            </a:r>
            <a:endParaRPr lang="en-US" sz="66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0918" y="1807265"/>
            <a:ext cx="8203842" cy="4606413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8135816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14000"/>
                    </a14:imgEffect>
                  </a14:imgLayer>
                </a14:imgProps>
              </a:ext>
            </a:extLst>
          </a:blip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1071" y="535479"/>
            <a:ext cx="2628900" cy="1743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87166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30000"/>
                    </a14:imgEffect>
                  </a14:imgLayer>
                </a14:imgProps>
              </a:ext>
            </a:extLst>
          </a:blip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89420" y="875763"/>
            <a:ext cx="3228769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bn-BD" sz="4400" dirty="0" smtClean="0">
                <a:solidFill>
                  <a:schemeClr val="bg2">
                    <a:lumMod val="10000"/>
                  </a:schemeClr>
                </a:solidFill>
              </a:rPr>
              <a:t>জোড়ায় কাজ</a:t>
            </a:r>
            <a:endParaRPr lang="en-US" sz="4400"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967502" y="2566182"/>
            <a:ext cx="548098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bn-BD" sz="4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লোকশিল্প বলতে কী বুঝ?</a:t>
            </a:r>
            <a:endParaRPr lang="en-US" sz="48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650016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colorTemperature colorTemp="4284"/>
                    </a14:imgEffect>
                    <a14:imgEffect>
                      <a14:saturation sat="21000"/>
                    </a14:imgEffect>
                  </a14:imgLayer>
                </a14:imgProps>
              </a:ext>
            </a:extLst>
          </a:blip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11145" y="819418"/>
            <a:ext cx="5715000" cy="4286250"/>
          </a:xfrm>
          <a:prstGeom prst="rect">
            <a:avLst/>
          </a:prstGeom>
          <a:solidFill>
            <a:schemeClr val="bg1"/>
          </a:solidFill>
        </p:spPr>
      </p:pic>
    </p:spTree>
    <p:extLst>
      <p:ext uri="{BB962C8B-B14F-4D97-AF65-F5344CB8AC3E}">
        <p14:creationId xmlns:p14="http://schemas.microsoft.com/office/powerpoint/2010/main" val="29955449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146997" y="1803042"/>
            <a:ext cx="3233578" cy="1200329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</p:spPr>
        <p:txBody>
          <a:bodyPr wrap="none" rtlCol="0">
            <a:spAutoFit/>
          </a:bodyPr>
          <a:lstStyle/>
          <a:p>
            <a:r>
              <a:rPr lang="bn-BD" sz="7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দলীয় কাজ</a:t>
            </a:r>
            <a:endParaRPr lang="en-US" sz="7200" dirty="0">
              <a:solidFill>
                <a:schemeClr val="tx1">
                  <a:lumMod val="95000"/>
                  <a:lumOff val="5000"/>
                </a:schemeClr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69702" y="3567448"/>
            <a:ext cx="1069876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bn-BD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বর্ষাকালে নকশি কাঁথা তৈরির উপযুক্ত সময় কেন তা  ব্যাখ্যা কর।</a:t>
            </a:r>
            <a:endParaRPr lang="en-US" sz="40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860012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250028" y="1596980"/>
            <a:ext cx="1641796" cy="830997"/>
          </a:xfrm>
          <a:prstGeom prst="rect">
            <a:avLst/>
          </a:prstGeom>
          <a:blipFill>
            <a:blip r:embed="rId2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artisticLightScreen/>
                      </a14:imgEffect>
                    </a14:imgLayer>
                  </a14:imgProps>
                </a:ext>
              </a:extLst>
            </a:blip>
            <a:tile tx="0" ty="0" sx="100000" sy="100000" flip="none" algn="tl"/>
          </a:blipFill>
          <a:ln>
            <a:solidFill>
              <a:schemeClr val="accent2">
                <a:lumMod val="60000"/>
                <a:lumOff val="40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bn-BD" sz="4800" dirty="0" smtClean="0">
                <a:solidFill>
                  <a:schemeClr val="bg2">
                    <a:lumMod val="10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মূল্যায়ন</a:t>
            </a:r>
            <a:endParaRPr lang="en-US" sz="4800" dirty="0">
              <a:solidFill>
                <a:schemeClr val="bg2">
                  <a:lumMod val="10000"/>
                </a:schemeClr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365161" y="3258354"/>
            <a:ext cx="667041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bn-BD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নকশিকাঁথা তৈরির ২টি  উপকরনের নাম বল।</a:t>
            </a:r>
            <a:endParaRPr lang="en-US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0" y="4289115"/>
            <a:ext cx="791915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1657350" lvl="3" indent="-285750">
              <a:buFont typeface="Arial" panose="020B0604020202020204" pitchFamily="34" charset="0"/>
              <a:buChar char="•"/>
            </a:pPr>
            <a:r>
              <a:rPr lang="bn-BD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তোমার বাড়ীতে তৈরি ১ টি শিল্পের নাম বল।</a:t>
            </a:r>
            <a:endParaRPr lang="en-US" sz="36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804102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709116" y="2485623"/>
            <a:ext cx="3206840" cy="769441"/>
          </a:xfrm>
          <a:prstGeom prst="rect">
            <a:avLst/>
          </a:prstGeom>
          <a:gradFill flip="none" rotWithShape="1">
            <a:gsLst>
              <a:gs pos="0">
                <a:schemeClr val="accent4">
                  <a:lumMod val="75000"/>
                  <a:tint val="66000"/>
                  <a:satMod val="160000"/>
                </a:schemeClr>
              </a:gs>
              <a:gs pos="50000">
                <a:schemeClr val="accent4">
                  <a:lumMod val="75000"/>
                  <a:tint val="44500"/>
                  <a:satMod val="160000"/>
                </a:schemeClr>
              </a:gs>
              <a:gs pos="100000">
                <a:schemeClr val="accent4">
                  <a:lumMod val="75000"/>
                  <a:tint val="23500"/>
                  <a:satMod val="160000"/>
                </a:schemeClr>
              </a:gs>
            </a:gsLst>
            <a:lin ang="8100000" scaled="1"/>
            <a:tileRect/>
          </a:gradFill>
        </p:spPr>
        <p:txBody>
          <a:bodyPr wrap="square" rtlCol="0">
            <a:spAutoFit/>
          </a:bodyPr>
          <a:lstStyle/>
          <a:p>
            <a:r>
              <a:rPr lang="bn-BD" sz="4400" b="1" u="sng" dirty="0" smtClean="0"/>
              <a:t>বাড়ির কাজ</a:t>
            </a:r>
            <a:endParaRPr lang="en-US" sz="4400" b="1" u="sng" dirty="0"/>
          </a:p>
        </p:txBody>
      </p:sp>
      <p:sp>
        <p:nvSpPr>
          <p:cNvPr id="3" name="TextBox 2"/>
          <p:cNvSpPr txBox="1"/>
          <p:nvPr/>
        </p:nvSpPr>
        <p:spPr>
          <a:xfrm>
            <a:off x="1055077" y="3914385"/>
            <a:ext cx="1019907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buFont typeface="Courier New" panose="02070309020205020404" pitchFamily="49" charset="0"/>
              <a:buChar char="o"/>
            </a:pPr>
            <a:r>
              <a:rPr lang="bn-BD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তোমার দেখা কোন মেলার ৫ টি শিল্পের নাম লিখে আনবে। </a:t>
            </a:r>
            <a:endParaRPr lang="en-US" sz="36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939042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4354772" y="3024554"/>
            <a:ext cx="3215736" cy="2118475"/>
          </a:xfrm>
          <a:prstGeom prst="ellipse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4400" dirty="0" smtClean="0">
                <a:solidFill>
                  <a:schemeClr val="bg2">
                    <a:lumMod val="10000"/>
                  </a:schemeClr>
                </a:solidFill>
              </a:rPr>
              <a:t>ধন্যবাদ </a:t>
            </a:r>
            <a:endParaRPr lang="en-US" sz="4400" dirty="0">
              <a:solidFill>
                <a:schemeClr val="bg2">
                  <a:lumMod val="10000"/>
                </a:schemeClr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12385" y="0"/>
            <a:ext cx="3810000" cy="2857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79221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2331076" y="553793"/>
            <a:ext cx="6323525" cy="121061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bn-BD" sz="6000" b="1" u="sng" dirty="0" smtClean="0">
                <a:latin typeface="NikoshBAN" panose="02000000000000000000" pitchFamily="2" charset="0"/>
                <a:cs typeface="NikoshBAN" panose="02000000000000000000" pitchFamily="2" charset="0"/>
              </a:rPr>
              <a:t>পরিচিতি</a:t>
            </a:r>
          </a:p>
          <a:p>
            <a:pPr algn="ctr"/>
            <a:r>
              <a:rPr lang="bn-BD" dirty="0" smtClean="0"/>
              <a:t> 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378040" y="1648498"/>
            <a:ext cx="6903076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000" dirty="0" smtClean="0">
                <a:solidFill>
                  <a:schemeClr val="bg2">
                    <a:lumMod val="10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লীমা নাসরিন</a:t>
            </a:r>
            <a:endParaRPr lang="en-US" sz="4000" dirty="0" smtClean="0">
              <a:solidFill>
                <a:schemeClr val="bg2">
                  <a:lumMod val="10000"/>
                </a:schemeClr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r>
              <a:rPr lang="bn-BD" sz="4000" dirty="0" smtClean="0">
                <a:solidFill>
                  <a:schemeClr val="bg2">
                    <a:lumMod val="10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সহকারী শিক্ষক</a:t>
            </a:r>
            <a:endParaRPr lang="bn-BD" sz="4000" dirty="0">
              <a:solidFill>
                <a:schemeClr val="bg2">
                  <a:lumMod val="10000"/>
                </a:schemeClr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r>
              <a:rPr lang="bn-BD" sz="4000" dirty="0" smtClean="0">
                <a:solidFill>
                  <a:schemeClr val="bg2">
                    <a:lumMod val="10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আড়ানী মোনোমোহিনি উচ্চ বিদ্যালয়।</a:t>
            </a:r>
          </a:p>
          <a:p>
            <a:r>
              <a:rPr lang="bn-BD" sz="4000" dirty="0" smtClean="0">
                <a:solidFill>
                  <a:schemeClr val="bg2">
                    <a:lumMod val="10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আড়ানী,বাঘা,রাজশাহী। </a:t>
            </a:r>
          </a:p>
          <a:p>
            <a:r>
              <a:rPr lang="bn-BD" sz="4000" dirty="0" smtClean="0">
                <a:solidFill>
                  <a:schemeClr val="bg2">
                    <a:lumMod val="10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মোবাইল নং-০১৭২২৩৫০৬২৭</a:t>
            </a:r>
            <a:endParaRPr lang="bn-BD" sz="3200" dirty="0" smtClean="0">
              <a:solidFill>
                <a:schemeClr val="bg2">
                  <a:lumMod val="10000"/>
                </a:schemeClr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r>
              <a:rPr lang="bn-BD" sz="3200" dirty="0" smtClean="0">
                <a:solidFill>
                  <a:schemeClr val="bg2">
                    <a:lumMod val="10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ইমেইল-</a:t>
            </a:r>
            <a:r>
              <a:rPr lang="en-US" sz="3200" dirty="0" smtClean="0">
                <a:solidFill>
                  <a:schemeClr val="bg2">
                    <a:lumMod val="10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leemanasrin@yahoo.com</a:t>
            </a:r>
            <a:endParaRPr lang="bn-BD" sz="3200" dirty="0" smtClean="0">
              <a:solidFill>
                <a:schemeClr val="bg2">
                  <a:lumMod val="10000"/>
                </a:schemeClr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endParaRPr lang="en-US" sz="24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2" name="Oval 1"/>
          <p:cNvSpPr/>
          <p:nvPr/>
        </p:nvSpPr>
        <p:spPr>
          <a:xfrm>
            <a:off x="8847786" y="1764407"/>
            <a:ext cx="2846231" cy="3915963"/>
          </a:xfrm>
          <a:prstGeom prst="ellipse">
            <a:avLst/>
          </a:prstGeom>
          <a:blipFill dpi="0"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89742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21000"/>
                    </a14:imgEffect>
                  </a14:imgLayer>
                </a14:imgProps>
              </a:ext>
            </a:extLst>
          </a:blip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425782" y="579549"/>
            <a:ext cx="4855334" cy="120032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7200" u="sng" dirty="0" smtClean="0">
                <a:solidFill>
                  <a:schemeClr val="accent2">
                    <a:lumMod val="7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পাঠ পরিচিতি</a:t>
            </a:r>
            <a:endParaRPr lang="en-US" sz="7200" u="sng" dirty="0">
              <a:solidFill>
                <a:schemeClr val="accent2">
                  <a:lumMod val="75000"/>
                </a:schemeClr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270250" y="1946512"/>
            <a:ext cx="6838680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বিষয়ঃ বাংলা</a:t>
            </a:r>
          </a:p>
          <a:p>
            <a:pPr algn="ctr"/>
            <a:r>
              <a:rPr lang="bn-BD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শ্রেনীঃ ৮ম</a:t>
            </a:r>
            <a:endParaRPr lang="bn-BD" sz="4000" dirty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algn="ctr"/>
            <a:r>
              <a:rPr lang="bn-BD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বিষয়বস্তুঃ কুটিরশিল্প।</a:t>
            </a:r>
            <a:endParaRPr lang="en-US" sz="4000" dirty="0" smtClean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algn="ctr"/>
            <a:r>
              <a:rPr lang="bn-BD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সময়ঃ ৪০মিনিট।</a:t>
            </a:r>
          </a:p>
          <a:p>
            <a:pPr algn="ctr"/>
            <a:r>
              <a:rPr lang="bn-BD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তারিখঃ ০৬/১০/১৩ ইং </a:t>
            </a:r>
          </a:p>
        </p:txBody>
      </p:sp>
    </p:spTree>
    <p:extLst>
      <p:ext uri="{BB962C8B-B14F-4D97-AF65-F5344CB8AC3E}">
        <p14:creationId xmlns:p14="http://schemas.microsoft.com/office/powerpoint/2010/main" val="31488256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86000"/>
            <a:lum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35000"/>
                    </a14:imgEffect>
                  </a14:imgLayer>
                </a14:imgProps>
              </a:ext>
            </a:extLst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53803" y="63966"/>
            <a:ext cx="65424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3600" dirty="0" smtClean="0"/>
              <a:t>নিচের ছবিগুলো কিসের?</a:t>
            </a:r>
            <a:endParaRPr lang="en-US" sz="3600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40401" y="956727"/>
            <a:ext cx="3752848" cy="2444232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61145" y="1001367"/>
            <a:ext cx="3940935" cy="2444232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40404" y="3850784"/>
            <a:ext cx="3752848" cy="2318198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61146" y="3924903"/>
            <a:ext cx="3940935" cy="2244078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1461145" y="3445599"/>
            <a:ext cx="347729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3200" dirty="0" smtClean="0">
                <a:solidFill>
                  <a:schemeClr val="accent2">
                    <a:lumMod val="50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পিঠা</a:t>
            </a:r>
            <a:endParaRPr lang="en-US" sz="3200" dirty="0">
              <a:solidFill>
                <a:schemeClr val="accent2">
                  <a:lumMod val="50000"/>
                </a:schemeClr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8104694" y="3481451"/>
            <a:ext cx="8242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bn-BD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পাতিল</a:t>
            </a:r>
            <a:endParaRPr lang="en-US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2085162" y="6380546"/>
            <a:ext cx="2853278" cy="476519"/>
          </a:xfrm>
          <a:prstGeom prst="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bn-BD" dirty="0" smtClean="0"/>
              <a:t>শঙ্খ  </a:t>
            </a:r>
            <a:endParaRPr lang="en-US" dirty="0"/>
          </a:p>
        </p:txBody>
      </p:sp>
      <p:sp>
        <p:nvSpPr>
          <p:cNvPr id="10" name="Rounded Rectangle 9"/>
          <p:cNvSpPr/>
          <p:nvPr/>
        </p:nvSpPr>
        <p:spPr>
          <a:xfrm>
            <a:off x="7011271" y="6380545"/>
            <a:ext cx="3011107" cy="476519"/>
          </a:xfrm>
          <a:prstGeom prst="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bn-BD" dirty="0" smtClean="0"/>
              <a:t>শিল্প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08637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4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8" grpId="0"/>
      <p:bldP spid="9" grpId="0"/>
      <p:bldP spid="5" grpId="0" animBg="1"/>
      <p:bldP spid="10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30000"/>
                    </a14:imgEffect>
                  </a14:imgLayer>
                </a14:imgProps>
              </a:ext>
            </a:extLst>
          </a:blip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191093" y="416508"/>
            <a:ext cx="4066641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6600" b="1" u="sng" dirty="0" smtClean="0">
                <a:solidFill>
                  <a:schemeClr val="accent3">
                    <a:lumMod val="50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পাঠ শিরোনাম</a:t>
            </a:r>
            <a:endParaRPr lang="en-US" sz="6600" b="1" u="sng" dirty="0">
              <a:solidFill>
                <a:schemeClr val="accent3">
                  <a:lumMod val="50000"/>
                </a:schemeClr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994145" y="3301805"/>
            <a:ext cx="586329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5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আমাদের লোকশিল্প</a:t>
            </a:r>
            <a:endParaRPr lang="en-US" sz="5400" b="1" dirty="0">
              <a:solidFill>
                <a:schemeClr val="tx1">
                  <a:lumMod val="95000"/>
                  <a:lumOff val="5000"/>
                </a:schemeClr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93668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44000"/>
                    </a14:imgEffect>
                  </a14:imgLayer>
                </a14:imgProps>
              </a:ext>
            </a:extLst>
          </a:blip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783813" y="404227"/>
            <a:ext cx="317969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5400" b="1" u="sng" spc="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শিখনফল</a:t>
            </a:r>
            <a:endParaRPr lang="en-US" sz="5400" b="1" u="sng" spc="6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767179" y="1982830"/>
            <a:ext cx="841783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000" b="1" u="sng" dirty="0" smtClean="0">
                <a:latin typeface="NikoshBAN" panose="02000000000000000000" pitchFamily="2" charset="0"/>
                <a:cs typeface="NikoshBAN" panose="02000000000000000000" pitchFamily="2" charset="0"/>
              </a:rPr>
              <a:t>এই পাঠ শেষে শিক্ষার্থীরা যা যা বলতে পারবে-</a:t>
            </a:r>
            <a:endParaRPr lang="en-US" sz="4000" b="1" u="sng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444048" y="2848337"/>
            <a:ext cx="7263527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Book Antiqua" panose="02040602050305030304" pitchFamily="18" charset="0"/>
                <a:cs typeface="NikoshBAN" panose="02000000000000000000" pitchFamily="2" charset="0"/>
              </a:rPr>
              <a:t>►</a:t>
            </a:r>
            <a:r>
              <a:rPr lang="bn-BD" sz="4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Book Antiqua" panose="02040602050305030304" pitchFamily="18" charset="0"/>
                <a:cs typeface="NikoshBAN" panose="02000000000000000000" pitchFamily="2" charset="0"/>
              </a:rPr>
              <a:t> </a:t>
            </a:r>
            <a:r>
              <a:rPr lang="bn-BD" sz="4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লেখকের  পরিচিতি বলতে পারবে।</a:t>
            </a:r>
          </a:p>
          <a:p>
            <a:r>
              <a:rPr lang="en-US" sz="4800" dirty="0">
                <a:solidFill>
                  <a:schemeClr val="tx1">
                    <a:lumMod val="95000"/>
                    <a:lumOff val="5000"/>
                  </a:schemeClr>
                </a:solidFill>
                <a:latin typeface="Book Antiqua" panose="02040602050305030304" pitchFamily="18" charset="0"/>
                <a:cs typeface="NikoshBAN" panose="02000000000000000000" pitchFamily="2" charset="0"/>
              </a:rPr>
              <a:t>► </a:t>
            </a:r>
            <a:r>
              <a:rPr lang="bn-BD" sz="4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লোকশিল্প কী তা বলতে পারবে।</a:t>
            </a:r>
          </a:p>
          <a:p>
            <a:r>
              <a:rPr lang="en-US" sz="4800" dirty="0">
                <a:solidFill>
                  <a:schemeClr val="tx1">
                    <a:lumMod val="95000"/>
                    <a:lumOff val="5000"/>
                  </a:schemeClr>
                </a:solidFill>
                <a:latin typeface="Book Antiqua" panose="02040602050305030304" pitchFamily="18" charset="0"/>
                <a:cs typeface="NikoshBAN" panose="02000000000000000000" pitchFamily="2" charset="0"/>
              </a:rPr>
              <a:t>► </a:t>
            </a:r>
            <a:r>
              <a:rPr lang="bn-BD" sz="4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নকশিকাঁথা কি তা বলতে পারবে</a:t>
            </a:r>
            <a:r>
              <a:rPr lang="bn-BD" sz="4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।</a:t>
            </a:r>
            <a:endParaRPr lang="en-US" sz="4400" dirty="0">
              <a:solidFill>
                <a:schemeClr val="tx1">
                  <a:lumMod val="95000"/>
                  <a:lumOff val="5000"/>
                </a:schemeClr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066697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23000"/>
                    </a14:imgEffect>
                  </a14:imgLayer>
                </a14:imgProps>
              </a:ext>
            </a:extLst>
          </a:blip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088942" y="332275"/>
            <a:ext cx="2860498" cy="923330"/>
          </a:xfrm>
          <a:prstGeom prst="rect">
            <a:avLst/>
          </a:prstGeom>
          <a:noFill/>
          <a:ln>
            <a:noFill/>
          </a:ln>
          <a:effectLst>
            <a:innerShdw blurRad="63500" dist="50800" dir="13500000">
              <a:prstClr val="black">
                <a:alpha val="50000"/>
              </a:prstClr>
            </a:inn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rtlCol="0">
            <a:spAutoFit/>
          </a:bodyPr>
          <a:lstStyle/>
          <a:p>
            <a:pPr algn="ctr"/>
            <a:r>
              <a:rPr lang="bn-BD" sz="5400" b="1" u="sng" spc="6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আদর্শ পাঠ</a:t>
            </a:r>
            <a:endParaRPr lang="en-US" sz="5400" b="1" u="sng" spc="600" dirty="0">
              <a:solidFill>
                <a:schemeClr val="tx1">
                  <a:lumMod val="95000"/>
                  <a:lumOff val="5000"/>
                </a:schemeClr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graphicFrame>
        <p:nvGraphicFramePr>
          <p:cNvPr id="3" name="Diagram 2"/>
          <p:cNvGraphicFramePr/>
          <p:nvPr>
            <p:extLst>
              <p:ext uri="{D42A27DB-BD31-4B8C-83A1-F6EECF244321}">
                <p14:modId xmlns:p14="http://schemas.microsoft.com/office/powerpoint/2010/main" val="2322425310"/>
              </p:ext>
            </p:extLst>
          </p:nvPr>
        </p:nvGraphicFramePr>
        <p:xfrm>
          <a:off x="2032000" y="1505243"/>
          <a:ext cx="8128000" cy="463309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9982629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A2ABF44B-0AD9-431C-B65B-BA0609F99AF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graphicEl>
                                              <a:dgm id="{A2ABF44B-0AD9-431C-B65B-BA0609F99AF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graphicEl>
                                              <a:dgm id="{A2ABF44B-0AD9-431C-B65B-BA0609F99AF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graphicEl>
                                              <a:dgm id="{A2ABF44B-0AD9-431C-B65B-BA0609F99AF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graphicEl>
                                              <a:dgm id="{A2ABF44B-0AD9-431C-B65B-BA0609F99AF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9A70E649-2D6F-48D8-BB73-2FE0EC34CD5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graphicEl>
                                              <a:dgm id="{9A70E649-2D6F-48D8-BB73-2FE0EC34CD5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graphicEl>
                                              <a:dgm id="{9A70E649-2D6F-48D8-BB73-2FE0EC34CD5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graphicEl>
                                              <a:dgm id="{9A70E649-2D6F-48D8-BB73-2FE0EC34CD5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graphicEl>
                                              <a:dgm id="{9A70E649-2D6F-48D8-BB73-2FE0EC34CD5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0DE0BA8F-0F02-4481-8A2F-9205269ACA7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graphicEl>
                                              <a:dgm id="{0DE0BA8F-0F02-4481-8A2F-9205269ACA7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graphicEl>
                                              <a:dgm id="{0DE0BA8F-0F02-4481-8A2F-9205269ACA7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graphicEl>
                                              <a:dgm id="{0DE0BA8F-0F02-4481-8A2F-9205269ACA7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graphicEl>
                                              <a:dgm id="{0DE0BA8F-0F02-4481-8A2F-9205269ACA7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8CD712D6-0805-407E-945C-FAA8F0E4E0B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graphicEl>
                                              <a:dgm id="{8CD712D6-0805-407E-945C-FAA8F0E4E0B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graphicEl>
                                              <a:dgm id="{8CD712D6-0805-407E-945C-FAA8F0E4E0B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graphicEl>
                                              <a:dgm id="{8CD712D6-0805-407E-945C-FAA8F0E4E0B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3">
                                            <p:graphicEl>
                                              <a:dgm id="{8CD712D6-0805-407E-945C-FAA8F0E4E0B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4E4D4672-B774-409E-A484-6CF8E8EBE62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graphicEl>
                                              <a:dgm id="{4E4D4672-B774-409E-A484-6CF8E8EBE62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">
                                            <p:graphicEl>
                                              <a:dgm id="{4E4D4672-B774-409E-A484-6CF8E8EBE62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graphicEl>
                                              <a:dgm id="{4E4D4672-B774-409E-A484-6CF8E8EBE62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3">
                                            <p:graphicEl>
                                              <a:dgm id="{4E4D4672-B774-409E-A484-6CF8E8EBE62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23692444-15A9-4933-ADC3-A5D8360E3D2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graphicEl>
                                              <a:dgm id="{23692444-15A9-4933-ADC3-A5D8360E3D2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graphicEl>
                                              <a:dgm id="{23692444-15A9-4933-ADC3-A5D8360E3D2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">
                                            <p:graphicEl>
                                              <a:dgm id="{23692444-15A9-4933-ADC3-A5D8360E3D2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3">
                                            <p:graphicEl>
                                              <a:dgm id="{23692444-15A9-4933-ADC3-A5D8360E3D2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17A57712-EEB1-4CAA-9018-8A4BD3BA3F6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graphicEl>
                                              <a:dgm id="{17A57712-EEB1-4CAA-9018-8A4BD3BA3F6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3">
                                            <p:graphicEl>
                                              <a:dgm id="{17A57712-EEB1-4CAA-9018-8A4BD3BA3F6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3">
                                            <p:graphicEl>
                                              <a:dgm id="{17A57712-EEB1-4CAA-9018-8A4BD3BA3F6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3">
                                            <p:graphicEl>
                                              <a:dgm id="{17A57712-EEB1-4CAA-9018-8A4BD3BA3F6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6B125D34-1F55-4C22-A05E-8887C949F48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>
                                            <p:graphicEl>
                                              <a:dgm id="{6B125D34-1F55-4C22-A05E-8887C949F48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">
                                            <p:graphicEl>
                                              <a:dgm id="{6B125D34-1F55-4C22-A05E-8887C949F48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3">
                                            <p:graphicEl>
                                              <a:dgm id="{6B125D34-1F55-4C22-A05E-8887C949F48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3">
                                            <p:graphicEl>
                                              <a:dgm id="{6B125D34-1F55-4C22-A05E-8887C949F48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71308F19-2770-4C04-BC41-63947957D44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3">
                                            <p:graphicEl>
                                              <a:dgm id="{71308F19-2770-4C04-BC41-63947957D44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3">
                                            <p:graphicEl>
                                              <a:dgm id="{71308F19-2770-4C04-BC41-63947957D44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3">
                                            <p:graphicEl>
                                              <a:dgm id="{71308F19-2770-4C04-BC41-63947957D44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3">
                                            <p:graphicEl>
                                              <a:dgm id="{71308F19-2770-4C04-BC41-63947957D44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3" grpId="0">
        <p:bldSub>
          <a:bldDgm bld="one"/>
        </p:bldSub>
      </p:bldGraphic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36000"/>
                    </a14:imgEffect>
                  </a14:imgLayer>
                </a14:imgProps>
              </a:ext>
            </a:extLst>
          </a:blip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234375" y="464234"/>
            <a:ext cx="371387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000" b="1" u="sng" dirty="0"/>
              <a:t>একক</a:t>
            </a:r>
            <a:r>
              <a:rPr lang="bn-BD" sz="5400" b="1" u="sng" spc="6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কাজ </a:t>
            </a:r>
            <a:endParaRPr lang="en-US" sz="5400" b="1" u="sng" spc="600" dirty="0">
              <a:solidFill>
                <a:schemeClr val="tx1">
                  <a:lumMod val="95000"/>
                  <a:lumOff val="5000"/>
                </a:schemeClr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061426" y="2300569"/>
            <a:ext cx="779350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685800" indent="-685800">
              <a:buFont typeface="Wingdings" panose="05000000000000000000" pitchFamily="2" charset="2"/>
              <a:buChar char="Ø"/>
            </a:pPr>
            <a:r>
              <a:rPr lang="bn-BD" sz="4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কামরুল হাসানের জন্ম কত সালে?</a:t>
            </a:r>
          </a:p>
          <a:p>
            <a:pPr marL="685800" indent="-685800">
              <a:buFont typeface="Wingdings" panose="05000000000000000000" pitchFamily="2" charset="2"/>
              <a:buChar char="Ø"/>
            </a:pPr>
            <a:endParaRPr lang="en-US" sz="4800" dirty="0"/>
          </a:p>
        </p:txBody>
      </p:sp>
      <p:sp>
        <p:nvSpPr>
          <p:cNvPr id="4" name="TextBox 3"/>
          <p:cNvSpPr txBox="1"/>
          <p:nvPr/>
        </p:nvSpPr>
        <p:spPr>
          <a:xfrm>
            <a:off x="120259" y="3454731"/>
            <a:ext cx="8734669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485900" lvl="2" indent="-571500">
              <a:buFont typeface="Wingdings" panose="05000000000000000000" pitchFamily="2" charset="2"/>
              <a:buChar char="Ø"/>
            </a:pPr>
            <a:r>
              <a:rPr lang="bn-BD" sz="4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তাঁর একটি  গ্রন্থের নাম লিখ</a:t>
            </a:r>
            <a:r>
              <a:rPr lang="bn-BD" sz="4000" dirty="0" smtClean="0"/>
              <a:t>।</a:t>
            </a:r>
            <a:endParaRPr lang="en-US" sz="4000" dirty="0" smtClean="0"/>
          </a:p>
          <a:p>
            <a:pPr lvl="2"/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32233923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-65000"/>
                    </a14:imgEffect>
                    <a14:imgEffect>
                      <a14:saturation sat="9000"/>
                    </a14:imgEffect>
                  </a14:imgLayer>
                </a14:imgProps>
              </a:ext>
            </a:extLst>
          </a:blip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0" y="1215687"/>
            <a:ext cx="881802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Wingdings" panose="05000000000000000000" pitchFamily="2" charset="2"/>
              <a:buChar char="v"/>
            </a:pPr>
            <a:r>
              <a:rPr lang="bn-BD" sz="5400" u="sng" dirty="0" smtClean="0">
                <a:latin typeface="NikoshBAN" panose="02000000000000000000" pitchFamily="2" charset="0"/>
                <a:cs typeface="NikoshBAN" panose="02000000000000000000" pitchFamily="2" charset="0"/>
              </a:rPr>
              <a:t> কামরুল </a:t>
            </a:r>
            <a:r>
              <a:rPr lang="bn-BD" sz="5400" u="sng" dirty="0">
                <a:latin typeface="NikoshBAN" panose="02000000000000000000" pitchFamily="2" charset="0"/>
                <a:cs typeface="NikoshBAN" panose="02000000000000000000" pitchFamily="2" charset="0"/>
              </a:rPr>
              <a:t>হাসানের </a:t>
            </a:r>
            <a:r>
              <a:rPr lang="bn-BD" sz="5400" u="sng" dirty="0" smtClean="0">
                <a:latin typeface="NikoshBAN" panose="02000000000000000000" pitchFamily="2" charset="0"/>
                <a:cs typeface="NikoshBAN" panose="02000000000000000000" pitchFamily="2" charset="0"/>
              </a:rPr>
              <a:t>জন্ম ১৯২১ সালে।  </a:t>
            </a:r>
            <a:endParaRPr lang="en-US" sz="5400" u="sng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0" y="2379391"/>
            <a:ext cx="8880957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685800" lvl="0" indent="-685800">
              <a:buFont typeface="Wingdings" panose="05000000000000000000" pitchFamily="2" charset="2"/>
              <a:buChar char="v"/>
            </a:pPr>
            <a:r>
              <a:rPr lang="bn-BD" sz="4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BD" sz="4800" dirty="0">
                <a:latin typeface="NikoshBAN" panose="02000000000000000000" pitchFamily="2" charset="0"/>
                <a:cs typeface="NikoshBAN" panose="02000000000000000000" pitchFamily="2" charset="0"/>
              </a:rPr>
              <a:t>তাঁর একটি  গ্রন্থের </a:t>
            </a:r>
            <a:r>
              <a:rPr lang="bn-BD" sz="4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নাম</a:t>
            </a:r>
            <a:r>
              <a:rPr lang="bn-BD" sz="4800" dirty="0">
                <a:latin typeface="NikoshBAN" panose="02000000000000000000" pitchFamily="2" charset="0"/>
                <a:cs typeface="NikoshBAN" panose="02000000000000000000" pitchFamily="2" charset="0"/>
              </a:rPr>
              <a:t> ‘বাংলাদেশের শিল্প </a:t>
            </a:r>
            <a:endParaRPr lang="en-US" sz="4800" dirty="0" smtClean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lvl="0"/>
            <a:r>
              <a:rPr lang="en-US" sz="48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     </a:t>
            </a:r>
            <a:r>
              <a:rPr lang="bn-BD" sz="4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আন্দোলন </a:t>
            </a:r>
            <a:r>
              <a:rPr lang="bn-BD" sz="4800" dirty="0">
                <a:latin typeface="NikoshBAN" panose="02000000000000000000" pitchFamily="2" charset="0"/>
                <a:cs typeface="NikoshBAN" panose="02000000000000000000" pitchFamily="2" charset="0"/>
              </a:rPr>
              <a:t>ও আমার  কথা ‘ </a:t>
            </a:r>
            <a:endParaRPr lang="en-US" sz="4800" dirty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endParaRPr lang="en-US" sz="48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90222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Retrospect">
  <a:themeElements>
    <a:clrScheme name="Retrospect">
      <a:dk1>
        <a:sysClr val="windowText" lastClr="000000"/>
      </a:dk1>
      <a:lt1>
        <a:sysClr val="window" lastClr="FFFFFF"/>
      </a:lt1>
      <a:dk2>
        <a:srgbClr val="514949"/>
      </a:dk2>
      <a:lt2>
        <a:srgbClr val="E1E1DB"/>
      </a:lt2>
      <a:accent1>
        <a:srgbClr val="9DBFBE"/>
      </a:accent1>
      <a:accent2>
        <a:srgbClr val="DB8631"/>
      </a:accent2>
      <a:accent3>
        <a:srgbClr val="E3CC5A"/>
      </a:accent3>
      <a:accent4>
        <a:srgbClr val="ACADA8"/>
      </a:accent4>
      <a:accent5>
        <a:srgbClr val="927C61"/>
      </a:accent5>
      <a:accent6>
        <a:srgbClr val="B3B435"/>
      </a:accent6>
      <a:hlink>
        <a:srgbClr val="0000FF"/>
      </a:hlink>
      <a:folHlink>
        <a:srgbClr val="800080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243AF7DC-D15B-41C0-AE81-23980D1B9FC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681</TotalTime>
  <Words>187</Words>
  <Application>Microsoft Office PowerPoint</Application>
  <PresentationFormat>Widescreen</PresentationFormat>
  <Paragraphs>48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5" baseType="lpstr">
      <vt:lpstr>Arial</vt:lpstr>
      <vt:lpstr>Book Antiqua</vt:lpstr>
      <vt:lpstr>Calibri</vt:lpstr>
      <vt:lpstr>Calibri Light</vt:lpstr>
      <vt:lpstr>Courier New</vt:lpstr>
      <vt:lpstr>NikoshBAN</vt:lpstr>
      <vt:lpstr>Vrinda</vt:lpstr>
      <vt:lpstr>Wingdings</vt:lpstr>
      <vt:lpstr>Retrospect</vt:lpstr>
      <vt:lpstr> স্বাগতম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DOEL</dc:creator>
  <cp:lastModifiedBy>DOEL</cp:lastModifiedBy>
  <cp:revision>94</cp:revision>
  <dcterms:created xsi:type="dcterms:W3CDTF">2013-10-04T04:18:03Z</dcterms:created>
  <dcterms:modified xsi:type="dcterms:W3CDTF">2013-10-07T04:18:53Z</dcterms:modified>
</cp:coreProperties>
</file>