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5" r:id="rId2"/>
    <p:sldId id="257" r:id="rId3"/>
    <p:sldId id="273" r:id="rId4"/>
    <p:sldId id="260" r:id="rId5"/>
    <p:sldId id="274" r:id="rId6"/>
    <p:sldId id="259" r:id="rId7"/>
    <p:sldId id="261" r:id="rId8"/>
    <p:sldId id="279" r:id="rId9"/>
    <p:sldId id="262" r:id="rId10"/>
    <p:sldId id="263" r:id="rId11"/>
    <p:sldId id="276" r:id="rId12"/>
    <p:sldId id="264" r:id="rId13"/>
    <p:sldId id="281" r:id="rId14"/>
    <p:sldId id="283" r:id="rId15"/>
    <p:sldId id="282" r:id="rId16"/>
    <p:sldId id="284" r:id="rId17"/>
    <p:sldId id="268" r:id="rId18"/>
    <p:sldId id="280" r:id="rId19"/>
    <p:sldId id="272" r:id="rId20"/>
    <p:sldId id="265" r:id="rId21"/>
    <p:sldId id="267" r:id="rId22"/>
    <p:sldId id="266"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63" autoAdjust="0"/>
    <p:restoredTop sz="87006" autoAdjust="0"/>
  </p:normalViewPr>
  <p:slideViewPr>
    <p:cSldViewPr snapToGrid="0">
      <p:cViewPr varScale="1">
        <p:scale>
          <a:sx n="64" d="100"/>
          <a:sy n="64" d="100"/>
        </p:scale>
        <p:origin x="1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E15AC-0FA2-44D2-8959-37AD31D872C5}" type="datetimeFigureOut">
              <a:rPr lang="en-US" smtClean="0"/>
              <a:t>8/10/2016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F9482-871C-49AD-92F0-251F900D3216}" type="slidenum">
              <a:rPr lang="en-US" smtClean="0"/>
              <a:t>‹#›</a:t>
            </a:fld>
            <a:endParaRPr lang="en-US"/>
          </a:p>
        </p:txBody>
      </p:sp>
    </p:spTree>
    <p:extLst>
      <p:ext uri="{BB962C8B-B14F-4D97-AF65-F5344CB8AC3E}">
        <p14:creationId xmlns:p14="http://schemas.microsoft.com/office/powerpoint/2010/main" val="309652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dirty="0">
                <a:latin typeface="NikoshBAN" pitchFamily="2" charset="0"/>
                <a:cs typeface="NikoshBAN" pitchFamily="2" charset="0"/>
              </a:rPr>
              <a:t>সম্মানিত শিক্ষকগণ </a:t>
            </a:r>
            <a:r>
              <a:rPr lang="en-US" sz="1200" dirty="0">
                <a:latin typeface="NikoshBAN" pitchFamily="2" charset="0"/>
                <a:cs typeface="NikoshBAN" pitchFamily="2" charset="0"/>
              </a:rPr>
              <a:t>f5 </a:t>
            </a:r>
            <a:r>
              <a:rPr lang="en-US" sz="1200" dirty="0" err="1">
                <a:latin typeface="NikoshBAN" pitchFamily="2" charset="0"/>
                <a:cs typeface="NikoshBAN" pitchFamily="2" charset="0"/>
              </a:rPr>
              <a:t>চেপে</a:t>
            </a:r>
            <a:r>
              <a:rPr lang="en-US" sz="1200" dirty="0">
                <a:latin typeface="NikoshBAN" pitchFamily="2" charset="0"/>
                <a:cs typeface="NikoshBAN" pitchFamily="2" charset="0"/>
              </a:rPr>
              <a:t>  </a:t>
            </a:r>
            <a:r>
              <a:rPr lang="en-US" sz="1200" dirty="0" err="1">
                <a:latin typeface="NikoshBAN" pitchFamily="2" charset="0"/>
                <a:cs typeface="NikoshBAN" pitchFamily="2" charset="0"/>
              </a:rPr>
              <a:t>শ্রেণিতে</a:t>
            </a:r>
            <a:r>
              <a:rPr lang="en-US" sz="1200" baseline="0" dirty="0">
                <a:latin typeface="NikoshBAN" pitchFamily="2" charset="0"/>
                <a:cs typeface="NikoshBAN" pitchFamily="2" charset="0"/>
              </a:rPr>
              <a:t> </a:t>
            </a:r>
            <a:r>
              <a:rPr lang="en-US" sz="1200" dirty="0">
                <a:latin typeface="NikoshBAN" pitchFamily="2" charset="0"/>
                <a:cs typeface="NikoshBAN" pitchFamily="2" charset="0"/>
              </a:rPr>
              <a:t>open </a:t>
            </a:r>
            <a:r>
              <a:rPr lang="en-US" sz="1200" dirty="0" err="1">
                <a:latin typeface="NikoshBAN" pitchFamily="2" charset="0"/>
                <a:cs typeface="NikoshBAN" pitchFamily="2" charset="0"/>
              </a:rPr>
              <a:t>করলে</a:t>
            </a:r>
            <a:r>
              <a:rPr lang="en-US" sz="1200" dirty="0">
                <a:latin typeface="NikoshBAN" pitchFamily="2" charset="0"/>
                <a:cs typeface="NikoshBAN" pitchFamily="2" charset="0"/>
              </a:rPr>
              <a:t> </a:t>
            </a:r>
            <a:r>
              <a:rPr lang="en-US" sz="1200" dirty="0" err="1">
                <a:latin typeface="NikoshBAN" pitchFamily="2" charset="0"/>
                <a:cs typeface="NikoshBAN" pitchFamily="2" charset="0"/>
              </a:rPr>
              <a:t>এই</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স্লাইডটি</a:t>
            </a:r>
            <a:r>
              <a:rPr lang="en-US" sz="1200" dirty="0">
                <a:latin typeface="NikoshBAN" pitchFamily="2" charset="0"/>
                <a:cs typeface="NikoshBAN" pitchFamily="2" charset="0"/>
              </a:rPr>
              <a:t> </a:t>
            </a:r>
            <a:r>
              <a:rPr lang="en-US" sz="1200" baseline="0" dirty="0">
                <a:latin typeface="NikoshBAN" pitchFamily="2" charset="0"/>
                <a:cs typeface="NikoshBAN" pitchFamily="2" charset="0"/>
              </a:rPr>
              <a:t> </a:t>
            </a:r>
            <a:r>
              <a:rPr lang="en-US" sz="1200" baseline="0" dirty="0" err="1">
                <a:latin typeface="NikoshBAN" pitchFamily="2" charset="0"/>
                <a:cs typeface="NikoshBAN" pitchFamily="2" charset="0"/>
              </a:rPr>
              <a:t>দেখা</a:t>
            </a:r>
            <a:r>
              <a:rPr lang="en-US" sz="1200" baseline="0" dirty="0">
                <a:latin typeface="NikoshBAN" pitchFamily="2" charset="0"/>
                <a:cs typeface="NikoshBAN" pitchFamily="2" charset="0"/>
              </a:rPr>
              <a:t> </a:t>
            </a:r>
            <a:r>
              <a:rPr lang="en-US" sz="1200" baseline="0" dirty="0" err="1">
                <a:latin typeface="NikoshBAN" pitchFamily="2" charset="0"/>
                <a:cs typeface="NikoshBAN" pitchFamily="2" charset="0"/>
              </a:rPr>
              <a:t>যাবে</a:t>
            </a:r>
            <a:r>
              <a:rPr lang="en-US" sz="1200" baseline="0" dirty="0">
                <a:latin typeface="NikoshBAN" pitchFamily="2" charset="0"/>
                <a:cs typeface="NikoshBAN" pitchFamily="2" charset="0"/>
              </a:rPr>
              <a:t> </a:t>
            </a:r>
            <a:r>
              <a:rPr lang="en-US" sz="1200" baseline="0" dirty="0" err="1">
                <a:latin typeface="NikoshBAN" pitchFamily="2" charset="0"/>
                <a:cs typeface="NikoshBAN" pitchFamily="2" charset="0"/>
              </a:rPr>
              <a:t>না</a:t>
            </a:r>
            <a:r>
              <a:rPr lang="en-US" sz="1200" baseline="0" dirty="0">
                <a:latin typeface="NikoshBAN" pitchFamily="2" charset="0"/>
                <a:cs typeface="NikoshBAN" pitchFamily="2" charset="0"/>
              </a:rPr>
              <a:t>।</a:t>
            </a:r>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1</a:t>
            </a:fld>
            <a:endParaRPr lang="en-US"/>
          </a:p>
        </p:txBody>
      </p:sp>
    </p:spTree>
    <p:extLst>
      <p:ext uri="{BB962C8B-B14F-4D97-AF65-F5344CB8AC3E}">
        <p14:creationId xmlns:p14="http://schemas.microsoft.com/office/powerpoint/2010/main" val="317663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ঋণাত্বক আন্তঃক্রিয়া ধারাবাহিক</a:t>
            </a:r>
            <a:r>
              <a:rPr lang="bn-IN" baseline="0" dirty="0"/>
              <a:t> ভাবে দেখানো হলো। </a:t>
            </a:r>
            <a:endParaRPr lang="en-US" dirty="0"/>
          </a:p>
        </p:txBody>
      </p:sp>
      <p:sp>
        <p:nvSpPr>
          <p:cNvPr id="4" name="Slide Number Placeholder 3"/>
          <p:cNvSpPr>
            <a:spLocks noGrp="1"/>
          </p:cNvSpPr>
          <p:nvPr>
            <p:ph type="sldNum" sz="quarter" idx="10"/>
          </p:nvPr>
        </p:nvSpPr>
        <p:spPr/>
        <p:txBody>
          <a:bodyPr/>
          <a:lstStyle/>
          <a:p>
            <a:fld id="{833F9482-871C-49AD-92F0-251F900D3216}" type="slidenum">
              <a:rPr lang="en-US" smtClean="0"/>
              <a:t>17</a:t>
            </a:fld>
            <a:endParaRPr lang="en-US"/>
          </a:p>
        </p:txBody>
      </p:sp>
    </p:spTree>
    <p:extLst>
      <p:ext uri="{BB962C8B-B14F-4D97-AF65-F5344CB8AC3E}">
        <p14:creationId xmlns:p14="http://schemas.microsoft.com/office/powerpoint/2010/main" val="207433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F9482-871C-49AD-92F0-251F900D3216}" type="slidenum">
              <a:rPr lang="en-US" smtClean="0"/>
              <a:t>18</a:t>
            </a:fld>
            <a:endParaRPr lang="en-US"/>
          </a:p>
        </p:txBody>
      </p:sp>
    </p:spTree>
    <p:extLst>
      <p:ext uri="{BB962C8B-B14F-4D97-AF65-F5344CB8AC3E}">
        <p14:creationId xmlns:p14="http://schemas.microsoft.com/office/powerpoint/2010/main" val="113199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NikoshBAN" panose="02000000000000000000" pitchFamily="2" charset="0"/>
                <a:cs typeface="NikoshBAN" panose="02000000000000000000" pitchFamily="2" charset="0"/>
              </a:rPr>
              <a:t>১ম </a:t>
            </a:r>
            <a:r>
              <a:rPr lang="en-US" sz="1200" dirty="0" err="1">
                <a:latin typeface="NikoshBAN" panose="02000000000000000000" pitchFamily="2" charset="0"/>
                <a:cs typeface="NikoshBAN" panose="02000000000000000000" pitchFamily="2" charset="0"/>
              </a:rPr>
              <a:t>চিত্রের</a:t>
            </a:r>
            <a:r>
              <a:rPr lang="en-US" sz="1200" dirty="0">
                <a:latin typeface="NikoshBAN" panose="02000000000000000000" pitchFamily="2" charset="0"/>
                <a:cs typeface="NikoshBAN" panose="02000000000000000000" pitchFamily="2" charset="0"/>
              </a:rPr>
              <a:t> </a:t>
            </a:r>
            <a:r>
              <a:rPr lang="en-US" sz="1200" dirty="0" err="1">
                <a:latin typeface="NikoshBAN" panose="02000000000000000000" pitchFamily="2" charset="0"/>
                <a:cs typeface="NikoshBAN" panose="02000000000000000000" pitchFamily="2" charset="0"/>
              </a:rPr>
              <a:t>সাথে</a:t>
            </a:r>
            <a:r>
              <a:rPr lang="en-US" sz="1200" dirty="0">
                <a:latin typeface="NikoshBAN" panose="02000000000000000000" pitchFamily="2" charset="0"/>
                <a:cs typeface="NikoshBAN" panose="02000000000000000000" pitchFamily="2" charset="0"/>
              </a:rPr>
              <a:t> </a:t>
            </a:r>
            <a:r>
              <a:rPr lang="en-US" sz="1200" dirty="0" err="1">
                <a:latin typeface="NikoshBAN" panose="02000000000000000000" pitchFamily="2" charset="0"/>
                <a:cs typeface="NikoshBAN" panose="02000000000000000000" pitchFamily="2" charset="0"/>
              </a:rPr>
              <a:t>এর</a:t>
            </a:r>
            <a:r>
              <a:rPr lang="en-US" sz="1200" dirty="0">
                <a:latin typeface="NikoshBAN" panose="02000000000000000000" pitchFamily="2" charset="0"/>
                <a:cs typeface="NikoshBAN" panose="02000000000000000000" pitchFamily="2" charset="0"/>
              </a:rPr>
              <a:t> </a:t>
            </a:r>
            <a:r>
              <a:rPr lang="en-US" sz="1200" dirty="0" err="1">
                <a:latin typeface="NikoshBAN" panose="02000000000000000000" pitchFamily="2" charset="0"/>
                <a:cs typeface="NikoshBAN" panose="02000000000000000000" pitchFamily="2" charset="0"/>
              </a:rPr>
              <a:t>মিল</a:t>
            </a:r>
            <a:r>
              <a:rPr lang="en-US" sz="1200" dirty="0">
                <a:latin typeface="NikoshBAN" panose="02000000000000000000" pitchFamily="2" charset="0"/>
                <a:cs typeface="NikoshBAN" panose="02000000000000000000" pitchFamily="2" charset="0"/>
              </a:rPr>
              <a:t> </a:t>
            </a:r>
            <a:r>
              <a:rPr lang="en-US" sz="1200" dirty="0" err="1">
                <a:latin typeface="NikoshBAN" panose="02000000000000000000" pitchFamily="2" charset="0"/>
                <a:cs typeface="NikoshBAN" panose="02000000000000000000" pitchFamily="2" charset="0"/>
              </a:rPr>
              <a:t>কীভাবে</a:t>
            </a:r>
            <a:r>
              <a:rPr lang="en-US" sz="1200" dirty="0">
                <a:latin typeface="NikoshBAN" panose="02000000000000000000" pitchFamily="2" charset="0"/>
                <a:cs typeface="NikoshBAN" panose="02000000000000000000" pitchFamily="2" charset="0"/>
              </a:rPr>
              <a:t> </a:t>
            </a:r>
            <a:r>
              <a:rPr lang="en-US" sz="1200" dirty="0" err="1">
                <a:latin typeface="NikoshBAN" panose="02000000000000000000" pitchFamily="2" charset="0"/>
                <a:cs typeface="NikoshBAN" panose="02000000000000000000" pitchFamily="2" charset="0"/>
              </a:rPr>
              <a:t>করবে</a:t>
            </a:r>
            <a:r>
              <a:rPr lang="en-US" sz="1200" dirty="0">
                <a:latin typeface="NikoshBAN" panose="02000000000000000000" pitchFamily="2" charset="0"/>
                <a:cs typeface="NikoshBAN" panose="02000000000000000000" pitchFamily="2" charset="0"/>
              </a:rPr>
              <a:t>?</a:t>
            </a:r>
            <a:r>
              <a:rPr lang="bn-IN" sz="1200" dirty="0">
                <a:latin typeface="NikoshBAN" panose="02000000000000000000" pitchFamily="2" charset="0"/>
                <a:cs typeface="NikoshBAN" panose="02000000000000000000" pitchFamily="2" charset="0"/>
              </a:rPr>
              <a:t> এখানে</a:t>
            </a:r>
            <a:r>
              <a:rPr lang="bn-IN" sz="1200" baseline="0" dirty="0">
                <a:latin typeface="NikoshBAN" panose="02000000000000000000" pitchFamily="2" charset="0"/>
                <a:cs typeface="NikoshBAN" panose="02000000000000000000" pitchFamily="2" charset="0"/>
              </a:rPr>
              <a:t> শিক্ষার্থীর গ্রীণহাউজের ধারণা স্বচ্ছ হলো কিনা তা যাচাই করার জন্য আরো কিছু প্রশ্ন করা যেতে পারে।।</a:t>
            </a:r>
            <a:endParaRPr lang="en-US" sz="1100" dirty="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833F9482-871C-49AD-92F0-251F900D3216}" type="slidenum">
              <a:rPr lang="en-US" smtClean="0"/>
              <a:t>19</a:t>
            </a:fld>
            <a:endParaRPr lang="en-US"/>
          </a:p>
        </p:txBody>
      </p:sp>
    </p:spTree>
    <p:extLst>
      <p:ext uri="{BB962C8B-B14F-4D97-AF65-F5344CB8AC3E}">
        <p14:creationId xmlns:p14="http://schemas.microsoft.com/office/powerpoint/2010/main" val="277229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err="1">
                <a:latin typeface="NikoshBAN" panose="02000000000000000000" pitchFamily="2" charset="0"/>
                <a:cs typeface="NikoshBAN" panose="02000000000000000000" pitchFamily="2" charset="0"/>
              </a:rPr>
              <a:t>এভাবে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উদ্ভিদ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প্রাণীর</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মধ্যে</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আন্তঃ</a:t>
            </a:r>
            <a:r>
              <a:rPr lang="en-US" sz="3200" dirty="0" err="1">
                <a:latin typeface="NikoshBAN" panose="02000000000000000000" pitchFamily="2" charset="0"/>
                <a:cs typeface="NikoshBAN" panose="02000000000000000000" pitchFamily="2" charset="0"/>
              </a:rPr>
              <a:t>নির্ভরশীলতা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রয়েছে</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যা</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পরিবেশের</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ভারসাম্যতা</a:t>
            </a:r>
            <a:r>
              <a:rPr lang="en-US" sz="3200" baseline="0" dirty="0">
                <a:latin typeface="NikoshBAN" panose="02000000000000000000" pitchFamily="2" charset="0"/>
                <a:cs typeface="NikoshBAN" panose="02000000000000000000" pitchFamily="2" charset="0"/>
              </a:rPr>
              <a:t> ও </a:t>
            </a:r>
            <a:r>
              <a:rPr lang="en-US" sz="3200" baseline="0" dirty="0" err="1">
                <a:latin typeface="NikoshBAN" panose="02000000000000000000" pitchFamily="2" charset="0"/>
                <a:cs typeface="NikoshBAN" panose="02000000000000000000" pitchFamily="2" charset="0"/>
              </a:rPr>
              <a:t>বজায়</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থাকছে</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তবে</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বলো</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দেখি</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আজ</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আমাদের</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পাঠের</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বিষয়</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কী</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হবে</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এইভাবে</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উপস্থাপন</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শুরু</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করা</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যেতে</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পারে</a:t>
            </a:r>
            <a:r>
              <a:rPr lang="en-US" sz="3200" baseline="0" dirty="0">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833F9482-871C-49AD-92F0-251F900D3216}" type="slidenum">
              <a:rPr lang="en-US" smtClean="0"/>
              <a:t>4</a:t>
            </a:fld>
            <a:endParaRPr lang="en-US"/>
          </a:p>
        </p:txBody>
      </p:sp>
    </p:spTree>
    <p:extLst>
      <p:ext uri="{BB962C8B-B14F-4D97-AF65-F5344CB8AC3E}">
        <p14:creationId xmlns:p14="http://schemas.microsoft.com/office/powerpoint/2010/main" val="48442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5</a:t>
            </a:fld>
            <a:endParaRPr lang="en-US"/>
          </a:p>
        </p:txBody>
      </p:sp>
    </p:spTree>
    <p:extLst>
      <p:ext uri="{BB962C8B-B14F-4D97-AF65-F5344CB8AC3E}">
        <p14:creationId xmlns:p14="http://schemas.microsoft.com/office/powerpoint/2010/main" val="420644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ডান</a:t>
            </a:r>
            <a:r>
              <a:rPr lang="en-US" dirty="0"/>
              <a:t> </a:t>
            </a:r>
            <a:r>
              <a:rPr lang="en-US" dirty="0" err="1"/>
              <a:t>পাশের</a:t>
            </a:r>
            <a:r>
              <a:rPr lang="en-US" baseline="0" dirty="0"/>
              <a:t> </a:t>
            </a:r>
            <a:r>
              <a:rPr lang="en-US" baseline="0" dirty="0" err="1"/>
              <a:t>পাখি</a:t>
            </a:r>
            <a:r>
              <a:rPr lang="en-US" baseline="0" dirty="0"/>
              <a:t> </a:t>
            </a:r>
            <a:r>
              <a:rPr lang="en-US" dirty="0"/>
              <a:t>The short-billed </a:t>
            </a:r>
            <a:r>
              <a:rPr lang="en-US" dirty="0" err="1"/>
              <a:t>Elaenia</a:t>
            </a:r>
            <a:r>
              <a:rPr lang="en-US" dirty="0"/>
              <a:t>, here with a ripe chili pepper in its beak, is the most common consumer of chilies at the study site in southeast Bolivia. Joshua Tewksbury</a:t>
            </a:r>
            <a:r>
              <a:rPr lang="en-US" baseline="0" dirty="0"/>
              <a:t> . </a:t>
            </a:r>
            <a:r>
              <a:rPr lang="en-US" dirty="0"/>
              <a:t>After seeds have matured, they go through a state of reduced activity called dormancy, when they do not sprout. During dormancy, seeds are dispersed (scattered) from the parent plant. Seed dispersal increases the chances that some of the seeds will fall in areas suitable for growth.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33F9482-871C-49AD-92F0-251F900D3216}" type="slidenum">
              <a:rPr lang="en-US" smtClean="0"/>
              <a:t>8</a:t>
            </a:fld>
            <a:endParaRPr lang="en-US"/>
          </a:p>
        </p:txBody>
      </p:sp>
    </p:spTree>
    <p:extLst>
      <p:ext uri="{BB962C8B-B14F-4D97-AF65-F5344CB8AC3E}">
        <p14:creationId xmlns:p14="http://schemas.microsoft.com/office/powerpoint/2010/main" val="312699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F9482-871C-49AD-92F0-251F900D3216}" type="slidenum">
              <a:rPr lang="en-US" smtClean="0"/>
              <a:t>11</a:t>
            </a:fld>
            <a:endParaRPr lang="en-US"/>
          </a:p>
        </p:txBody>
      </p:sp>
    </p:spTree>
    <p:extLst>
      <p:ext uri="{BB962C8B-B14F-4D97-AF65-F5344CB8AC3E}">
        <p14:creationId xmlns:p14="http://schemas.microsoft.com/office/powerpoint/2010/main" val="348506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F9482-871C-49AD-92F0-251F900D3216}" type="slidenum">
              <a:rPr lang="en-US" smtClean="0"/>
              <a:t>12</a:t>
            </a:fld>
            <a:endParaRPr lang="en-US"/>
          </a:p>
        </p:txBody>
      </p:sp>
    </p:spTree>
    <p:extLst>
      <p:ext uri="{BB962C8B-B14F-4D97-AF65-F5344CB8AC3E}">
        <p14:creationId xmlns:p14="http://schemas.microsoft.com/office/powerpoint/2010/main" val="415398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শিক্ষক</a:t>
            </a:r>
            <a:r>
              <a:rPr lang="bn-IN" baseline="0" dirty="0"/>
              <a:t> বোর্ড ব্যবহার করে বিষয়টি ব্যাখ্যা করবে।</a:t>
            </a:r>
            <a:endParaRPr lang="en-US" dirty="0"/>
          </a:p>
        </p:txBody>
      </p:sp>
      <p:sp>
        <p:nvSpPr>
          <p:cNvPr id="4" name="Slide Number Placeholder 3"/>
          <p:cNvSpPr>
            <a:spLocks noGrp="1"/>
          </p:cNvSpPr>
          <p:nvPr>
            <p:ph type="sldNum" sz="quarter" idx="10"/>
          </p:nvPr>
        </p:nvSpPr>
        <p:spPr/>
        <p:txBody>
          <a:bodyPr/>
          <a:lstStyle/>
          <a:p>
            <a:fld id="{833F9482-871C-49AD-92F0-251F900D3216}" type="slidenum">
              <a:rPr lang="en-US" smtClean="0"/>
              <a:t>14</a:t>
            </a:fld>
            <a:endParaRPr lang="en-US"/>
          </a:p>
        </p:txBody>
      </p:sp>
    </p:spTree>
    <p:extLst>
      <p:ext uri="{BB962C8B-B14F-4D97-AF65-F5344CB8AC3E}">
        <p14:creationId xmlns:p14="http://schemas.microsoft.com/office/powerpoint/2010/main" val="271113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F9482-871C-49AD-92F0-251F900D3216}" type="slidenum">
              <a:rPr lang="en-US" smtClean="0"/>
              <a:t>15</a:t>
            </a:fld>
            <a:endParaRPr lang="en-US"/>
          </a:p>
        </p:txBody>
      </p:sp>
    </p:spTree>
    <p:extLst>
      <p:ext uri="{BB962C8B-B14F-4D97-AF65-F5344CB8AC3E}">
        <p14:creationId xmlns:p14="http://schemas.microsoft.com/office/powerpoint/2010/main" val="283144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F9482-871C-49AD-92F0-251F900D3216}" type="slidenum">
              <a:rPr lang="en-US" smtClean="0"/>
              <a:t>16</a:t>
            </a:fld>
            <a:endParaRPr lang="en-US"/>
          </a:p>
        </p:txBody>
      </p:sp>
    </p:spTree>
    <p:extLst>
      <p:ext uri="{BB962C8B-B14F-4D97-AF65-F5344CB8AC3E}">
        <p14:creationId xmlns:p14="http://schemas.microsoft.com/office/powerpoint/2010/main" val="57953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B0F908-A9C1-4D26-92EE-0835E7F38B72}"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9AC02-9CC5-4F3D-8DBA-D9FFBA27D69D}" type="slidenum">
              <a:rPr lang="en-US" smtClean="0"/>
              <a:t>‹#›</a:t>
            </a:fld>
            <a:endParaRPr lang="en-US"/>
          </a:p>
        </p:txBody>
      </p:sp>
      <p:cxnSp>
        <p:nvCxnSpPr>
          <p:cNvPr id="8" name="Straight Connector 7"/>
          <p:cNvCxnSpPr/>
          <p:nvPr userDrawn="1"/>
        </p:nvCxnSpPr>
        <p:spPr>
          <a:xfrm>
            <a:off x="12192000" y="0"/>
            <a:ext cx="0" cy="685800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2227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0F908-A9C1-4D26-92EE-0835E7F38B72}"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9AC02-9CC5-4F3D-8DBA-D9FFBA27D69D}" type="slidenum">
              <a:rPr lang="en-US" smtClean="0"/>
              <a:t>‹#›</a:t>
            </a:fld>
            <a:endParaRPr lang="en-US"/>
          </a:p>
        </p:txBody>
      </p:sp>
    </p:spTree>
    <p:extLst>
      <p:ext uri="{BB962C8B-B14F-4D97-AF65-F5344CB8AC3E}">
        <p14:creationId xmlns:p14="http://schemas.microsoft.com/office/powerpoint/2010/main" val="274340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0F908-A9C1-4D26-92EE-0835E7F38B72}"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9AC02-9CC5-4F3D-8DBA-D9FFBA27D69D}" type="slidenum">
              <a:rPr lang="en-US" smtClean="0"/>
              <a:t>‹#›</a:t>
            </a:fld>
            <a:endParaRPr lang="en-US"/>
          </a:p>
        </p:txBody>
      </p:sp>
    </p:spTree>
    <p:extLst>
      <p:ext uri="{BB962C8B-B14F-4D97-AF65-F5344CB8AC3E}">
        <p14:creationId xmlns:p14="http://schemas.microsoft.com/office/powerpoint/2010/main" val="426350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0F908-A9C1-4D26-92EE-0835E7F38B72}"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9AC02-9CC5-4F3D-8DBA-D9FFBA27D69D}" type="slidenum">
              <a:rPr lang="en-US" smtClean="0"/>
              <a:t>‹#›</a:t>
            </a:fld>
            <a:endParaRPr lang="en-US"/>
          </a:p>
        </p:txBody>
      </p:sp>
    </p:spTree>
    <p:extLst>
      <p:ext uri="{BB962C8B-B14F-4D97-AF65-F5344CB8AC3E}">
        <p14:creationId xmlns:p14="http://schemas.microsoft.com/office/powerpoint/2010/main" val="109448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0F908-A9C1-4D26-92EE-0835E7F38B72}"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9AC02-9CC5-4F3D-8DBA-D9FFBA27D69D}" type="slidenum">
              <a:rPr lang="en-US" smtClean="0"/>
              <a:t>‹#›</a:t>
            </a:fld>
            <a:endParaRPr lang="en-US"/>
          </a:p>
        </p:txBody>
      </p:sp>
    </p:spTree>
    <p:extLst>
      <p:ext uri="{BB962C8B-B14F-4D97-AF65-F5344CB8AC3E}">
        <p14:creationId xmlns:p14="http://schemas.microsoft.com/office/powerpoint/2010/main" val="35188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B0F908-A9C1-4D26-92EE-0835E7F38B72}"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9AC02-9CC5-4F3D-8DBA-D9FFBA27D69D}" type="slidenum">
              <a:rPr lang="en-US" smtClean="0"/>
              <a:t>‹#›</a:t>
            </a:fld>
            <a:endParaRPr lang="en-US"/>
          </a:p>
        </p:txBody>
      </p:sp>
    </p:spTree>
    <p:extLst>
      <p:ext uri="{BB962C8B-B14F-4D97-AF65-F5344CB8AC3E}">
        <p14:creationId xmlns:p14="http://schemas.microsoft.com/office/powerpoint/2010/main" val="77141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B0F908-A9C1-4D26-92EE-0835E7F38B72}" type="datetimeFigureOut">
              <a:rPr lang="en-US" smtClean="0"/>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9AC02-9CC5-4F3D-8DBA-D9FFBA27D69D}" type="slidenum">
              <a:rPr lang="en-US" smtClean="0"/>
              <a:t>‹#›</a:t>
            </a:fld>
            <a:endParaRPr lang="en-US"/>
          </a:p>
        </p:txBody>
      </p:sp>
    </p:spTree>
    <p:extLst>
      <p:ext uri="{BB962C8B-B14F-4D97-AF65-F5344CB8AC3E}">
        <p14:creationId xmlns:p14="http://schemas.microsoft.com/office/powerpoint/2010/main" val="215176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B0F908-A9C1-4D26-92EE-0835E7F38B72}" type="datetimeFigureOut">
              <a:rPr lang="en-US" smtClean="0"/>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9AC02-9CC5-4F3D-8DBA-D9FFBA27D69D}" type="slidenum">
              <a:rPr lang="en-US" smtClean="0"/>
              <a:t>‹#›</a:t>
            </a:fld>
            <a:endParaRPr lang="en-US"/>
          </a:p>
        </p:txBody>
      </p:sp>
    </p:spTree>
    <p:extLst>
      <p:ext uri="{BB962C8B-B14F-4D97-AF65-F5344CB8AC3E}">
        <p14:creationId xmlns:p14="http://schemas.microsoft.com/office/powerpoint/2010/main" val="204901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0F908-A9C1-4D26-92EE-0835E7F38B72}" type="datetimeFigureOut">
              <a:rPr lang="en-US" smtClean="0"/>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9AC02-9CC5-4F3D-8DBA-D9FFBA27D69D}" type="slidenum">
              <a:rPr lang="en-US" smtClean="0"/>
              <a:t>‹#›</a:t>
            </a:fld>
            <a:endParaRPr lang="en-US"/>
          </a:p>
        </p:txBody>
      </p:sp>
    </p:spTree>
    <p:extLst>
      <p:ext uri="{BB962C8B-B14F-4D97-AF65-F5344CB8AC3E}">
        <p14:creationId xmlns:p14="http://schemas.microsoft.com/office/powerpoint/2010/main" val="21389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B0F908-A9C1-4D26-92EE-0835E7F38B72}"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9AC02-9CC5-4F3D-8DBA-D9FFBA27D69D}" type="slidenum">
              <a:rPr lang="en-US" smtClean="0"/>
              <a:t>‹#›</a:t>
            </a:fld>
            <a:endParaRPr lang="en-US"/>
          </a:p>
        </p:txBody>
      </p:sp>
    </p:spTree>
    <p:extLst>
      <p:ext uri="{BB962C8B-B14F-4D97-AF65-F5344CB8AC3E}">
        <p14:creationId xmlns:p14="http://schemas.microsoft.com/office/powerpoint/2010/main" val="160363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B0F908-A9C1-4D26-92EE-0835E7F38B72}"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9AC02-9CC5-4F3D-8DBA-D9FFBA27D69D}" type="slidenum">
              <a:rPr lang="en-US" smtClean="0"/>
              <a:t>‹#›</a:t>
            </a:fld>
            <a:endParaRPr lang="en-US"/>
          </a:p>
        </p:txBody>
      </p:sp>
    </p:spTree>
    <p:extLst>
      <p:ext uri="{BB962C8B-B14F-4D97-AF65-F5344CB8AC3E}">
        <p14:creationId xmlns:p14="http://schemas.microsoft.com/office/powerpoint/2010/main" val="155389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0F908-A9C1-4D26-92EE-0835E7F38B72}" type="datetimeFigureOut">
              <a:rPr lang="en-US" smtClean="0"/>
              <a:t>8/10/2016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9AC02-9CC5-4F3D-8DBA-D9FFBA27D69D}" type="slidenum">
              <a:rPr lang="en-US" smtClean="0"/>
              <a:t>‹#›</a:t>
            </a:fld>
            <a:endParaRPr lang="en-US"/>
          </a:p>
        </p:txBody>
      </p:sp>
      <p:cxnSp>
        <p:nvCxnSpPr>
          <p:cNvPr id="8" name="Straight Connector 7"/>
          <p:cNvCxnSpPr/>
          <p:nvPr userDrawn="1"/>
        </p:nvCxnSpPr>
        <p:spPr>
          <a:xfrm>
            <a:off x="12192000" y="0"/>
            <a:ext cx="0" cy="685800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2345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3.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4.png"/><Relationship Id="rId4" Type="http://schemas.microsoft.com/office/2007/relationships/hdphoto" Target="../media/hdphoto4.wdp"/><Relationship Id="rId9" Type="http://schemas.openxmlformats.org/officeDocument/2006/relationships/image" Target="../media/image26.jpe"/></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jpe"/><Relationship Id="rId5" Type="http://schemas.openxmlformats.org/officeDocument/2006/relationships/image" Target="../media/image33.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Howard_T._Odum" TargetMode="External"/><Relationship Id="rId2" Type="http://schemas.openxmlformats.org/officeDocument/2006/relationships/hyperlink" Target="http://https/en.wikipedia.org/wiki/Howard_T._Odum" TargetMode="Externa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352801" y="914400"/>
            <a:ext cx="5341527"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bn-BD" sz="3200" dirty="0">
                <a:latin typeface="NikoshBAN" pitchFamily="2" charset="0"/>
                <a:cs typeface="NikoshBAN" pitchFamily="2" charset="0"/>
              </a:rPr>
              <a:t>এই স্লাইডটি সম্মানিত শিক্ষকবৃন্দের জন্য। </a:t>
            </a:r>
          </a:p>
          <a:p>
            <a:r>
              <a:rPr lang="bn-BD" sz="3200" dirty="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2667000" y="2286000"/>
            <a:ext cx="7149714" cy="156966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a:latin typeface="NikoshBAN" pitchFamily="2" charset="0"/>
                <a:cs typeface="NikoshBAN" pitchFamily="2" charset="0"/>
              </a:rPr>
              <a:t>স্লাইডের নিচে </a:t>
            </a:r>
            <a:r>
              <a:rPr lang="en-US" sz="3200" dirty="0">
                <a:latin typeface="NikoshBAN" pitchFamily="2" charset="0"/>
                <a:cs typeface="NikoshBAN" pitchFamily="2" charset="0"/>
              </a:rPr>
              <a:t>Slide Note </a:t>
            </a:r>
            <a:r>
              <a:rPr lang="bn-BD" sz="3200" dirty="0">
                <a:latin typeface="NikoshBAN" pitchFamily="2" charset="0"/>
                <a:cs typeface="NikoshBAN" pitchFamily="2" charset="0"/>
              </a:rPr>
              <a:t>সংযোজন করা হয়েছে। </a:t>
            </a:r>
          </a:p>
          <a:p>
            <a:r>
              <a:rPr lang="bn-BD" sz="3200" dirty="0">
                <a:latin typeface="NikoshBAN" pitchFamily="2" charset="0"/>
                <a:cs typeface="NikoshBAN" pitchFamily="2" charset="0"/>
              </a:rPr>
              <a:t>সম্মানিত শিক্ষকগণ পাঠটি উপস্থাপনের পূর্বে  উল্লেখিত</a:t>
            </a:r>
          </a:p>
          <a:p>
            <a:r>
              <a:rPr lang="bn-BD" sz="3200" dirty="0">
                <a:latin typeface="NikoshBAN" pitchFamily="2" charset="0"/>
                <a:cs typeface="NikoshBAN" pitchFamily="2" charset="0"/>
              </a:rPr>
              <a:t> </a:t>
            </a:r>
            <a:r>
              <a:rPr lang="en-US" sz="3200" dirty="0">
                <a:latin typeface="NikoshBAN" pitchFamily="2" charset="0"/>
                <a:cs typeface="NikoshBAN" pitchFamily="2" charset="0"/>
              </a:rPr>
              <a:t>Note </a:t>
            </a:r>
            <a:r>
              <a:rPr lang="bn-BD" sz="3200" dirty="0">
                <a:latin typeface="NikoshBAN" pitchFamily="2" charset="0"/>
                <a:cs typeface="NikoshBAN" pitchFamily="2" charset="0"/>
              </a:rPr>
              <a:t>দেখে </a:t>
            </a:r>
            <a:r>
              <a:rPr lang="en-US" sz="3200" dirty="0" err="1">
                <a:latin typeface="NikoshBAN" pitchFamily="2" charset="0"/>
                <a:cs typeface="NikoshBAN" pitchFamily="2" charset="0"/>
              </a:rPr>
              <a:t>নিতে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পারেন</a:t>
            </a:r>
            <a:r>
              <a:rPr lang="en-US" sz="3200" dirty="0">
                <a:latin typeface="NikoshBAN" pitchFamily="2" charset="0"/>
                <a:cs typeface="NikoshBAN" pitchFamily="2" charset="0"/>
              </a:rPr>
              <a:t>।</a:t>
            </a:r>
          </a:p>
        </p:txBody>
      </p:sp>
    </p:spTree>
    <p:extLst>
      <p:ext uri="{BB962C8B-B14F-4D97-AF65-F5344CB8AC3E}">
        <p14:creationId xmlns:p14="http://schemas.microsoft.com/office/powerpoint/2010/main" val="25811274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r="45076" b="26424"/>
          <a:stretch/>
        </p:blipFill>
        <p:spPr>
          <a:xfrm>
            <a:off x="2619055" y="4264585"/>
            <a:ext cx="2762250" cy="1920229"/>
          </a:xfrm>
          <a:prstGeom prst="rect">
            <a:avLst/>
          </a:prstGeom>
        </p:spPr>
      </p:pic>
      <p:pic>
        <p:nvPicPr>
          <p:cNvPr id="23" name="Picture 22"/>
          <p:cNvPicPr>
            <a:picLocks noChangeAspect="1"/>
          </p:cNvPicPr>
          <p:nvPr/>
        </p:nvPicPr>
        <p:blipFill rotWithShape="1">
          <a:blip r:embed="rId3">
            <a:extLst>
              <a:ext uri="{BEBA8EAE-BF5A-486C-A8C5-ECC9F3942E4B}">
                <a14:imgProps xmlns:a14="http://schemas.microsoft.com/office/drawing/2010/main">
                  <a14:imgLayer r:embed="rId4">
                    <a14:imgEffect>
                      <a14:backgroundRemoval t="0" b="96715" l="53977" r="100000"/>
                    </a14:imgEffect>
                  </a14:imgLayer>
                </a14:imgProps>
              </a:ext>
              <a:ext uri="{28A0092B-C50C-407E-A947-70E740481C1C}">
                <a14:useLocalDpi xmlns:a14="http://schemas.microsoft.com/office/drawing/2010/main" val="0"/>
              </a:ext>
            </a:extLst>
          </a:blip>
          <a:srcRect l="60085" t="7134"/>
          <a:stretch/>
        </p:blipFill>
        <p:spPr>
          <a:xfrm>
            <a:off x="3031073" y="4725283"/>
            <a:ext cx="1278037" cy="1543050"/>
          </a:xfrm>
          <a:prstGeom prst="rect">
            <a:avLst/>
          </a:prstGeom>
        </p:spPr>
      </p:pic>
      <p:sp>
        <p:nvSpPr>
          <p:cNvPr id="24" name="TextBox 23"/>
          <p:cNvSpPr txBox="1"/>
          <p:nvPr/>
        </p:nvSpPr>
        <p:spPr>
          <a:xfrm>
            <a:off x="8698137" y="1443383"/>
            <a:ext cx="1525219"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ব্যাক্টেরিয়া</a:t>
            </a:r>
            <a:endParaRPr lang="en-US" sz="2800" dirty="0">
              <a:latin typeface="NikoshBAN" panose="02000000000000000000" pitchFamily="2" charset="0"/>
              <a:cs typeface="NikoshBAN" panose="02000000000000000000" pitchFamily="2" charset="0"/>
            </a:endParaRPr>
          </a:p>
        </p:txBody>
      </p:sp>
      <p:sp>
        <p:nvSpPr>
          <p:cNvPr id="25" name="TextBox 24"/>
          <p:cNvSpPr txBox="1"/>
          <p:nvPr/>
        </p:nvSpPr>
        <p:spPr>
          <a:xfrm>
            <a:off x="8139800" y="4963089"/>
            <a:ext cx="1525219"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নডিওল</a:t>
            </a:r>
            <a:endParaRPr lang="en-US" sz="2800" dirty="0">
              <a:latin typeface="NikoshBAN" panose="02000000000000000000" pitchFamily="2" charset="0"/>
              <a:cs typeface="NikoshBAN" panose="02000000000000000000" pitchFamily="2" charset="0"/>
            </a:endParaRPr>
          </a:p>
        </p:txBody>
      </p:sp>
      <p:sp>
        <p:nvSpPr>
          <p:cNvPr id="26" name="TextBox 25"/>
          <p:cNvSpPr txBox="1"/>
          <p:nvPr/>
        </p:nvSpPr>
        <p:spPr>
          <a:xfrm>
            <a:off x="2813869" y="6154317"/>
            <a:ext cx="5325931"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রাইজোবিয়াম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ব্যাক্টেরিয়া</a:t>
            </a:r>
            <a:r>
              <a:rPr lang="en-US" sz="2800" dirty="0">
                <a:latin typeface="NikoshBAN" panose="02000000000000000000" pitchFamily="2" charset="0"/>
                <a:cs typeface="NikoshBAN" panose="02000000000000000000" pitchFamily="2" charset="0"/>
              </a:rPr>
              <a:t> N</a:t>
            </a:r>
            <a:r>
              <a:rPr lang="en-US" sz="2800" baseline="-25000" dirty="0">
                <a:latin typeface="NikoshBAN" panose="02000000000000000000" pitchFamily="2" charset="0"/>
                <a:cs typeface="NikoshBAN" panose="02000000000000000000" pitchFamily="2" charset="0"/>
              </a:rPr>
              <a:t>2  </a:t>
            </a:r>
            <a:r>
              <a:rPr lang="en-US" sz="2800" dirty="0" err="1">
                <a:latin typeface="NikoshBAN" panose="02000000000000000000" pitchFamily="2" charset="0"/>
                <a:cs typeface="NikoshBAN" panose="02000000000000000000" pitchFamily="2" charset="0"/>
              </a:rPr>
              <a:t>সংবন্ধন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a:t>
            </a:r>
            <a:endParaRPr lang="en-US" sz="2800" baseline="-25000" dirty="0">
              <a:latin typeface="NikoshBAN" panose="02000000000000000000" pitchFamily="2" charset="0"/>
              <a:cs typeface="NikoshBAN" panose="02000000000000000000" pitchFamily="2" charset="0"/>
            </a:endParaRPr>
          </a:p>
        </p:txBody>
      </p:sp>
      <p:sp>
        <p:nvSpPr>
          <p:cNvPr id="27" name="TextBox 26"/>
          <p:cNvSpPr txBox="1"/>
          <p:nvPr/>
        </p:nvSpPr>
        <p:spPr>
          <a:xfrm>
            <a:off x="8357004" y="6101633"/>
            <a:ext cx="2630987" cy="523220"/>
          </a:xfrm>
          <a:prstGeom prst="rect">
            <a:avLst/>
          </a:prstGeom>
          <a:solidFill>
            <a:schemeClr val="accent6">
              <a:lumMod val="40000"/>
              <a:lumOff val="6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সংবন্ধন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5681" y="274552"/>
            <a:ext cx="2951154" cy="3947169"/>
          </a:xfrm>
          <a:prstGeom prst="rect">
            <a:avLst/>
          </a:prstGeom>
        </p:spPr>
      </p:pic>
      <p:grpSp>
        <p:nvGrpSpPr>
          <p:cNvPr id="20" name="Group 19"/>
          <p:cNvGrpSpPr/>
          <p:nvPr/>
        </p:nvGrpSpPr>
        <p:grpSpPr>
          <a:xfrm>
            <a:off x="4117218" y="742951"/>
            <a:ext cx="4476238" cy="2723216"/>
            <a:chOff x="2413577" y="1233489"/>
            <a:chExt cx="3787196" cy="2286003"/>
          </a:xfrm>
        </p:grpSpPr>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46063" t="10584" r="9707" b="15797"/>
            <a:stretch/>
          </p:blipFill>
          <p:spPr>
            <a:xfrm>
              <a:off x="3900486" y="1233489"/>
              <a:ext cx="2300287" cy="22860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7" name="Straight Connector 6"/>
            <p:cNvCxnSpPr/>
            <p:nvPr/>
          </p:nvCxnSpPr>
          <p:spPr>
            <a:xfrm flipV="1">
              <a:off x="2418373" y="1306462"/>
              <a:ext cx="2090055" cy="139266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413577" y="2835365"/>
              <a:ext cx="2466180" cy="684127"/>
            </a:xfrm>
            <a:prstGeom prst="line">
              <a:avLst/>
            </a:prstGeom>
          </p:spPr>
          <p:style>
            <a:lnRef idx="3">
              <a:schemeClr val="dk1"/>
            </a:lnRef>
            <a:fillRef idx="0">
              <a:schemeClr val="dk1"/>
            </a:fillRef>
            <a:effectRef idx="2">
              <a:schemeClr val="dk1"/>
            </a:effectRef>
            <a:fontRef idx="minor">
              <a:schemeClr val="tx1"/>
            </a:fontRef>
          </p:style>
        </p:cxnSp>
      </p:grpSp>
      <p:sp>
        <p:nvSpPr>
          <p:cNvPr id="33" name="TextBox 32"/>
          <p:cNvSpPr txBox="1"/>
          <p:nvPr/>
        </p:nvSpPr>
        <p:spPr>
          <a:xfrm>
            <a:off x="4117218" y="3291487"/>
            <a:ext cx="7232014" cy="523220"/>
          </a:xfrm>
          <a:prstGeom prst="rect">
            <a:avLst/>
          </a:prstGeom>
          <a:solidFill>
            <a:schemeClr val="accent6">
              <a:lumMod val="40000"/>
              <a:lumOff val="6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এখানে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শিমজাতীয়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উদ্ভিদ</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ব্যাক্টেরিয়া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কীভাবে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উপকৃত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হচ্ছে</a:t>
            </a:r>
            <a:r>
              <a:rPr lang="en-US" sz="2800" dirty="0">
                <a:latin typeface="NikoshBAN" panose="02000000000000000000" pitchFamily="2" charset="0"/>
                <a:cs typeface="NikoshBAN" panose="02000000000000000000" pitchFamily="2" charset="0"/>
              </a:rPr>
              <a:t>? </a:t>
            </a:r>
          </a:p>
        </p:txBody>
      </p:sp>
      <p:cxnSp>
        <p:nvCxnSpPr>
          <p:cNvPr id="10" name="Straight Connector 9"/>
          <p:cNvCxnSpPr/>
          <p:nvPr/>
        </p:nvCxnSpPr>
        <p:spPr>
          <a:xfrm flipV="1">
            <a:off x="5371740" y="4805607"/>
            <a:ext cx="1211901" cy="42206"/>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339509" y="5855695"/>
            <a:ext cx="1121252" cy="29862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777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par>
                                <p:cTn id="18" presetID="6" presetClass="emph" presetSubtype="0" fill="hold" nodeType="withEffect">
                                  <p:stCondLst>
                                    <p:cond delay="0"/>
                                  </p:stCondLst>
                                  <p:childTnLst>
                                    <p:animScale>
                                      <p:cBhvr>
                                        <p:cTn id="19" dur="2000" fill="hold"/>
                                        <p:tgtEl>
                                          <p:spTgt spid="23"/>
                                        </p:tgtEl>
                                      </p:cBhvr>
                                      <p:by x="150000" y="150000"/>
                                    </p:animScale>
                                  </p:childTnLst>
                                </p:cTn>
                              </p:par>
                              <p:par>
                                <p:cTn id="20" presetID="0" presetClass="path" presetSubtype="0" accel="50000" decel="50000" fill="hold" nodeType="withEffect">
                                  <p:stCondLst>
                                    <p:cond delay="0"/>
                                  </p:stCondLst>
                                  <p:childTnLst>
                                    <p:animMotion origin="layout" path="M -1.45833E-6 0.00787 L -1.45833E-6 0.0081 C 0.00208 0.00764 0.0043 0.00764 0.00664 0.00718 C 0.00768 0.00718 0.0082 0.00694 0.00912 0.00671 C 0.01211 0.00648 0.01524 0.00648 0.01836 0.00648 C 0.02578 0.00579 0.01797 0.00625 0.03307 0.00579 C 0.03464 0.00579 0.03607 0.00556 0.03776 0.00556 C 0.04414 0.00532 0.05065 0.00532 0.05703 0.00532 L 0.07565 0.0044 C 0.07774 0.00417 0.07969 0.00394 0.08177 0.00394 C 0.09414 0.00394 0.10586 0.0037 0.11823 0.00347 C 0.12044 0.00347 0.12279 0.00324 0.12513 0.00324 C 0.13698 0.00278 0.14883 0.00232 0.16068 0.00208 L 0.18086 0.00162 C 0.18529 0.00116 0.18672 0.00093 0.19167 0.00046 C 0.19557 0.00023 0.20195 0.00023 0.2056 -3.7037E-7 C 0.20664 -0.00023 0.20755 -0.00046 0.20873 -0.00069 C 0.2112 -0.00093 0.21367 -0.00093 0.21641 -0.00116 C 0.2293 -0.00231 0.21458 -0.00116 0.22422 -0.00231 C 0.22539 -0.00255 0.22669 -0.00255 0.228 -0.00278 C 0.23008 -0.00301 0.23425 -0.00324 0.23425 -0.00301 C 0.23646 -0.00393 0.2362 -0.00393 0.23893 -0.00393 C 0.23906 -0.00393 0.23945 -0.00393 0.23985 -0.00393 L 0.23985 -0.0037 " pathEditMode="relative" rAng="0" ptsTypes="AAAAAAAAAAAAAAAAAAAAAAAA">
                                      <p:cBhvr>
                                        <p:cTn id="21" dur="2000" fill="hold"/>
                                        <p:tgtEl>
                                          <p:spTgt spid="23"/>
                                        </p:tgtEl>
                                        <p:attrNameLst>
                                          <p:attrName>ppt_x</p:attrName>
                                          <p:attrName>ppt_y</p:attrName>
                                        </p:attrNameLst>
                                      </p:cBhvr>
                                      <p:rCtr x="11992" y="-579"/>
                                    </p:animMotion>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60" y="2681354"/>
            <a:ext cx="2806700" cy="23622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2239" b="94776" l="0" r="100000"/>
                    </a14:imgEffect>
                  </a14:imgLayer>
                </a14:imgProps>
              </a:ext>
              <a:ext uri="{28A0092B-C50C-407E-A947-70E740481C1C}">
                <a14:useLocalDpi xmlns:a14="http://schemas.microsoft.com/office/drawing/2010/main" val="0"/>
              </a:ext>
            </a:extLst>
          </a:blip>
          <a:stretch>
            <a:fillRect/>
          </a:stretch>
        </p:blipFill>
        <p:spPr>
          <a:xfrm>
            <a:off x="476277" y="1195157"/>
            <a:ext cx="1604150" cy="2012055"/>
          </a:xfrm>
          <a:prstGeom prst="rect">
            <a:avLst/>
          </a:prstGeom>
        </p:spPr>
      </p:pic>
      <p:sp>
        <p:nvSpPr>
          <p:cNvPr id="7" name="TextBox 6"/>
          <p:cNvSpPr txBox="1"/>
          <p:nvPr/>
        </p:nvSpPr>
        <p:spPr>
          <a:xfrm>
            <a:off x="4343401" y="305191"/>
            <a:ext cx="4191000" cy="584775"/>
          </a:xfrm>
          <a:prstGeom prst="rect">
            <a:avLst/>
          </a:prstGeom>
          <a:solidFill>
            <a:schemeClr val="accent6">
              <a:lumMod val="40000"/>
              <a:lumOff val="60000"/>
            </a:schemeClr>
          </a:solid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এধরনের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সম্পর্ককে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a:t>
            </a:r>
          </a:p>
        </p:txBody>
      </p:sp>
      <p:sp>
        <p:nvSpPr>
          <p:cNvPr id="8" name="TextBox 7"/>
          <p:cNvSpPr txBox="1"/>
          <p:nvPr/>
        </p:nvSpPr>
        <p:spPr>
          <a:xfrm>
            <a:off x="9012624" y="313793"/>
            <a:ext cx="2198231" cy="584775"/>
          </a:xfrm>
          <a:prstGeom prst="rect">
            <a:avLst/>
          </a:prstGeom>
          <a:solidFill>
            <a:schemeClr val="accent6">
              <a:lumMod val="40000"/>
              <a:lumOff val="60000"/>
            </a:schemeClr>
          </a:solidFill>
        </p:spPr>
        <p:txBody>
          <a:bodyPr wrap="square" rtlCol="0">
            <a:spAutoFit/>
          </a:bodyPr>
          <a:lstStyle/>
          <a:p>
            <a:r>
              <a:rPr lang="en-US" sz="3200" dirty="0" err="1">
                <a:solidFill>
                  <a:srgbClr val="C00000"/>
                </a:solidFill>
                <a:latin typeface="NikoshBAN" panose="02000000000000000000" pitchFamily="2" charset="0"/>
                <a:cs typeface="NikoshBAN" panose="02000000000000000000" pitchFamily="2" charset="0"/>
              </a:rPr>
              <a:t>মিউচুয়ালিজম</a:t>
            </a:r>
            <a:endParaRPr lang="en-US" sz="3200" dirty="0">
              <a:solidFill>
                <a:srgbClr val="C0000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2155" y="1195157"/>
            <a:ext cx="6569165" cy="4349505"/>
          </a:xfrm>
          <a:prstGeom prst="rect">
            <a:avLst/>
          </a:prstGeom>
        </p:spPr>
      </p:pic>
      <p:sp>
        <p:nvSpPr>
          <p:cNvPr id="11" name="TextBox 10"/>
          <p:cNvSpPr txBox="1"/>
          <p:nvPr/>
        </p:nvSpPr>
        <p:spPr>
          <a:xfrm>
            <a:off x="4461635" y="5841251"/>
            <a:ext cx="5109086" cy="584775"/>
          </a:xfrm>
          <a:prstGeom prst="rect">
            <a:avLst/>
          </a:prstGeom>
          <a:solidFill>
            <a:schemeClr val="accent6">
              <a:lumMod val="40000"/>
              <a:lumOff val="60000"/>
            </a:schemeClr>
          </a:solid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গাছের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কান্ডে</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এরকম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দৃশ্য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দেখেছ</a:t>
            </a:r>
            <a:r>
              <a:rPr lang="en-US" sz="3200" dirty="0">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660" y="3016631"/>
            <a:ext cx="859576" cy="845823"/>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67426" r="46160" b="-693"/>
          <a:stretch/>
        </p:blipFill>
        <p:spPr>
          <a:xfrm>
            <a:off x="8677344" y="870954"/>
            <a:ext cx="2664415" cy="1330230"/>
          </a:xfrm>
          <a:prstGeom prst="rect">
            <a:avLst/>
          </a:prstGeom>
        </p:spPr>
      </p:pic>
      <p:sp>
        <p:nvSpPr>
          <p:cNvPr id="13" name="TextBox 12"/>
          <p:cNvSpPr txBox="1"/>
          <p:nvPr/>
        </p:nvSpPr>
        <p:spPr>
          <a:xfrm>
            <a:off x="237660" y="5626956"/>
            <a:ext cx="3572340" cy="523220"/>
          </a:xfrm>
          <a:prstGeom prst="rect">
            <a:avLst/>
          </a:prstGeom>
          <a:solidFill>
            <a:schemeClr val="accent6">
              <a:lumMod val="40000"/>
              <a:lumOff val="60000"/>
            </a:schemeClr>
          </a:solidFill>
        </p:spPr>
        <p:txBody>
          <a:bodyPr wrap="square" rtlCol="0">
            <a:spAutoFit/>
          </a:bodyPr>
          <a:lstStyle/>
          <a:p>
            <a:pPr algn="ctr"/>
            <a:r>
              <a:rPr lang="en-US" sz="2800" dirty="0" err="1">
                <a:latin typeface="NikoshBAN" panose="02000000000000000000" pitchFamily="2" charset="0"/>
                <a:cs typeface="NikoshBAN" panose="02000000000000000000" pitchFamily="2" charset="0"/>
              </a:rPr>
              <a:t>ছত্রাক</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শৈবালের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সহ</a:t>
            </a:r>
            <a:r>
              <a:rPr lang="bn-IN"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অবস্থান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5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6" presetClass="emph" presetSubtype="0" fill="hold" nodeType="withEffect">
                                  <p:stCondLst>
                                    <p:cond delay="0"/>
                                  </p:stCondLst>
                                  <p:childTnLst>
                                    <p:animScale>
                                      <p:cBhvr>
                                        <p:cTn id="19" dur="2000" fill="hold"/>
                                        <p:tgtEl>
                                          <p:spTgt spid="4"/>
                                        </p:tgtEl>
                                      </p:cBhvr>
                                      <p:by x="150000" y="150000"/>
                                    </p:animScale>
                                  </p:childTnLst>
                                </p:cTn>
                              </p:par>
                              <p:par>
                                <p:cTn id="20" presetID="0" presetClass="path" presetSubtype="0" accel="50000" decel="50000" fill="hold" nodeType="withEffect">
                                  <p:stCondLst>
                                    <p:cond delay="0"/>
                                  </p:stCondLst>
                                  <p:childTnLst>
                                    <p:animMotion origin="layout" path="M 2.5E-6 -0.00023 L 2.5E-6 0.00046 C -0.00143 -0.03171 -0.00274 -0.03935 2.5E-6 -0.07454 C 0.00026 -0.0787 0.00182 -0.08195 0.00286 -0.08542 C 0.00338 -0.09144 0.00338 -0.09792 0.00416 -0.10394 C 0.00534 -0.11181 0.00872 -0.11875 0.0112 -0.12546 C 0.01224 -0.12801 0.01315 -0.13056 0.01406 -0.13333 C 0.01458 -0.13658 0.01445 -0.14097 0.01549 -0.14398 C 0.01627 -0.14676 0.01849 -0.14699 0.01966 -0.14908 C 0.022 -0.15417 0.02396 -0.15949 0.02539 -0.16528 C 0.02656 -0.16945 0.02903 -0.17986 0.03112 -0.18357 C 0.03958 -0.2 0.03073 -0.17431 0.04088 -0.2 C 0.04817 -0.21783 0.03893 -0.20463 0.04804 -0.21574 C 0.04883 -0.21852 0.04948 -0.22176 0.05078 -0.22361 C 0.05195 -0.22546 0.05364 -0.22523 0.05508 -0.22639 C 0.05651 -0.22801 0.05781 -0.22963 0.05924 -0.23171 C 0.06432 -0.24653 0.05924 -0.23403 0.0664 -0.24491 C 0.06784 -0.24745 0.06888 -0.25116 0.07044 -0.25324 C 0.07226 -0.25463 0.07435 -0.25463 0.07617 -0.25533 C 0.09687 -0.28171 0.07513 -0.25509 0.09036 -0.27176 C 0.09179 -0.27315 0.09297 -0.27546 0.09453 -0.27685 C 0.09583 -0.27824 0.09739 -0.2787 0.0987 -0.27963 C 0.10065 -0.28102 0.10247 -0.2831 0.10442 -0.28495 C 0.10937 -0.28912 0.11107 -0.29005 0.11575 -0.29283 C 0.11705 -0.29537 0.11823 -0.29861 0.11979 -0.3007 C 0.12422 -0.30695 0.1263 -0.30625 0.13112 -0.3088 C 0.14388 -0.31574 0.12213 -0.30625 0.14518 -0.31389 C 0.14713 -0.31505 0.14909 -0.3162 0.15091 -0.31667 C 0.15416 -0.31783 0.15768 -0.31852 0.1608 -0.31968 C 0.16315 -0.32014 0.16549 -0.32153 0.16784 -0.32222 C 0.17109 -0.32315 0.17448 -0.32315 0.1776 -0.325 C 0.17825 -0.32523 0.1776 -0.32639 0.1776 -0.32708 L 0.1776 -0.32685 " pathEditMode="relative" rAng="0" ptsTypes="AAAAAAAAAAAAAAAAAAAAAAAAAAAAAAAAA">
                                      <p:cBhvr>
                                        <p:cTn id="21" dur="2000" fill="hold"/>
                                        <p:tgtEl>
                                          <p:spTgt spid="4"/>
                                        </p:tgtEl>
                                        <p:attrNameLst>
                                          <p:attrName>ppt_x</p:attrName>
                                          <p:attrName>ppt_y</p:attrName>
                                        </p:attrNameLst>
                                      </p:cBhvr>
                                      <p:rCtr x="8815" y="-16319"/>
                                    </p:animMotion>
                                  </p:childTnLst>
                                </p:cTn>
                              </p:par>
                              <p:par>
                                <p:cTn id="22" presetID="22" presetClass="entr" presetSubtype="8" fill="hold" nodeType="with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4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059361" y="841368"/>
            <a:ext cx="3122665" cy="4679118"/>
          </a:xfrm>
          <a:prstGeom prst="rect">
            <a:avLst/>
          </a:prstGeom>
        </p:spPr>
      </p:pic>
      <p:sp>
        <p:nvSpPr>
          <p:cNvPr id="6" name="TextBox 5"/>
          <p:cNvSpPr txBox="1"/>
          <p:nvPr/>
        </p:nvSpPr>
        <p:spPr>
          <a:xfrm>
            <a:off x="3313946" y="6131027"/>
            <a:ext cx="7232014" cy="523220"/>
          </a:xfrm>
          <a:prstGeom prst="rect">
            <a:avLst/>
          </a:prstGeom>
          <a:solidFill>
            <a:schemeClr val="accent6">
              <a:lumMod val="40000"/>
              <a:lumOff val="6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এই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উদ্ভিদটি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গাছের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ক্ষতি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পারছে</a:t>
            </a:r>
            <a:r>
              <a:rPr lang="en-US" sz="2800" dirty="0">
                <a:latin typeface="NikoshBAN" panose="02000000000000000000" pitchFamily="2" charset="0"/>
                <a:cs typeface="NikoshBAN" panose="02000000000000000000" pitchFamily="2" charset="0"/>
              </a:rPr>
              <a:t>? </a:t>
            </a:r>
          </a:p>
        </p:txBody>
      </p:sp>
      <p:sp>
        <p:nvSpPr>
          <p:cNvPr id="7" name="TextBox 6"/>
          <p:cNvSpPr txBox="1"/>
          <p:nvPr/>
        </p:nvSpPr>
        <p:spPr>
          <a:xfrm>
            <a:off x="3331557" y="5548104"/>
            <a:ext cx="7232014" cy="523220"/>
          </a:xfrm>
          <a:prstGeom prst="rect">
            <a:avLst/>
          </a:prstGeom>
          <a:solidFill>
            <a:schemeClr val="accent6">
              <a:lumMod val="40000"/>
              <a:lumOff val="60000"/>
            </a:schemeClr>
          </a:solidFill>
        </p:spPr>
        <p:txBody>
          <a:bodyPr wrap="square" rtlCol="0">
            <a:spAutoFit/>
          </a:bodyPr>
          <a:lstStyle/>
          <a:p>
            <a:r>
              <a:rPr lang="en-US" sz="2800" dirty="0">
                <a:latin typeface="NikoshBAN" panose="02000000000000000000" pitchFamily="2" charset="0"/>
                <a:cs typeface="NikoshBAN" panose="02000000000000000000" pitchFamily="2" charset="0"/>
              </a:rPr>
              <a:t>এ</a:t>
            </a:r>
            <a:r>
              <a:rPr lang="bn-IN" sz="2800" dirty="0">
                <a:latin typeface="NikoshBAN" panose="02000000000000000000" pitchFamily="2" charset="0"/>
                <a:cs typeface="NikoshBAN" panose="02000000000000000000" pitchFamily="2" charset="0"/>
              </a:rPr>
              <a:t>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মাটিতে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আবদ্ধ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তাহলে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উপকৃত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হচ্ছে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কীভাবে</a:t>
            </a:r>
            <a:r>
              <a:rPr lang="en-US" sz="2800" dirty="0">
                <a:latin typeface="NikoshBAN" panose="02000000000000000000" pitchFamily="2" charset="0"/>
                <a:cs typeface="NikoshBAN" panose="02000000000000000000" pitchFamily="2" charset="0"/>
              </a:rPr>
              <a:t>? </a:t>
            </a:r>
          </a:p>
        </p:txBody>
      </p:sp>
      <p:sp>
        <p:nvSpPr>
          <p:cNvPr id="8" name="TextBox 7"/>
          <p:cNvSpPr txBox="1"/>
          <p:nvPr/>
        </p:nvSpPr>
        <p:spPr>
          <a:xfrm>
            <a:off x="2963414" y="177466"/>
            <a:ext cx="6265172" cy="584775"/>
          </a:xfrm>
          <a:prstGeom prst="rect">
            <a:avLst/>
          </a:prstGeom>
          <a:solidFill>
            <a:schemeClr val="accent6">
              <a:lumMod val="40000"/>
              <a:lumOff val="60000"/>
            </a:schemeClr>
          </a:solid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এই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সম্পর্ককে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p>
        </p:txBody>
      </p:sp>
      <p:sp>
        <p:nvSpPr>
          <p:cNvPr id="10" name="TextBox 9"/>
          <p:cNvSpPr txBox="1"/>
          <p:nvPr/>
        </p:nvSpPr>
        <p:spPr>
          <a:xfrm>
            <a:off x="8653019" y="2931569"/>
            <a:ext cx="2495008" cy="646331"/>
          </a:xfrm>
          <a:prstGeom prst="rect">
            <a:avLst/>
          </a:prstGeom>
          <a:solidFill>
            <a:schemeClr val="accent6">
              <a:lumMod val="40000"/>
              <a:lumOff val="60000"/>
            </a:schemeClr>
          </a:solidFill>
        </p:spPr>
        <p:txBody>
          <a:bodyPr wrap="square" rtlCol="0">
            <a:spAutoFit/>
          </a:bodyPr>
          <a:lstStyle/>
          <a:p>
            <a:pPr algn="ctr"/>
            <a:r>
              <a:rPr lang="en-US" sz="3600" dirty="0" err="1">
                <a:solidFill>
                  <a:srgbClr val="C00000"/>
                </a:solidFill>
                <a:latin typeface="NikoshBAN" panose="02000000000000000000" pitchFamily="2" charset="0"/>
                <a:cs typeface="NikoshBAN" panose="02000000000000000000" pitchFamily="2" charset="0"/>
              </a:rPr>
              <a:t>কমেনসেলিজম</a:t>
            </a:r>
            <a:endParaRPr lang="en-US" sz="3600" dirty="0">
              <a:solidFill>
                <a:srgbClr val="C0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4138" y="978567"/>
            <a:ext cx="4697892" cy="3944847"/>
          </a:xfrm>
          <a:prstGeom prst="rect">
            <a:avLst/>
          </a:prstGeom>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0135" y="1259932"/>
            <a:ext cx="4572000" cy="3343275"/>
          </a:xfrm>
          <a:prstGeom prst="rect">
            <a:avLst/>
          </a:prstGeom>
        </p:spPr>
      </p:pic>
      <p:sp>
        <p:nvSpPr>
          <p:cNvPr id="11" name="TextBox 10"/>
          <p:cNvSpPr txBox="1"/>
          <p:nvPr/>
        </p:nvSpPr>
        <p:spPr>
          <a:xfrm>
            <a:off x="787096" y="5492995"/>
            <a:ext cx="2094416" cy="523220"/>
          </a:xfrm>
          <a:prstGeom prst="rect">
            <a:avLst/>
          </a:prstGeom>
          <a:solidFill>
            <a:schemeClr val="accent6">
              <a:lumMod val="40000"/>
              <a:lumOff val="6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পরাশ্রয়ী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উদ্ভিদ</a:t>
            </a:r>
            <a:endParaRPr lang="en-US" sz="28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r="46105" b="66493"/>
          <a:stretch/>
        </p:blipFill>
        <p:spPr>
          <a:xfrm>
            <a:off x="8423695" y="1242560"/>
            <a:ext cx="2895601" cy="1454587"/>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21513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30" presetClass="emph" presetSubtype="0" repeatCount="3000" fill="hold" nodeType="withEffect">
                                  <p:stCondLst>
                                    <p:cond delay="0"/>
                                  </p:stCondLst>
                                  <p:childTnLst>
                                    <p:animClr clrSpc="hsl" dir="cw">
                                      <p:cBhvr override="childStyle">
                                        <p:cTn id="43" dur="2000" fill="hold"/>
                                        <p:tgtEl>
                                          <p:spTgt spid="12"/>
                                        </p:tgtEl>
                                        <p:attrNameLst>
                                          <p:attrName>style.color</p:attrName>
                                        </p:attrNameLst>
                                      </p:cBhvr>
                                      <p:by>
                                        <p:hsl h="0" s="12549" l="25098"/>
                                      </p:by>
                                    </p:animClr>
                                    <p:animClr clrSpc="hsl" dir="cw">
                                      <p:cBhvr>
                                        <p:cTn id="44" dur="2000" fill="hold"/>
                                        <p:tgtEl>
                                          <p:spTgt spid="12"/>
                                        </p:tgtEl>
                                        <p:attrNameLst>
                                          <p:attrName>fillcolor</p:attrName>
                                        </p:attrNameLst>
                                      </p:cBhvr>
                                      <p:by>
                                        <p:hsl h="0" s="12549" l="25098"/>
                                      </p:by>
                                    </p:animClr>
                                    <p:animClr clrSpc="hsl" dir="cw">
                                      <p:cBhvr>
                                        <p:cTn id="45" dur="2000" fill="hold"/>
                                        <p:tgtEl>
                                          <p:spTgt spid="12"/>
                                        </p:tgtEl>
                                        <p:attrNameLst>
                                          <p:attrName>stroke.color</p:attrName>
                                        </p:attrNameLst>
                                      </p:cBhvr>
                                      <p:by>
                                        <p:hsl h="0" s="12549" l="25098"/>
                                      </p:by>
                                    </p:animClr>
                                    <p:set>
                                      <p:cBhvr>
                                        <p:cTn id="46" dur="20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429" y="1017473"/>
            <a:ext cx="5554858" cy="3943949"/>
          </a:xfrm>
          <a:prstGeom prst="rect">
            <a:avLst/>
          </a:prstGeom>
        </p:spPr>
      </p:pic>
      <p:sp>
        <p:nvSpPr>
          <p:cNvPr id="11" name="TextBox 10"/>
          <p:cNvSpPr txBox="1"/>
          <p:nvPr/>
        </p:nvSpPr>
        <p:spPr>
          <a:xfrm>
            <a:off x="3016272" y="5373580"/>
            <a:ext cx="6265172" cy="584775"/>
          </a:xfrm>
          <a:prstGeom prst="rect">
            <a:avLst/>
          </a:prstGeom>
          <a:solidFill>
            <a:schemeClr val="accent6">
              <a:lumMod val="40000"/>
              <a:lumOff val="60000"/>
            </a:schemeClr>
          </a:solidFill>
        </p:spPr>
        <p:txBody>
          <a:bodyPr wrap="square" rtlCol="0">
            <a:spAutoFit/>
          </a:bodyPr>
          <a:lstStyle/>
          <a:p>
            <a:pPr algn="ctr"/>
            <a:r>
              <a:rPr lang="bn-IN" sz="3200" dirty="0">
                <a:latin typeface="NikoshBAN" panose="02000000000000000000" pitchFamily="2" charset="0"/>
                <a:cs typeface="NikoshBAN" panose="02000000000000000000" pitchFamily="2" charset="0"/>
              </a:rPr>
              <a:t>প্রাণী দুটির এই </a:t>
            </a:r>
            <a:r>
              <a:rPr lang="en-US" sz="3200" dirty="0" err="1">
                <a:latin typeface="NikoshBAN" panose="02000000000000000000" pitchFamily="2" charset="0"/>
                <a:cs typeface="NikoshBAN" panose="02000000000000000000" pitchFamily="2" charset="0"/>
              </a:rPr>
              <a:t>সম্পর্ক</a:t>
            </a:r>
            <a:r>
              <a:rPr lang="bn-IN" sz="3200" dirty="0">
                <a:latin typeface="NikoshBAN" panose="02000000000000000000" pitchFamily="2" charset="0"/>
                <a:cs typeface="NikoshBAN" panose="02000000000000000000" pitchFamily="2" charset="0"/>
              </a:rPr>
              <a:t> ব্যাখ্যা কর </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65660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656" y="807671"/>
            <a:ext cx="3202167" cy="4269555"/>
          </a:xfrm>
          <a:prstGeom prst="rect">
            <a:avLst/>
          </a:prstGeom>
        </p:spPr>
      </p:pic>
      <p:sp>
        <p:nvSpPr>
          <p:cNvPr id="3" name="TextBox 2"/>
          <p:cNvSpPr txBox="1"/>
          <p:nvPr/>
        </p:nvSpPr>
        <p:spPr>
          <a:xfrm>
            <a:off x="2258171" y="5231554"/>
            <a:ext cx="7987146" cy="523220"/>
          </a:xfrm>
          <a:prstGeom prst="rect">
            <a:avLst/>
          </a:prstGeom>
          <a:solidFill>
            <a:schemeClr val="accent6">
              <a:lumMod val="40000"/>
              <a:lumOff val="60000"/>
            </a:schemeClr>
          </a:solidFill>
        </p:spPr>
        <p:txBody>
          <a:bodyPr wrap="square" rtlCol="0">
            <a:spAutoFit/>
          </a:bodyPr>
          <a:lstStyle/>
          <a:p>
            <a:pPr algn="ctr"/>
            <a:r>
              <a:rPr lang="bn-IN" sz="2800" dirty="0">
                <a:latin typeface="NikoshBAN" panose="02000000000000000000" pitchFamily="2" charset="0"/>
                <a:cs typeface="NikoshBAN" panose="02000000000000000000" pitchFamily="2" charset="0"/>
              </a:rPr>
              <a:t>এখানে স্বর্নলতার বেঁচে থাকার কৌশল ব্যাখ্যা কর</a:t>
            </a:r>
            <a:r>
              <a:rPr lang="en-US" sz="2800" dirty="0">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7175" y="1223609"/>
            <a:ext cx="4092023" cy="27953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9660" y="1223609"/>
            <a:ext cx="3731880" cy="2795308"/>
          </a:xfrm>
          <a:prstGeom prst="rect">
            <a:avLst/>
          </a:prstGeom>
        </p:spPr>
      </p:pic>
      <p:sp>
        <p:nvSpPr>
          <p:cNvPr id="7" name="Curved Down Arrow 6"/>
          <p:cNvSpPr/>
          <p:nvPr/>
        </p:nvSpPr>
        <p:spPr>
          <a:xfrm>
            <a:off x="5445145" y="754087"/>
            <a:ext cx="5109029" cy="1549085"/>
          </a:xfrm>
          <a:prstGeom prst="curvedDownArrow">
            <a:avLst>
              <a:gd name="adj1" fmla="val 10243"/>
              <a:gd name="adj2" fmla="val 50000"/>
              <a:gd name="adj3" fmla="val 25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ular Callout 7"/>
          <p:cNvSpPr/>
          <p:nvPr/>
        </p:nvSpPr>
        <p:spPr>
          <a:xfrm>
            <a:off x="8559314" y="290801"/>
            <a:ext cx="1306286" cy="463286"/>
          </a:xfrm>
          <a:prstGeom prst="wedgeRectCallout">
            <a:avLst>
              <a:gd name="adj1" fmla="val -26790"/>
              <a:gd name="adj2" fmla="val 3191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পরভোজী</a:t>
            </a:r>
            <a:endParaRPr lang="en-US" sz="2800" dirty="0"/>
          </a:p>
        </p:txBody>
      </p:sp>
      <p:sp>
        <p:nvSpPr>
          <p:cNvPr id="9" name="Rectangular Callout 8"/>
          <p:cNvSpPr/>
          <p:nvPr/>
        </p:nvSpPr>
        <p:spPr>
          <a:xfrm>
            <a:off x="10245317" y="401279"/>
            <a:ext cx="1530345" cy="463286"/>
          </a:xfrm>
          <a:prstGeom prst="wedgeRectCallout">
            <a:avLst>
              <a:gd name="adj1" fmla="val -46790"/>
              <a:gd name="adj2" fmla="val 450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হস্টেরিয়াম</a:t>
            </a:r>
            <a:endParaRPr lang="en-US" sz="2800" dirty="0"/>
          </a:p>
        </p:txBody>
      </p:sp>
      <p:sp>
        <p:nvSpPr>
          <p:cNvPr id="10" name="Rectangular Callout 9"/>
          <p:cNvSpPr/>
          <p:nvPr/>
        </p:nvSpPr>
        <p:spPr>
          <a:xfrm>
            <a:off x="8559314" y="4146318"/>
            <a:ext cx="2339146" cy="463286"/>
          </a:xfrm>
          <a:prstGeom prst="wedgeRectCallout">
            <a:avLst>
              <a:gd name="adj1" fmla="val 64465"/>
              <a:gd name="adj2" fmla="val -188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পরিবহন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কলা</a:t>
            </a:r>
            <a:endParaRPr lang="en-US" sz="2800" dirty="0"/>
          </a:p>
        </p:txBody>
      </p:sp>
      <p:sp>
        <p:nvSpPr>
          <p:cNvPr id="11" name="TextBox 10"/>
          <p:cNvSpPr txBox="1"/>
          <p:nvPr/>
        </p:nvSpPr>
        <p:spPr>
          <a:xfrm>
            <a:off x="2258171" y="5883471"/>
            <a:ext cx="7987146" cy="523220"/>
          </a:xfrm>
          <a:prstGeom prst="rect">
            <a:avLst/>
          </a:prstGeom>
          <a:solidFill>
            <a:schemeClr val="accent6">
              <a:lumMod val="40000"/>
              <a:lumOff val="60000"/>
            </a:schemeClr>
          </a:solidFill>
        </p:spPr>
        <p:txBody>
          <a:bodyPr wrap="square" rtlCol="0">
            <a:spAutoFit/>
          </a:bodyPr>
          <a:lstStyle/>
          <a:p>
            <a:pPr algn="ctr"/>
            <a:r>
              <a:rPr lang="en-US" sz="2800" dirty="0" err="1">
                <a:latin typeface="NikoshBAN" panose="02000000000000000000" pitchFamily="2" charset="0"/>
                <a:cs typeface="NikoshBAN" panose="02000000000000000000" pitchFamily="2" charset="0"/>
              </a:rPr>
              <a:t>হস্টোরিয়া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নামক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চোষক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অঙ্গের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পোষক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খাদ্য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সংগ্রহ</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a:t>
            </a:r>
          </a:p>
        </p:txBody>
      </p:sp>
      <p:sp>
        <p:nvSpPr>
          <p:cNvPr id="12" name="TextBox 11"/>
          <p:cNvSpPr txBox="1"/>
          <p:nvPr/>
        </p:nvSpPr>
        <p:spPr>
          <a:xfrm>
            <a:off x="2963414" y="177466"/>
            <a:ext cx="4685784" cy="584775"/>
          </a:xfrm>
          <a:prstGeom prst="rect">
            <a:avLst/>
          </a:prstGeom>
          <a:solidFill>
            <a:schemeClr val="accent6">
              <a:lumMod val="40000"/>
              <a:lumOff val="60000"/>
            </a:schemeClr>
          </a:solidFill>
        </p:spPr>
        <p:txBody>
          <a:bodyPr wrap="square" rtlCol="0">
            <a:spAutoFit/>
          </a:bodyPr>
          <a:lstStyle/>
          <a:p>
            <a:pPr algn="ctr"/>
            <a:r>
              <a:rPr lang="bn-IN" sz="3200" dirty="0">
                <a:latin typeface="NikoshBAN" panose="02000000000000000000" pitchFamily="2" charset="0"/>
                <a:cs typeface="NikoshBAN" panose="02000000000000000000" pitchFamily="2" charset="0"/>
              </a:rPr>
              <a:t>এখানে </a:t>
            </a:r>
            <a:r>
              <a:rPr lang="en-US" sz="3200" dirty="0" err="1">
                <a:latin typeface="NikoshBAN" panose="02000000000000000000" pitchFamily="2" charset="0"/>
                <a:cs typeface="NikoshBAN" panose="02000000000000000000" pitchFamily="2" charset="0"/>
              </a:rPr>
              <a:t>কী</a:t>
            </a:r>
            <a:r>
              <a:rPr lang="bn-IN" sz="3200" dirty="0">
                <a:latin typeface="NikoshBAN" panose="02000000000000000000" pitchFamily="2" charset="0"/>
                <a:cs typeface="NikoshBAN" panose="02000000000000000000" pitchFamily="2" charset="0"/>
              </a:rPr>
              <a:t> দেখছ</a:t>
            </a:r>
            <a:r>
              <a:rPr lang="en-US" sz="32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0736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4.375E-6 4.81481E-6 L -0.32773 -0.00139 " pathEditMode="relative" rAng="0" ptsTypes="AA">
                                      <p:cBhvr>
                                        <p:cTn id="16" dur="2000" fill="hold"/>
                                        <p:tgtEl>
                                          <p:spTgt spid="2"/>
                                        </p:tgtEl>
                                        <p:attrNameLst>
                                          <p:attrName>ppt_x</p:attrName>
                                          <p:attrName>ppt_y</p:attrName>
                                        </p:attrNameLst>
                                      </p:cBhvr>
                                      <p:rCtr x="-16393" y="-69"/>
                                    </p:animMotion>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914" y="295048"/>
            <a:ext cx="4275591" cy="5619044"/>
          </a:xfrm>
          <a:prstGeom prst="rect">
            <a:avLst/>
          </a:prstGeom>
        </p:spPr>
      </p:pic>
      <p:sp>
        <p:nvSpPr>
          <p:cNvPr id="3" name="TextBox 2"/>
          <p:cNvSpPr txBox="1"/>
          <p:nvPr/>
        </p:nvSpPr>
        <p:spPr>
          <a:xfrm>
            <a:off x="2809042" y="5935384"/>
            <a:ext cx="5943071" cy="523220"/>
          </a:xfrm>
          <a:prstGeom prst="rect">
            <a:avLst/>
          </a:prstGeom>
          <a:solidFill>
            <a:schemeClr val="accent6">
              <a:lumMod val="40000"/>
              <a:lumOff val="60000"/>
            </a:schemeClr>
          </a:solidFill>
        </p:spPr>
        <p:txBody>
          <a:bodyPr wrap="square" rtlCol="0">
            <a:spAutoFit/>
          </a:bodyPr>
          <a:lstStyle/>
          <a:p>
            <a:pPr algn="ctr"/>
            <a:r>
              <a:rPr lang="bn-IN" sz="2800" dirty="0">
                <a:latin typeface="NikoshBAN" panose="02000000000000000000" pitchFamily="2" charset="0"/>
                <a:cs typeface="NikoshBAN" panose="02000000000000000000" pitchFamily="2" charset="0"/>
              </a:rPr>
              <a:t>এখানে ছোট উদ্ভিদ বড় হতে পারছেনা কেন</a:t>
            </a:r>
            <a:r>
              <a:rPr lang="en-US" sz="2800" dirty="0">
                <a:latin typeface="NikoshBAN" panose="02000000000000000000" pitchFamily="2" charset="0"/>
                <a:cs typeface="NikoshBAN" panose="02000000000000000000" pitchFamily="2" charset="0"/>
              </a:rPr>
              <a:t>? </a:t>
            </a:r>
          </a:p>
        </p:txBody>
      </p:sp>
      <p:sp>
        <p:nvSpPr>
          <p:cNvPr id="4" name="Explosion 2 3"/>
          <p:cNvSpPr/>
          <p:nvPr/>
        </p:nvSpPr>
        <p:spPr>
          <a:xfrm>
            <a:off x="7744505" y="2394857"/>
            <a:ext cx="3649209" cy="2177143"/>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a:latin typeface="NikoshBAN" panose="02000000000000000000" pitchFamily="2" charset="0"/>
                <a:cs typeface="NikoshBAN" panose="02000000000000000000" pitchFamily="2" charset="0"/>
              </a:rPr>
              <a:t>প্রতিযোগিতা</a:t>
            </a:r>
            <a:endParaRPr lang="en-US" sz="2800" dirty="0"/>
          </a:p>
        </p:txBody>
      </p:sp>
    </p:spTree>
    <p:extLst>
      <p:ext uri="{BB962C8B-B14F-4D97-AF65-F5344CB8AC3E}">
        <p14:creationId xmlns:p14="http://schemas.microsoft.com/office/powerpoint/2010/main" val="42721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700" y="815522"/>
            <a:ext cx="3886200" cy="4152900"/>
          </a:xfrm>
          <a:prstGeom prst="rect">
            <a:avLst/>
          </a:prstGeom>
        </p:spPr>
      </p:pic>
      <p:sp>
        <p:nvSpPr>
          <p:cNvPr id="3" name="TextBox 2"/>
          <p:cNvSpPr txBox="1"/>
          <p:nvPr/>
        </p:nvSpPr>
        <p:spPr>
          <a:xfrm>
            <a:off x="2605842" y="5354813"/>
            <a:ext cx="5943071" cy="523220"/>
          </a:xfrm>
          <a:prstGeom prst="rect">
            <a:avLst/>
          </a:prstGeom>
          <a:solidFill>
            <a:schemeClr val="accent6">
              <a:lumMod val="40000"/>
              <a:lumOff val="60000"/>
            </a:schemeClr>
          </a:solidFill>
        </p:spPr>
        <p:txBody>
          <a:bodyPr wrap="square" rtlCol="0">
            <a:spAutoFit/>
          </a:bodyPr>
          <a:lstStyle/>
          <a:p>
            <a:pPr algn="ctr"/>
            <a:r>
              <a:rPr lang="bn-IN" sz="2800" dirty="0">
                <a:latin typeface="NikoshBAN" panose="02000000000000000000" pitchFamily="2" charset="0"/>
                <a:cs typeface="NikoshBAN" panose="02000000000000000000" pitchFamily="2" charset="0"/>
              </a:rPr>
              <a:t>ক অংশ ধংস হচ্ছে কেন</a:t>
            </a:r>
            <a:r>
              <a:rPr lang="en-US" sz="2800" dirty="0">
                <a:latin typeface="NikoshBAN" panose="02000000000000000000" pitchFamily="2" charset="0"/>
                <a:cs typeface="NikoshBAN" panose="02000000000000000000" pitchFamily="2" charset="0"/>
              </a:rPr>
              <a:t>? </a:t>
            </a:r>
          </a:p>
        </p:txBody>
      </p:sp>
      <p:sp>
        <p:nvSpPr>
          <p:cNvPr id="4" name="Explosion 2 3"/>
          <p:cNvSpPr/>
          <p:nvPr/>
        </p:nvSpPr>
        <p:spPr>
          <a:xfrm>
            <a:off x="7541305" y="1803400"/>
            <a:ext cx="4447495" cy="2177143"/>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a:latin typeface="NikoshBAN" panose="02000000000000000000" pitchFamily="2" charset="0"/>
                <a:cs typeface="NikoshBAN" panose="02000000000000000000" pitchFamily="2" charset="0"/>
              </a:rPr>
              <a:t>অ্যান্টিবায়োসিস</a:t>
            </a:r>
            <a:endParaRPr lang="en-US" sz="2800" dirty="0"/>
          </a:p>
        </p:txBody>
      </p:sp>
      <p:sp>
        <p:nvSpPr>
          <p:cNvPr id="5" name="Rectangular Callout 4"/>
          <p:cNvSpPr/>
          <p:nvPr/>
        </p:nvSpPr>
        <p:spPr>
          <a:xfrm>
            <a:off x="522513" y="2656115"/>
            <a:ext cx="2510973" cy="609599"/>
          </a:xfrm>
          <a:prstGeom prst="wedgeRectCallout">
            <a:avLst>
              <a:gd name="adj1" fmla="val 103641"/>
              <a:gd name="adj2" fmla="val -208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a:latin typeface="NikoshBAN" panose="02000000000000000000" pitchFamily="2" charset="0"/>
                <a:cs typeface="NikoshBAN" panose="02000000000000000000" pitchFamily="2" charset="0"/>
              </a:rPr>
              <a:t>বাধাগ্রস্থ কোলনি</a:t>
            </a:r>
            <a:endParaRPr lang="en-US" sz="3200" dirty="0"/>
          </a:p>
        </p:txBody>
      </p:sp>
      <p:sp>
        <p:nvSpPr>
          <p:cNvPr id="6" name="Rectangular Callout 5"/>
          <p:cNvSpPr/>
          <p:nvPr/>
        </p:nvSpPr>
        <p:spPr>
          <a:xfrm>
            <a:off x="0" y="3652105"/>
            <a:ext cx="3228295" cy="609599"/>
          </a:xfrm>
          <a:prstGeom prst="wedgeRectCallout">
            <a:avLst>
              <a:gd name="adj1" fmla="val 131001"/>
              <a:gd name="adj2" fmla="val -17559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a:latin typeface="NikoshBAN" panose="02000000000000000000" pitchFamily="2" charset="0"/>
                <a:cs typeface="NikoshBAN" panose="02000000000000000000" pitchFamily="2" charset="0"/>
              </a:rPr>
              <a:t> কোলনির স্বাভাবিক বৃদ্ধি</a:t>
            </a:r>
            <a:endParaRPr lang="en-US" sz="3200" dirty="0"/>
          </a:p>
        </p:txBody>
      </p:sp>
      <p:sp>
        <p:nvSpPr>
          <p:cNvPr id="7" name="TextBox 6"/>
          <p:cNvSpPr txBox="1"/>
          <p:nvPr/>
        </p:nvSpPr>
        <p:spPr>
          <a:xfrm>
            <a:off x="4252686" y="1803400"/>
            <a:ext cx="740228" cy="646331"/>
          </a:xfrm>
          <a:prstGeom prst="rect">
            <a:avLst/>
          </a:prstGeom>
          <a:noFill/>
        </p:spPr>
        <p:txBody>
          <a:bodyPr wrap="square" rtlCol="0">
            <a:spAutoFit/>
          </a:bodyPr>
          <a:lstStyle/>
          <a:p>
            <a:r>
              <a:rPr lang="bn-IN" sz="3600" b="1" dirty="0">
                <a:solidFill>
                  <a:srgbClr val="FF0000"/>
                </a:solidFill>
                <a:latin typeface="NikoshBAN" panose="02000000000000000000" pitchFamily="2" charset="0"/>
                <a:cs typeface="NikoshBAN" panose="02000000000000000000" pitchFamily="2" charset="0"/>
              </a:rPr>
              <a:t>ক</a:t>
            </a:r>
            <a:endParaRPr lang="en-US" sz="3600" b="1" dirty="0">
              <a:solidFill>
                <a:srgbClr val="FF0000"/>
              </a:solidFill>
            </a:endParaRPr>
          </a:p>
        </p:txBody>
      </p:sp>
      <p:sp>
        <p:nvSpPr>
          <p:cNvPr id="8" name="TextBox 7"/>
          <p:cNvSpPr txBox="1"/>
          <p:nvPr/>
        </p:nvSpPr>
        <p:spPr>
          <a:xfrm>
            <a:off x="6016172" y="2619383"/>
            <a:ext cx="892628" cy="646331"/>
          </a:xfrm>
          <a:prstGeom prst="rect">
            <a:avLst/>
          </a:prstGeom>
          <a:noFill/>
        </p:spPr>
        <p:txBody>
          <a:bodyPr wrap="square" rtlCol="0">
            <a:spAutoFit/>
          </a:bodyPr>
          <a:lstStyle/>
          <a:p>
            <a:r>
              <a:rPr lang="bn-IN" sz="3600" b="1" dirty="0">
                <a:solidFill>
                  <a:srgbClr val="FF0000"/>
                </a:solidFill>
                <a:latin typeface="NikoshBAN" panose="02000000000000000000" pitchFamily="2" charset="0"/>
                <a:cs typeface="NikoshBAN" panose="02000000000000000000" pitchFamily="2" charset="0"/>
              </a:rPr>
              <a:t>খ</a:t>
            </a:r>
            <a:endParaRPr lang="en-US" sz="3600" b="1" dirty="0">
              <a:solidFill>
                <a:srgbClr val="FF0000"/>
              </a:solidFill>
            </a:endParaRPr>
          </a:p>
        </p:txBody>
      </p:sp>
    </p:spTree>
    <p:extLst>
      <p:ext uri="{BB962C8B-B14F-4D97-AF65-F5344CB8AC3E}">
        <p14:creationId xmlns:p14="http://schemas.microsoft.com/office/powerpoint/2010/main" val="27984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29033" r="46235" b="29732"/>
          <a:stretch/>
        </p:blipFill>
        <p:spPr>
          <a:xfrm>
            <a:off x="156064" y="97661"/>
            <a:ext cx="2944821" cy="1824891"/>
          </a:xfrm>
          <a:prstGeom prst="rect">
            <a:avLst/>
          </a:prstGeom>
        </p:spPr>
      </p:pic>
      <p:sp>
        <p:nvSpPr>
          <p:cNvPr id="2" name="Frame 1"/>
          <p:cNvSpPr/>
          <p:nvPr/>
        </p:nvSpPr>
        <p:spPr>
          <a:xfrm>
            <a:off x="-15720" y="-32084"/>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632300" y="161379"/>
            <a:ext cx="5526214" cy="584775"/>
          </a:xfrm>
          <a:prstGeom prst="rect">
            <a:avLst/>
          </a:prstGeom>
          <a:solidFill>
            <a:schemeClr val="accent6">
              <a:lumMod val="40000"/>
              <a:lumOff val="60000"/>
            </a:schemeClr>
          </a:solidFill>
        </p:spPr>
        <p:txBody>
          <a:bodyPr wrap="square" rtlCol="0">
            <a:spAutoFit/>
          </a:bodyPr>
          <a:lstStyle/>
          <a:p>
            <a:pPr algn="ctr"/>
            <a:r>
              <a:rPr lang="bn-IN" sz="3200" dirty="0">
                <a:latin typeface="NikoshBAN" panose="02000000000000000000" pitchFamily="2" charset="0"/>
                <a:cs typeface="NikoshBAN" panose="02000000000000000000" pitchFamily="2" charset="0"/>
              </a:rPr>
              <a:t>ঋণাত্বক আন্তঃক্রিয়া কত রকমের দেখলে?</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527" y="1820562"/>
            <a:ext cx="2847677" cy="3796902"/>
          </a:xfrm>
          <a:prstGeom prst="rect">
            <a:avLst/>
          </a:prstGeom>
        </p:spPr>
      </p:pic>
      <p:grpSp>
        <p:nvGrpSpPr>
          <p:cNvPr id="10" name="Group 9"/>
          <p:cNvGrpSpPr/>
          <p:nvPr/>
        </p:nvGrpSpPr>
        <p:grpSpPr>
          <a:xfrm>
            <a:off x="3161655" y="1830999"/>
            <a:ext cx="4804474" cy="3603356"/>
            <a:chOff x="3161655" y="1656188"/>
            <a:chExt cx="4804474" cy="3603356"/>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1655" y="1656188"/>
              <a:ext cx="4804474" cy="3603356"/>
            </a:xfrm>
            <a:prstGeom prst="rect">
              <a:avLst/>
            </a:prstGeom>
          </p:spPr>
        </p:pic>
        <p:sp>
          <p:nvSpPr>
            <p:cNvPr id="9" name="TextBox 8"/>
            <p:cNvSpPr txBox="1"/>
            <p:nvPr/>
          </p:nvSpPr>
          <p:spPr>
            <a:xfrm>
              <a:off x="3544928" y="4797879"/>
              <a:ext cx="3999383" cy="461665"/>
            </a:xfrm>
            <a:prstGeom prst="rect">
              <a:avLst/>
            </a:prstGeom>
            <a:solidFill>
              <a:schemeClr val="accent6">
                <a:lumMod val="40000"/>
                <a:lumOff val="60000"/>
              </a:schemeClr>
            </a:solidFill>
          </p:spPr>
          <p:txBody>
            <a:bodyPr wrap="square" rtlCol="0">
              <a:spAutoFit/>
            </a:bodyPr>
            <a:lstStyle/>
            <a:p>
              <a:pPr algn="ctr"/>
              <a:r>
                <a:rPr lang="en-US" sz="2400" dirty="0" err="1">
                  <a:latin typeface="NikoshBAN" panose="02000000000000000000" pitchFamily="2" charset="0"/>
                  <a:cs typeface="NikoshBAN" panose="02000000000000000000" pitchFamily="2" charset="0"/>
                </a:rPr>
                <a:t>ডিজিটাল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কন্টেন্ট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প্রতিযো</a:t>
              </a:r>
              <a:r>
                <a:rPr lang="bn-IN" sz="2400" dirty="0">
                  <a:latin typeface="NikoshBAN" panose="02000000000000000000" pitchFamily="2" charset="0"/>
                  <a:cs typeface="NikoshBAN" panose="02000000000000000000" pitchFamily="2" charset="0"/>
                </a:rPr>
                <a:t>গি</a:t>
              </a:r>
              <a:r>
                <a:rPr lang="en-US" sz="2400" dirty="0" err="1">
                  <a:latin typeface="NikoshBAN" panose="02000000000000000000" pitchFamily="2" charset="0"/>
                  <a:cs typeface="NikoshBAN" panose="02000000000000000000" pitchFamily="2" charset="0"/>
                </a:rPr>
                <a:t>তা</a:t>
              </a:r>
              <a:r>
                <a:rPr lang="en-US" sz="2400" dirty="0">
                  <a:latin typeface="NikoshBAN" panose="02000000000000000000" pitchFamily="2" charset="0"/>
                  <a:cs typeface="NikoshBAN" panose="02000000000000000000" pitchFamily="2" charset="0"/>
                </a:rPr>
                <a:t> </a:t>
              </a:r>
            </a:p>
          </p:txBody>
        </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5636" y="1822163"/>
            <a:ext cx="4385745" cy="3285074"/>
          </a:xfrm>
          <a:prstGeom prst="rect">
            <a:avLst/>
          </a:prstGeom>
          <a:ln>
            <a:noFill/>
          </a:ln>
          <a:effectLst>
            <a:softEdge rad="112500"/>
          </a:effectLst>
        </p:spPr>
      </p:pic>
      <p:grpSp>
        <p:nvGrpSpPr>
          <p:cNvPr id="15" name="Group 14"/>
          <p:cNvGrpSpPr/>
          <p:nvPr/>
        </p:nvGrpSpPr>
        <p:grpSpPr>
          <a:xfrm>
            <a:off x="7747130" y="1290492"/>
            <a:ext cx="4268407" cy="4071581"/>
            <a:chOff x="7715046" y="1061893"/>
            <a:chExt cx="4268407" cy="4071581"/>
          </a:xfrm>
        </p:grpSpPr>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r="2241" b="3003"/>
            <a:stretch/>
          </p:blipFill>
          <p:spPr>
            <a:xfrm>
              <a:off x="7734278" y="1061893"/>
              <a:ext cx="4249175" cy="4071581"/>
            </a:xfrm>
            <a:prstGeom prst="rect">
              <a:avLst/>
            </a:prstGeom>
          </p:spPr>
        </p:pic>
        <p:sp>
          <p:nvSpPr>
            <p:cNvPr id="13" name="TextBox 12"/>
            <p:cNvSpPr txBox="1"/>
            <p:nvPr/>
          </p:nvSpPr>
          <p:spPr>
            <a:xfrm>
              <a:off x="7715046" y="4646533"/>
              <a:ext cx="1653054" cy="461665"/>
            </a:xfrm>
            <a:prstGeom prst="rect">
              <a:avLst/>
            </a:prstGeom>
            <a:solidFill>
              <a:schemeClr val="tx1">
                <a:lumMod val="95000"/>
                <a:lumOff val="5000"/>
              </a:schemeClr>
            </a:solidFill>
          </p:spPr>
          <p:txBody>
            <a:bodyPr wrap="square" rtlCol="0">
              <a:spAutoFit/>
            </a:bodyPr>
            <a:lstStyle/>
            <a:p>
              <a:r>
                <a:rPr lang="en-US" sz="2400" dirty="0" err="1">
                  <a:solidFill>
                    <a:schemeClr val="bg1"/>
                  </a:solidFill>
                  <a:latin typeface="NikoshBAN" panose="02000000000000000000" pitchFamily="2" charset="0"/>
                  <a:cs typeface="NikoshBAN" panose="02000000000000000000" pitchFamily="2" charset="0"/>
                </a:rPr>
                <a:t>পেনিসিলিয়াম</a:t>
              </a:r>
              <a:endParaRPr lang="en-US" sz="2400" dirty="0">
                <a:solidFill>
                  <a:schemeClr val="bg1"/>
                </a:solidFill>
                <a:latin typeface="NikoshBAN" panose="02000000000000000000" pitchFamily="2" charset="0"/>
                <a:cs typeface="NikoshBAN" panose="02000000000000000000" pitchFamily="2" charset="0"/>
              </a:endParaRPr>
            </a:p>
          </p:txBody>
        </p:sp>
        <p:sp>
          <p:nvSpPr>
            <p:cNvPr id="14" name="TextBox 13"/>
            <p:cNvSpPr txBox="1"/>
            <p:nvPr/>
          </p:nvSpPr>
          <p:spPr>
            <a:xfrm>
              <a:off x="10224684" y="1116544"/>
              <a:ext cx="1758769" cy="461665"/>
            </a:xfrm>
            <a:prstGeom prst="rect">
              <a:avLst/>
            </a:prstGeom>
            <a:solidFill>
              <a:schemeClr val="tx1">
                <a:lumMod val="95000"/>
                <a:lumOff val="5000"/>
              </a:schemeClr>
            </a:solidFill>
          </p:spPr>
          <p:txBody>
            <a:bodyPr wrap="square" rtlCol="0">
              <a:spAutoFit/>
            </a:bodyPr>
            <a:lstStyle/>
            <a:p>
              <a:pPr algn="ctr"/>
              <a:r>
                <a:rPr lang="en-US" sz="2400" dirty="0" err="1">
                  <a:solidFill>
                    <a:schemeClr val="bg1"/>
                  </a:solidFill>
                  <a:latin typeface="NikoshBAN" panose="02000000000000000000" pitchFamily="2" charset="0"/>
                  <a:cs typeface="NikoshBAN" panose="02000000000000000000" pitchFamily="2" charset="0"/>
                </a:rPr>
                <a:t>ব্যাকটেরিয়া</a:t>
              </a:r>
              <a:endParaRPr lang="en-US" sz="2400" dirty="0">
                <a:solidFill>
                  <a:schemeClr val="bg1"/>
                </a:solidFill>
                <a:latin typeface="NikoshBAN" panose="02000000000000000000" pitchFamily="2" charset="0"/>
                <a:cs typeface="NikoshBAN" panose="02000000000000000000" pitchFamily="2" charset="0"/>
              </a:endParaRPr>
            </a:p>
          </p:txBody>
        </p:sp>
      </p:grpSp>
      <p:sp>
        <p:nvSpPr>
          <p:cNvPr id="16" name="TextBox 15"/>
          <p:cNvSpPr txBox="1"/>
          <p:nvPr/>
        </p:nvSpPr>
        <p:spPr>
          <a:xfrm>
            <a:off x="8177095" y="5482606"/>
            <a:ext cx="3427708" cy="461665"/>
          </a:xfrm>
          <a:prstGeom prst="rect">
            <a:avLst/>
          </a:prstGeom>
          <a:solidFill>
            <a:schemeClr val="accent6">
              <a:lumMod val="40000"/>
              <a:lumOff val="60000"/>
            </a:schemeClr>
          </a:solidFill>
        </p:spPr>
        <p:txBody>
          <a:bodyPr wrap="square" rtlCol="0">
            <a:spAutoFit/>
          </a:bodyPr>
          <a:lstStyle/>
          <a:p>
            <a:pPr algn="ctr"/>
            <a:r>
              <a:rPr lang="en-US" sz="2400" dirty="0" err="1">
                <a:latin typeface="NikoshBAN" panose="02000000000000000000" pitchFamily="2" charset="0"/>
                <a:cs typeface="NikoshBAN" panose="02000000000000000000" pitchFamily="2" charset="0"/>
              </a:rPr>
              <a:t>অনুজীবজগতে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এরকম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সম্পর্ক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বেশী</a:t>
            </a:r>
            <a:endParaRPr lang="en-US" sz="2400" dirty="0">
              <a:latin typeface="NikoshBAN" panose="02000000000000000000" pitchFamily="2" charset="0"/>
              <a:cs typeface="NikoshBAN" panose="02000000000000000000" pitchFamily="2" charset="0"/>
            </a:endParaRPr>
          </a:p>
        </p:txBody>
      </p:sp>
      <p:sp>
        <p:nvSpPr>
          <p:cNvPr id="17" name="TextBox 16"/>
          <p:cNvSpPr txBox="1"/>
          <p:nvPr/>
        </p:nvSpPr>
        <p:spPr>
          <a:xfrm>
            <a:off x="578959" y="2574463"/>
            <a:ext cx="2080463"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800" dirty="0">
                <a:solidFill>
                  <a:schemeClr val="bg1"/>
                </a:solidFill>
                <a:latin typeface="NikoshBAN" panose="02000000000000000000" pitchFamily="2" charset="0"/>
                <a:cs typeface="NikoshBAN" panose="02000000000000000000" pitchFamily="2" charset="0"/>
              </a:rPr>
              <a:t>১। </a:t>
            </a:r>
            <a:r>
              <a:rPr lang="en-US" sz="2800" dirty="0" err="1">
                <a:solidFill>
                  <a:schemeClr val="bg1"/>
                </a:solidFill>
                <a:latin typeface="NikoshBAN" panose="02000000000000000000" pitchFamily="2" charset="0"/>
                <a:cs typeface="NikoshBAN" panose="02000000000000000000" pitchFamily="2" charset="0"/>
              </a:rPr>
              <a:t>শোষণ</a:t>
            </a:r>
            <a:r>
              <a:rPr lang="en-US" sz="2800" dirty="0">
                <a:solidFill>
                  <a:schemeClr val="bg1"/>
                </a:solidFill>
                <a:latin typeface="NikoshBAN" panose="02000000000000000000" pitchFamily="2" charset="0"/>
                <a:cs typeface="NikoshBAN" panose="02000000000000000000" pitchFamily="2" charset="0"/>
              </a:rPr>
              <a:t> </a:t>
            </a:r>
          </a:p>
        </p:txBody>
      </p:sp>
      <p:sp>
        <p:nvSpPr>
          <p:cNvPr id="18" name="TextBox 17"/>
          <p:cNvSpPr txBox="1"/>
          <p:nvPr/>
        </p:nvSpPr>
        <p:spPr>
          <a:xfrm>
            <a:off x="4487985" y="2580538"/>
            <a:ext cx="2302740"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dirty="0">
                <a:solidFill>
                  <a:schemeClr val="bg1"/>
                </a:solidFill>
                <a:latin typeface="NikoshBAN" panose="02000000000000000000" pitchFamily="2" charset="0"/>
                <a:cs typeface="NikoshBAN" panose="02000000000000000000" pitchFamily="2" charset="0"/>
              </a:rPr>
              <a:t>২। </a:t>
            </a:r>
            <a:r>
              <a:rPr lang="en-US" sz="2800" dirty="0" err="1">
                <a:solidFill>
                  <a:schemeClr val="bg1"/>
                </a:solidFill>
                <a:latin typeface="NikoshBAN" panose="02000000000000000000" pitchFamily="2" charset="0"/>
                <a:cs typeface="NikoshBAN" panose="02000000000000000000" pitchFamily="2" charset="0"/>
              </a:rPr>
              <a:t>প্রতিযো</a:t>
            </a:r>
            <a:r>
              <a:rPr lang="bn-IN" sz="2800" dirty="0">
                <a:solidFill>
                  <a:schemeClr val="bg1"/>
                </a:solidFill>
                <a:latin typeface="NikoshBAN" panose="02000000000000000000" pitchFamily="2" charset="0"/>
                <a:cs typeface="NikoshBAN" panose="02000000000000000000" pitchFamily="2" charset="0"/>
              </a:rPr>
              <a:t>গি</a:t>
            </a:r>
            <a:r>
              <a:rPr lang="en-US" sz="2800" dirty="0" err="1">
                <a:solidFill>
                  <a:schemeClr val="bg1"/>
                </a:solidFill>
                <a:latin typeface="NikoshBAN" panose="02000000000000000000" pitchFamily="2" charset="0"/>
                <a:cs typeface="NikoshBAN" panose="02000000000000000000" pitchFamily="2" charset="0"/>
              </a:rPr>
              <a:t>তা</a:t>
            </a:r>
            <a:endParaRPr lang="en-US" sz="2800" dirty="0">
              <a:solidFill>
                <a:schemeClr val="bg1"/>
              </a:solidFill>
              <a:latin typeface="NikoshBAN" panose="02000000000000000000" pitchFamily="2" charset="0"/>
              <a:cs typeface="NikoshBAN" panose="02000000000000000000" pitchFamily="2" charset="0"/>
            </a:endParaRPr>
          </a:p>
        </p:txBody>
      </p:sp>
      <p:sp>
        <p:nvSpPr>
          <p:cNvPr id="19" name="TextBox 18"/>
          <p:cNvSpPr txBox="1"/>
          <p:nvPr/>
        </p:nvSpPr>
        <p:spPr>
          <a:xfrm>
            <a:off x="8698083" y="2606164"/>
            <a:ext cx="2845484"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dirty="0">
                <a:solidFill>
                  <a:schemeClr val="bg1"/>
                </a:solidFill>
                <a:latin typeface="NikoshBAN" panose="02000000000000000000" pitchFamily="2" charset="0"/>
                <a:cs typeface="NikoshBAN" panose="02000000000000000000" pitchFamily="2" charset="0"/>
              </a:rPr>
              <a:t>৩। </a:t>
            </a:r>
            <a:r>
              <a:rPr lang="en-US" sz="2800" dirty="0" err="1">
                <a:solidFill>
                  <a:schemeClr val="bg1"/>
                </a:solidFill>
                <a:latin typeface="NikoshBAN" panose="02000000000000000000" pitchFamily="2" charset="0"/>
                <a:cs typeface="NikoshBAN" panose="02000000000000000000" pitchFamily="2" charset="0"/>
              </a:rPr>
              <a:t>অ্যান্টিবায়োসিস</a:t>
            </a:r>
            <a:endParaRPr lang="en-US" sz="2800" dirty="0">
              <a:solidFill>
                <a:schemeClr val="bg1"/>
              </a:solidFill>
              <a:latin typeface="NikoshBAN" panose="02000000000000000000" pitchFamily="2" charset="0"/>
              <a:cs typeface="NikoshBAN" panose="02000000000000000000" pitchFamily="2" charset="0"/>
            </a:endParaRPr>
          </a:p>
        </p:txBody>
      </p:sp>
      <p:sp>
        <p:nvSpPr>
          <p:cNvPr id="21" name="TextBox 20"/>
          <p:cNvSpPr txBox="1"/>
          <p:nvPr/>
        </p:nvSpPr>
        <p:spPr>
          <a:xfrm>
            <a:off x="1154343" y="3864368"/>
            <a:ext cx="9851873" cy="954107"/>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err="1">
                <a:solidFill>
                  <a:schemeClr val="tx1"/>
                </a:solidFill>
                <a:latin typeface="NikoshBAN" panose="02000000000000000000" pitchFamily="2" charset="0"/>
                <a:cs typeface="NikoshBAN" panose="02000000000000000000" pitchFamily="2" charset="0"/>
              </a:rPr>
              <a:t>বিভিন্ন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জীবের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মধ্যে</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বিক্রিয়া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হচ্ছে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কেউ</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লাভবান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ক্ষতিগ্রস্থ</a:t>
            </a:r>
            <a:r>
              <a:rPr lang="bn-IN"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হচ্ছে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এভাবেই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পরিবেশের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ভারসাম্য</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বজায়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থাকে</a:t>
            </a:r>
            <a:r>
              <a:rPr lang="en-US" sz="2800" dirty="0">
                <a:solidFill>
                  <a:schemeClr val="tx1"/>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790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073375" y="106936"/>
            <a:ext cx="6670232"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দলগত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৮ </a:t>
            </a:r>
            <a:r>
              <a:rPr lang="en-US" sz="3600" dirty="0" err="1">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55" y="1540327"/>
            <a:ext cx="4490788" cy="31856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686" y="1540326"/>
            <a:ext cx="4510659" cy="31856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2042" y="860203"/>
            <a:ext cx="6347461" cy="4485539"/>
          </a:xfrm>
          <a:prstGeom prst="rect">
            <a:avLst/>
          </a:prstGeom>
        </p:spPr>
      </p:pic>
      <p:sp>
        <p:nvSpPr>
          <p:cNvPr id="7" name="TextBox 6"/>
          <p:cNvSpPr txBox="1"/>
          <p:nvPr/>
        </p:nvSpPr>
        <p:spPr>
          <a:xfrm>
            <a:off x="3139439" y="199421"/>
            <a:ext cx="5593080" cy="58477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err="1">
                <a:latin typeface="NikoshBAN" panose="02000000000000000000" pitchFamily="2" charset="0"/>
                <a:cs typeface="NikoshBAN" panose="02000000000000000000" pitchFamily="2" charset="0"/>
              </a:rPr>
              <a:t>চিত্র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তুলনা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bn-IN"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ঘটতে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চলেছে</a:t>
            </a:r>
            <a:r>
              <a:rPr lang="en-US" sz="3200" dirty="0">
                <a:latin typeface="NikoshBAN" panose="02000000000000000000" pitchFamily="2" charset="0"/>
                <a:cs typeface="NikoshBAN" panose="02000000000000000000" pitchFamily="2" charset="0"/>
              </a:rPr>
              <a:t>?</a:t>
            </a:r>
          </a:p>
        </p:txBody>
      </p:sp>
      <p:sp>
        <p:nvSpPr>
          <p:cNvPr id="8" name="TextBox 7"/>
          <p:cNvSpPr txBox="1"/>
          <p:nvPr/>
        </p:nvSpPr>
        <p:spPr>
          <a:xfrm>
            <a:off x="487680" y="3429000"/>
            <a:ext cx="10896599" cy="52322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err="1">
                <a:latin typeface="NikoshBAN" panose="02000000000000000000" pitchFamily="2" charset="0"/>
                <a:cs typeface="NikoshBAN" panose="02000000000000000000" pitchFamily="2" charset="0"/>
              </a:rPr>
              <a:t>ক্রমবর্ধমান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জনসংখ্যার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বিভিন্ন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চাহিদা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মেটানোর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কীভাবে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প্রাকৃতিক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উপাদানগুলো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বিনষ্ট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হচ্ছে</a:t>
            </a:r>
            <a:r>
              <a:rPr lang="en-US" sz="280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410786" y="5534589"/>
            <a:ext cx="5395654" cy="58477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a:latin typeface="NikoshBAN" panose="02000000000000000000" pitchFamily="2" charset="0"/>
                <a:cs typeface="NikoshBAN" panose="02000000000000000000" pitchFamily="2" charset="0"/>
              </a:rPr>
              <a:t>ক-</a:t>
            </a:r>
            <a:r>
              <a:rPr lang="en-US" sz="3200" dirty="0" err="1">
                <a:latin typeface="NikoshBAN" panose="02000000000000000000" pitchFamily="2" charset="0"/>
                <a:cs typeface="NikoshBAN" panose="02000000000000000000" pitchFamily="2" charset="0"/>
              </a:rPr>
              <a:t>দল</a:t>
            </a:r>
            <a:r>
              <a:rPr lang="en-US" sz="32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তালিকা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a:t>
            </a:r>
          </a:p>
        </p:txBody>
      </p:sp>
      <p:sp>
        <p:nvSpPr>
          <p:cNvPr id="10" name="TextBox 9"/>
          <p:cNvSpPr txBox="1"/>
          <p:nvPr/>
        </p:nvSpPr>
        <p:spPr>
          <a:xfrm>
            <a:off x="6477000" y="5517095"/>
            <a:ext cx="5532076" cy="58477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a:latin typeface="NikoshBAN" panose="02000000000000000000" pitchFamily="2" charset="0"/>
                <a:cs typeface="NikoshBAN" panose="02000000000000000000" pitchFamily="2" charset="0"/>
              </a:rPr>
              <a:t>খ-</a:t>
            </a:r>
            <a:r>
              <a:rPr lang="en-US" sz="3200" dirty="0" err="1">
                <a:latin typeface="NikoshBAN" panose="02000000000000000000" pitchFamily="2" charset="0"/>
                <a:cs typeface="NikoshBAN" panose="02000000000000000000" pitchFamily="2" charset="0"/>
              </a:rPr>
              <a:t>দল</a:t>
            </a:r>
            <a:r>
              <a:rPr lang="en-US" sz="32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সংরক্ষ</a:t>
            </a:r>
            <a:r>
              <a:rPr lang="bn-IN" sz="2800" dirty="0">
                <a:latin typeface="NikoshBAN" panose="02000000000000000000" pitchFamily="2" charset="0"/>
                <a:cs typeface="NikoshBAN" panose="02000000000000000000" pitchFamily="2" charset="0"/>
              </a:rPr>
              <a:t>ণে</a:t>
            </a:r>
            <a:r>
              <a:rPr lang="en-US" sz="2800" dirty="0">
                <a:latin typeface="NikoshBAN" panose="02000000000000000000" pitchFamily="2" charset="0"/>
                <a:cs typeface="NikoshBAN" panose="02000000000000000000" pitchFamily="2" charset="0"/>
              </a:rPr>
              <a:t>র </a:t>
            </a:r>
            <a:r>
              <a:rPr lang="en-US" sz="2800" dirty="0" err="1">
                <a:latin typeface="NikoshBAN" panose="02000000000000000000" pitchFamily="2" charset="0"/>
                <a:cs typeface="NikoshBAN" panose="02000000000000000000" pitchFamily="2" charset="0"/>
              </a:rPr>
              <a:t>গুরুত্ব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ব্যাখ্যা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49730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653" y="867298"/>
            <a:ext cx="6198682" cy="4399695"/>
          </a:xfrm>
          <a:prstGeom prst="rect">
            <a:avLst/>
          </a:prstGeom>
        </p:spPr>
      </p:pic>
      <p:sp>
        <p:nvSpPr>
          <p:cNvPr id="5" name="TextBox 4"/>
          <p:cNvSpPr txBox="1"/>
          <p:nvPr/>
        </p:nvSpPr>
        <p:spPr>
          <a:xfrm>
            <a:off x="4523653" y="220967"/>
            <a:ext cx="1770468"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মূল্যায়ন</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1126447" y="5390104"/>
            <a:ext cx="5532076" cy="52322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NikoshBAN" panose="02000000000000000000" pitchFamily="2" charset="0"/>
                <a:cs typeface="NikoshBAN" panose="02000000000000000000" pitchFamily="2" charset="0"/>
              </a:rPr>
              <a:t>১ম </a:t>
            </a:r>
            <a:r>
              <a:rPr lang="en-US" sz="2800" dirty="0" err="1">
                <a:latin typeface="NikoshBAN" panose="02000000000000000000" pitchFamily="2" charset="0"/>
                <a:cs typeface="NikoshBAN" panose="02000000000000000000" pitchFamily="2" charset="0"/>
              </a:rPr>
              <a:t>চিত্রের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কীভাবে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করবে</a:t>
            </a:r>
            <a:r>
              <a:rPr lang="en-US" sz="2800" dirty="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991" y="2046878"/>
            <a:ext cx="2975671" cy="2405334"/>
          </a:xfrm>
          <a:prstGeom prst="rect">
            <a:avLst/>
          </a:prstGeom>
        </p:spPr>
      </p:pic>
      <p:sp>
        <p:nvSpPr>
          <p:cNvPr id="8" name="TextBox 7"/>
          <p:cNvSpPr txBox="1"/>
          <p:nvPr/>
        </p:nvSpPr>
        <p:spPr>
          <a:xfrm>
            <a:off x="1126447" y="4452212"/>
            <a:ext cx="2270760" cy="52322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দেখছ</a:t>
            </a:r>
            <a:r>
              <a:rPr lang="en-US" sz="2800" dirty="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1126447" y="6048620"/>
            <a:ext cx="5532076" cy="52322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NikoshBAN" panose="02000000000000000000" pitchFamily="2" charset="0"/>
                <a:cs typeface="NikoshBAN" panose="02000000000000000000" pitchFamily="2" charset="0"/>
              </a:rPr>
              <a:t>এ</a:t>
            </a:r>
            <a:r>
              <a:rPr lang="bn-IN"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পরিত্রা</a:t>
            </a:r>
            <a:r>
              <a:rPr lang="bn-IN" sz="2800" dirty="0">
                <a:latin typeface="NikoshBAN" panose="02000000000000000000" pitchFamily="2" charset="0"/>
                <a:cs typeface="NikoshBAN" panose="02000000000000000000" pitchFamily="2" charset="0"/>
              </a:rPr>
              <a:t>ণে</a:t>
            </a:r>
            <a:r>
              <a:rPr lang="en-US" sz="2800" dirty="0">
                <a:latin typeface="NikoshBAN" panose="02000000000000000000" pitchFamily="2" charset="0"/>
                <a:cs typeface="NikoshBAN" panose="02000000000000000000" pitchFamily="2" charset="0"/>
              </a:rPr>
              <a:t>র </a:t>
            </a:r>
            <a:r>
              <a:rPr lang="en-US" sz="2800" dirty="0" err="1">
                <a:latin typeface="NikoshBAN" panose="02000000000000000000" pitchFamily="2" charset="0"/>
                <a:cs typeface="NikoshBAN" panose="02000000000000000000" pitchFamily="2" charset="0"/>
              </a:rPr>
              <a:t>উপায়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2513286" y="1139581"/>
            <a:ext cx="4396695" cy="52322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NikoshBAN" panose="02000000000000000000" pitchFamily="2" charset="0"/>
                <a:cs typeface="NikoshBAN" panose="02000000000000000000" pitchFamily="2" charset="0"/>
              </a:rPr>
              <a:t>১। </a:t>
            </a:r>
            <a:r>
              <a:rPr lang="en-US" sz="2800" dirty="0" err="1">
                <a:latin typeface="NikoshBAN" panose="02000000000000000000" pitchFamily="2" charset="0"/>
                <a:cs typeface="NikoshBAN" panose="02000000000000000000" pitchFamily="2" charset="0"/>
              </a:rPr>
              <a:t>মিউচুয়ালিজম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2513286" y="1870137"/>
            <a:ext cx="4396695" cy="52322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NikoshBAN" panose="02000000000000000000" pitchFamily="2" charset="0"/>
                <a:cs typeface="NikoshBAN" panose="02000000000000000000" pitchFamily="2" charset="0"/>
              </a:rPr>
              <a:t>২। </a:t>
            </a:r>
            <a:r>
              <a:rPr lang="en-US" sz="2800" dirty="0" err="1">
                <a:latin typeface="NikoshBAN" panose="02000000000000000000" pitchFamily="2" charset="0"/>
                <a:cs typeface="NikoshBAN" panose="02000000000000000000" pitchFamily="2" charset="0"/>
              </a:rPr>
              <a:t>কমেনসেলিজম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উদাহরণ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দাও</a:t>
            </a:r>
            <a:r>
              <a:rPr lang="en-US" sz="2800" dirty="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548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0" grpId="1" animBg="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 y="144660"/>
            <a:ext cx="11887199" cy="6568679"/>
          </a:xfrm>
          <a:prstGeom prst="rect">
            <a:avLst/>
          </a:prstGeom>
        </p:spPr>
      </p:pic>
      <p:sp>
        <p:nvSpPr>
          <p:cNvPr id="4" name="TextBox 3"/>
          <p:cNvSpPr txBox="1"/>
          <p:nvPr/>
        </p:nvSpPr>
        <p:spPr>
          <a:xfrm>
            <a:off x="5186855" y="2159876"/>
            <a:ext cx="3752193" cy="1862048"/>
          </a:xfrm>
          <a:prstGeom prst="rect">
            <a:avLst/>
          </a:prstGeom>
          <a:noFill/>
        </p:spPr>
        <p:txBody>
          <a:bodyPr wrap="square" rtlCol="0">
            <a:spAutoFit/>
          </a:bodyPr>
          <a:lstStyle/>
          <a:p>
            <a:r>
              <a:rPr lang="en-US" sz="11500" dirty="0" err="1">
                <a:solidFill>
                  <a:srgbClr val="C00000"/>
                </a:solidFill>
                <a:latin typeface="NikoshBAN" panose="02000000000000000000" pitchFamily="2" charset="0"/>
                <a:cs typeface="NikoshBAN" panose="02000000000000000000" pitchFamily="2" charset="0"/>
              </a:rPr>
              <a:t>স্বাগতম</a:t>
            </a:r>
            <a:endParaRPr lang="en-US" sz="115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223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493172" y="346841"/>
            <a:ext cx="2443655"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গুরুত্বপূর্ণ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শব্দ</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4314497" y="1587061"/>
            <a:ext cx="4214648" cy="2862322"/>
          </a:xfrm>
          <a:prstGeom prst="rect">
            <a:avLst/>
          </a:prstGeom>
          <a:noFill/>
        </p:spPr>
        <p:txBody>
          <a:bodyPr wrap="square" rtlCol="0">
            <a:spAutoFit/>
          </a:bodyPr>
          <a:lstStyle/>
          <a:p>
            <a:pPr marL="571500" indent="-571500">
              <a:buFont typeface="Wingdings" panose="05000000000000000000" pitchFamily="2" charset="2"/>
              <a:buChar char="Ø"/>
            </a:pPr>
            <a:r>
              <a:rPr lang="en-US" sz="3600" dirty="0" err="1">
                <a:latin typeface="NikoshBAN" panose="02000000000000000000" pitchFamily="2" charset="0"/>
                <a:cs typeface="NikoshBAN" panose="02000000000000000000" pitchFamily="2" charset="0"/>
              </a:rPr>
              <a:t>মিউচুয়ালিজম</a:t>
            </a:r>
            <a:endParaRPr lang="en-US" sz="36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en-US" sz="3600" dirty="0" err="1">
                <a:latin typeface="NikoshBAN" panose="02000000000000000000" pitchFamily="2" charset="0"/>
                <a:cs typeface="NikoshBAN" panose="02000000000000000000" pitchFamily="2" charset="0"/>
              </a:rPr>
              <a:t>কমেনসেলিজম</a:t>
            </a:r>
            <a:endParaRPr lang="en-US" sz="36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en-US" sz="3600" dirty="0" err="1">
                <a:latin typeface="NikoshBAN" panose="02000000000000000000" pitchFamily="2" charset="0"/>
                <a:cs typeface="NikoshBAN" panose="02000000000000000000" pitchFamily="2" charset="0"/>
              </a:rPr>
              <a:t>রাইজোবিয়াম</a:t>
            </a:r>
            <a:endParaRPr lang="en-US" sz="36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en-US" sz="3600" dirty="0" err="1">
                <a:latin typeface="NikoshBAN" panose="02000000000000000000" pitchFamily="2" charset="0"/>
                <a:cs typeface="NikoshBAN" panose="02000000000000000000" pitchFamily="2" charset="0"/>
              </a:rPr>
              <a:t>নাইট্রোজেন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সংবন্ধন</a:t>
            </a:r>
            <a:endParaRPr lang="en-US" sz="36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en-US" sz="3600" dirty="0" err="1">
                <a:latin typeface="NikoshBAN" panose="02000000000000000000" pitchFamily="2" charset="0"/>
                <a:cs typeface="NikoshBAN" panose="02000000000000000000" pitchFamily="2" charset="0"/>
              </a:rPr>
              <a:t>হস্টোরিয়া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4058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6096000" y="806558"/>
            <a:ext cx="3216165"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বাড়ির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5699760" y="2905779"/>
            <a:ext cx="5958840" cy="954107"/>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err="1">
                <a:latin typeface="NikoshBAN" panose="02000000000000000000" pitchFamily="2" charset="0"/>
                <a:cs typeface="NikoshBAN" panose="02000000000000000000" pitchFamily="2" charset="0"/>
              </a:rPr>
              <a:t>পরিবেশ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সংরক্ষণে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পদক্ষেপ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গ্রহণ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যায়</a:t>
            </a:r>
            <a:r>
              <a:rPr lang="bn-IN"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বর্ণনা</a:t>
            </a:r>
            <a:r>
              <a:rPr lang="bn-IN" sz="2800" dirty="0">
                <a:latin typeface="NikoshBAN" panose="02000000000000000000" pitchFamily="2" charset="0"/>
                <a:cs typeface="NikoshBAN" panose="02000000000000000000" pitchFamily="2" charset="0"/>
              </a:rPr>
              <a:t> কর।</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 y="614362"/>
            <a:ext cx="4762500" cy="5629275"/>
          </a:xfrm>
          <a:prstGeom prst="rect">
            <a:avLst/>
          </a:prstGeom>
        </p:spPr>
      </p:pic>
    </p:spTree>
    <p:extLst>
      <p:ext uri="{BB962C8B-B14F-4D97-AF65-F5344CB8AC3E}">
        <p14:creationId xmlns:p14="http://schemas.microsoft.com/office/powerpoint/2010/main" val="4215966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140" y="978340"/>
            <a:ext cx="3926560" cy="4106207"/>
          </a:xfrm>
          <a:prstGeom prst="rect">
            <a:avLst/>
          </a:prstGeom>
        </p:spPr>
      </p:pic>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171090" y="2569779"/>
            <a:ext cx="3216165" cy="923330"/>
          </a:xfrm>
          <a:prstGeom prst="rect">
            <a:avLst/>
          </a:prstGeom>
          <a:noFill/>
        </p:spPr>
        <p:txBody>
          <a:bodyPr wrap="square" rtlCol="0">
            <a:spAutoFit/>
          </a:bodyPr>
          <a:lstStyle/>
          <a:p>
            <a:r>
              <a:rPr lang="en-US" sz="5400" dirty="0" err="1">
                <a:latin typeface="NikoshBAN" panose="02000000000000000000" pitchFamily="2" charset="0"/>
                <a:cs typeface="NikoshBAN" panose="02000000000000000000" pitchFamily="2" charset="0"/>
              </a:rPr>
              <a:t>ধন্যবাদ</a:t>
            </a:r>
            <a:endParaRPr lang="en-US" sz="5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35938" b="100000" l="9924" r="89695"/>
                    </a14:imgEffect>
                  </a14:imgLayer>
                </a14:imgProps>
              </a:ext>
              <a:ext uri="{28A0092B-C50C-407E-A947-70E740481C1C}">
                <a14:useLocalDpi xmlns:a14="http://schemas.microsoft.com/office/drawing/2010/main" val="0"/>
              </a:ext>
            </a:extLst>
          </a:blip>
          <a:stretch>
            <a:fillRect/>
          </a:stretch>
        </p:blipFill>
        <p:spPr>
          <a:xfrm>
            <a:off x="807720" y="745151"/>
            <a:ext cx="5059680" cy="3649256"/>
          </a:xfrm>
          <a:prstGeom prst="rect">
            <a:avLst/>
          </a:prstGeom>
        </p:spPr>
      </p:pic>
    </p:spTree>
    <p:extLst>
      <p:ext uri="{BB962C8B-B14F-4D97-AF65-F5344CB8AC3E}">
        <p14:creationId xmlns:p14="http://schemas.microsoft.com/office/powerpoint/2010/main" val="346227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0" y="568404"/>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676400" y="3570982"/>
            <a:ext cx="8763000" cy="1077218"/>
          </a:xfrm>
          <a:prstGeom prst="rect">
            <a:avLst/>
          </a:prstGeom>
          <a:solidFill>
            <a:srgbClr val="FFFF66"/>
          </a:solidFill>
        </p:spPr>
        <p:txBody>
          <a:bodyPr wrap="square" rtlCol="0">
            <a:spAutoFit/>
          </a:bodyPr>
          <a:lstStyle/>
          <a:p>
            <a:pPr algn="ctr"/>
            <a:r>
              <a:rPr lang="bn-IN" sz="3200" dirty="0">
                <a:solidFill>
                  <a:srgbClr val="005426"/>
                </a:solidFill>
                <a:latin typeface="Nikosh" pitchFamily="2" charset="0"/>
                <a:cs typeface="Nikosh" pitchFamily="2" charset="0"/>
              </a:rPr>
              <a:t>এবং কন্টেন্ট সম্পাদক হিসেবে যাঁ</a:t>
            </a:r>
            <a:r>
              <a:rPr lang="en-US" sz="3200" dirty="0">
                <a:solidFill>
                  <a:srgbClr val="005426"/>
                </a:solidFill>
                <a:latin typeface="Nikosh" pitchFamily="2" charset="0"/>
                <a:cs typeface="Nikosh" pitchFamily="2" charset="0"/>
              </a:rPr>
              <a:t>র</a:t>
            </a:r>
            <a:r>
              <a:rPr lang="bn-IN" sz="3200" dirty="0">
                <a:solidFill>
                  <a:srgbClr val="005426"/>
                </a:solidFill>
                <a:latin typeface="Nikosh" pitchFamily="2" charset="0"/>
                <a:cs typeface="Nikosh" pitchFamily="2" charset="0"/>
              </a:rPr>
              <a:t> নির্দেশনা, পরামর্শ ও তত্ত্বাবধানে এই মডেল কন্টেন্ট সমৃদ্ধ হয়েছে </a:t>
            </a:r>
            <a:r>
              <a:rPr lang="en-US" sz="3200">
                <a:solidFill>
                  <a:srgbClr val="005426"/>
                </a:solidFill>
                <a:latin typeface="Nikosh" pitchFamily="2" charset="0"/>
                <a:cs typeface="Nikosh" pitchFamily="2" charset="0"/>
              </a:rPr>
              <a:t>তিনি</a:t>
            </a:r>
            <a:r>
              <a:rPr lang="bn-IN" sz="3200">
                <a:solidFill>
                  <a:srgbClr val="005426"/>
                </a:solidFill>
                <a:latin typeface="Nikosh" pitchFamily="2" charset="0"/>
                <a:cs typeface="Nikosh" pitchFamily="2" charset="0"/>
              </a:rPr>
              <a:t> </a:t>
            </a:r>
            <a:r>
              <a:rPr lang="bn-IN" sz="3200" dirty="0">
                <a:solidFill>
                  <a:srgbClr val="005426"/>
                </a:solidFill>
                <a:latin typeface="Nikosh" pitchFamily="2" charset="0"/>
                <a:cs typeface="Nikosh" pitchFamily="2" charset="0"/>
              </a:rPr>
              <a:t>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676400" y="4907341"/>
            <a:ext cx="8763000" cy="584775"/>
          </a:xfrm>
          <a:prstGeom prst="rect">
            <a:avLst/>
          </a:prstGeom>
          <a:solidFill>
            <a:srgbClr val="66CCFF"/>
          </a:solidFill>
        </p:spPr>
        <p:txBody>
          <a:bodyPr wrap="square" rtlCol="0">
            <a:spAutoFit/>
          </a:bodyPr>
          <a:lstStyle/>
          <a:p>
            <a:pPr algn="ctr"/>
            <a:r>
              <a:rPr lang="bn-IN" sz="3200" dirty="0">
                <a:latin typeface="Nikosh" pitchFamily="2" charset="0"/>
                <a:cs typeface="Nikosh" pitchFamily="2" charset="0"/>
              </a:rPr>
              <a:t>জনাব  সামসুদ্দিন আহমেদ</a:t>
            </a:r>
            <a:r>
              <a:rPr lang="en-US" sz="3200" dirty="0">
                <a:latin typeface="Nikosh" pitchFamily="2" charset="0"/>
                <a:cs typeface="Nikosh" pitchFamily="2" charset="0"/>
              </a:rPr>
              <a:t> </a:t>
            </a:r>
            <a:r>
              <a:rPr lang="en-US" sz="3200" dirty="0" err="1">
                <a:latin typeface="Nikosh" pitchFamily="2" charset="0"/>
                <a:cs typeface="Nikosh" pitchFamily="2" charset="0"/>
              </a:rPr>
              <a:t>তালুকদার</a:t>
            </a:r>
            <a:r>
              <a:rPr lang="bn-IN" sz="3200" dirty="0">
                <a:latin typeface="Nikosh" pitchFamily="2" charset="0"/>
                <a:cs typeface="Nikosh" pitchFamily="2" charset="0"/>
              </a:rPr>
              <a:t>, প্রভাষক, টিটিসি, কুমিল্লা।</a:t>
            </a:r>
          </a:p>
        </p:txBody>
      </p:sp>
      <p:sp>
        <p:nvSpPr>
          <p:cNvPr id="5" name="TextBox 4"/>
          <p:cNvSpPr txBox="1"/>
          <p:nvPr/>
        </p:nvSpPr>
        <p:spPr>
          <a:xfrm>
            <a:off x="1676400" y="2275583"/>
            <a:ext cx="8763000" cy="646331"/>
          </a:xfrm>
          <a:prstGeom prst="rect">
            <a:avLst/>
          </a:prstGeom>
          <a:solidFill>
            <a:srgbClr val="CCFF99"/>
          </a:solidFill>
        </p:spPr>
        <p:txBody>
          <a:bodyPr wrap="square" rtlCol="0">
            <a:spAutoFit/>
          </a:bodyPr>
          <a:lstStyle/>
          <a:p>
            <a:pPr algn="ctr"/>
            <a:r>
              <a:rPr lang="bn-IN" sz="3600" dirty="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1524000" y="0"/>
            <a:ext cx="9144000" cy="6858000"/>
          </a:xfrm>
          <a:prstGeom prst="frame">
            <a:avLst>
              <a:gd name="adj1" fmla="val 1585"/>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01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792"/>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endParaRPr>
          </a:p>
        </p:txBody>
      </p:sp>
      <p:pic>
        <p:nvPicPr>
          <p:cNvPr id="3" name="Picture 5" descr="C:\Users\user\Desktop\tissue culture\treeline2.gif"/>
          <p:cNvPicPr>
            <a:picLocks noChangeAspect="1" noChangeArrowheads="1"/>
          </p:cNvPicPr>
          <p:nvPr/>
        </p:nvPicPr>
        <p:blipFill>
          <a:blip r:embed="rId2" cstate="print"/>
          <a:srcRect/>
          <a:stretch>
            <a:fillRect/>
          </a:stretch>
        </p:blipFill>
        <p:spPr bwMode="auto">
          <a:xfrm>
            <a:off x="1676400" y="6477000"/>
            <a:ext cx="8991600" cy="381000"/>
          </a:xfrm>
          <a:prstGeom prst="rect">
            <a:avLst/>
          </a:prstGeom>
          <a:noFill/>
        </p:spPr>
      </p:pic>
      <p:sp>
        <p:nvSpPr>
          <p:cNvPr id="4" name="Rectangle 3"/>
          <p:cNvSpPr/>
          <p:nvPr/>
        </p:nvSpPr>
        <p:spPr>
          <a:xfrm>
            <a:off x="852407" y="2706392"/>
            <a:ext cx="4411856" cy="2788456"/>
          </a:xfrm>
          <a:prstGeom prst="rect">
            <a:avLst/>
          </a:prstGeom>
        </p:spPr>
        <p:txBody>
          <a:bodyPr wrap="square">
            <a:spAutoFit/>
          </a:bodyPr>
          <a:lstStyle/>
          <a:p>
            <a:pPr marL="342900" indent="-342900" algn="ctr" eaLnBrk="0" hangingPunct="0">
              <a:spcBef>
                <a:spcPct val="20000"/>
              </a:spcBef>
              <a:defRPr/>
            </a:pPr>
            <a:r>
              <a:rPr lang="en-US" sz="3600" b="1" dirty="0">
                <a:latin typeface="Arial Narrow" pitchFamily="34" charset="0"/>
                <a:cs typeface="Times New Roman" pitchFamily="18" charset="0"/>
              </a:rPr>
              <a:t> </a:t>
            </a:r>
            <a:r>
              <a:rPr lang="en-US" sz="3200" dirty="0" err="1">
                <a:latin typeface="NikoshBAN" pitchFamily="2" charset="0"/>
                <a:cs typeface="NikoshBAN" pitchFamily="2" charset="0"/>
              </a:rPr>
              <a:t>পল্লব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কুমার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ভৌমিক</a:t>
            </a:r>
            <a:endParaRPr lang="en-US" sz="3200" dirty="0">
              <a:latin typeface="NikoshBAN" pitchFamily="2" charset="0"/>
              <a:cs typeface="NikoshBAN" pitchFamily="2" charset="0"/>
            </a:endParaRPr>
          </a:p>
          <a:p>
            <a:pPr marL="342900" indent="-342900" algn="ctr" eaLnBrk="0" hangingPunct="0">
              <a:spcBef>
                <a:spcPct val="20000"/>
              </a:spcBef>
              <a:defRPr/>
            </a:pPr>
            <a:r>
              <a:rPr lang="en-US" sz="2400" dirty="0" err="1">
                <a:latin typeface="NikoshBAN" pitchFamily="2" charset="0"/>
                <a:cs typeface="NikoshBAN" pitchFamily="2" charset="0"/>
              </a:rPr>
              <a:t>মাস্টার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ট্রেইনার</a:t>
            </a:r>
            <a:r>
              <a:rPr lang="en-US" sz="2400" dirty="0">
                <a:latin typeface="NikoshBAN" pitchFamily="2" charset="0"/>
                <a:cs typeface="NikoshBAN" pitchFamily="2" charset="0"/>
              </a:rPr>
              <a:t>, টিকিউআই-২</a:t>
            </a:r>
            <a:endParaRPr lang="en-US" sz="2400" dirty="0">
              <a:latin typeface="Arial Narrow" pitchFamily="34" charset="0"/>
              <a:cs typeface="Times New Roman" pitchFamily="18" charset="0"/>
            </a:endParaRPr>
          </a:p>
          <a:p>
            <a:pPr marL="342900" indent="-342900" algn="ctr" eaLnBrk="0" hangingPunct="0">
              <a:spcBef>
                <a:spcPct val="20000"/>
              </a:spcBef>
              <a:defRPr/>
            </a:pPr>
            <a:r>
              <a:rPr lang="en-US" sz="2800" dirty="0" err="1">
                <a:latin typeface="NikoshBAN" pitchFamily="2" charset="0"/>
                <a:cs typeface="NikoshBAN" pitchFamily="2" charset="0"/>
              </a:rPr>
              <a:t>সহকারী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প্রধান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শিক্ষক</a:t>
            </a:r>
            <a:endParaRPr lang="en-US" sz="2800" dirty="0">
              <a:latin typeface="NikoshBAN" pitchFamily="2" charset="0"/>
              <a:cs typeface="NikoshBAN" pitchFamily="2" charset="0"/>
            </a:endParaRPr>
          </a:p>
          <a:p>
            <a:pPr marL="342900" indent="-342900" algn="ctr" eaLnBrk="0" hangingPunct="0">
              <a:spcBef>
                <a:spcPct val="20000"/>
              </a:spcBef>
              <a:defRPr/>
            </a:pPr>
            <a:r>
              <a:rPr lang="en-US" sz="2400" dirty="0" err="1">
                <a:latin typeface="NikoshBAN" pitchFamily="2" charset="0"/>
                <a:cs typeface="NikoshBAN" pitchFamily="2" charset="0"/>
              </a:rPr>
              <a:t>শান্তিপুর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উচ্চ</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বিদ্যালয়,খিলগাঁও</a:t>
            </a:r>
            <a:r>
              <a:rPr lang="en-US" sz="2400" dirty="0">
                <a:latin typeface="NikoshBAN" pitchFamily="2" charset="0"/>
                <a:cs typeface="NikoshBAN" pitchFamily="2" charset="0"/>
              </a:rPr>
              <a:t>, ঢাকা-১২১৯</a:t>
            </a:r>
          </a:p>
          <a:p>
            <a:pPr marL="342900" indent="-342900" algn="ctr" eaLnBrk="0" hangingPunct="0">
              <a:spcBef>
                <a:spcPct val="20000"/>
              </a:spcBef>
              <a:defRPr/>
            </a:pPr>
            <a:r>
              <a:rPr lang="en-US" sz="2000" b="1" dirty="0">
                <a:latin typeface="Arial Narrow" pitchFamily="34" charset="0"/>
                <a:cs typeface="Times New Roman" pitchFamily="18" charset="0"/>
              </a:rPr>
              <a:t>E-mail: kumar.pallab01@gmail.com,</a:t>
            </a:r>
          </a:p>
          <a:p>
            <a:pPr marL="342900" indent="-342900" algn="ctr" eaLnBrk="0" hangingPunct="0">
              <a:spcBef>
                <a:spcPct val="20000"/>
              </a:spcBef>
              <a:defRPr/>
            </a:pPr>
            <a:r>
              <a:rPr lang="en-US" sz="2000" b="1" dirty="0">
                <a:latin typeface="Arial Narrow" pitchFamily="34" charset="0"/>
                <a:cs typeface="Times New Roman" pitchFamily="18" charset="0"/>
              </a:rPr>
              <a:t>	Mob: 01716154224.</a:t>
            </a:r>
          </a:p>
        </p:txBody>
      </p:sp>
      <p:sp>
        <p:nvSpPr>
          <p:cNvPr id="6" name="Oval 5"/>
          <p:cNvSpPr/>
          <p:nvPr/>
        </p:nvSpPr>
        <p:spPr>
          <a:xfrm>
            <a:off x="4393406" y="477340"/>
            <a:ext cx="3252788" cy="665660"/>
          </a:xfrm>
          <a:prstGeom prst="ellipse">
            <a:avLst/>
          </a:prstGeom>
          <a:solidFill>
            <a:schemeClr val="tx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itchFamily="2" charset="0"/>
                <a:cs typeface="NikoshBAN" pitchFamily="2" charset="0"/>
              </a:rPr>
              <a:t>পরিচিতি</a:t>
            </a:r>
            <a:endParaRPr lang="en-US" sz="4000" dirty="0">
              <a:solidFill>
                <a:schemeClr val="tx1"/>
              </a:solidFill>
              <a:latin typeface="NikoshBAN" pitchFamily="2" charset="0"/>
              <a:cs typeface="NikoshBAN" pitchFamily="2" charset="0"/>
            </a:endParaRPr>
          </a:p>
        </p:txBody>
      </p:sp>
      <p:sp>
        <p:nvSpPr>
          <p:cNvPr id="8" name="Wave 7"/>
          <p:cNvSpPr/>
          <p:nvPr/>
        </p:nvSpPr>
        <p:spPr>
          <a:xfrm rot="5400000">
            <a:off x="4076700" y="3848100"/>
            <a:ext cx="4114800" cy="228600"/>
          </a:xfrm>
          <a:prstGeom prst="wave">
            <a:avLst>
              <a:gd name="adj1" fmla="val 20000"/>
              <a:gd name="adj2" fmla="val -10000"/>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5256" y="260303"/>
            <a:ext cx="2142167" cy="2426226"/>
          </a:xfrm>
          <a:prstGeom prst="rect">
            <a:avLst/>
          </a:prstGeom>
        </p:spPr>
      </p:pic>
      <p:sp>
        <p:nvSpPr>
          <p:cNvPr id="9" name="TextBox 8"/>
          <p:cNvSpPr txBox="1"/>
          <p:nvPr/>
        </p:nvSpPr>
        <p:spPr>
          <a:xfrm>
            <a:off x="7578669" y="2531239"/>
            <a:ext cx="3352800" cy="2862322"/>
          </a:xfrm>
          <a:prstGeom prst="rect">
            <a:avLst/>
          </a:prstGeom>
          <a:noFill/>
        </p:spPr>
        <p:txBody>
          <a:bodyPr wrap="square" rtlCol="0">
            <a:spAutoFit/>
          </a:bodyPr>
          <a:lstStyle/>
          <a:p>
            <a:pPr lvl="0"/>
            <a:r>
              <a:rPr lang="en-US" sz="3600" dirty="0" err="1">
                <a:latin typeface="NikoshBAN" pitchFamily="2" charset="0"/>
                <a:cs typeface="NikoshBAN" pitchFamily="2" charset="0"/>
              </a:rPr>
              <a:t>শ্রেণি</a:t>
            </a:r>
            <a:r>
              <a:rPr lang="en-US" sz="3600" dirty="0">
                <a:latin typeface="NikoshBAN" pitchFamily="2" charset="0"/>
                <a:cs typeface="NikoshBAN" pitchFamily="2" charset="0"/>
              </a:rPr>
              <a:t>- </a:t>
            </a:r>
            <a:r>
              <a:rPr lang="bn-IN" sz="3600" dirty="0">
                <a:latin typeface="NikoshBAN" pitchFamily="2" charset="0"/>
                <a:cs typeface="NikoshBAN" pitchFamily="2" charset="0"/>
              </a:rPr>
              <a:t>নবম</a:t>
            </a:r>
            <a:endParaRPr lang="en-US" sz="3600" dirty="0">
              <a:latin typeface="NikoshBAN" pitchFamily="2" charset="0"/>
              <a:cs typeface="NikoshBAN" pitchFamily="2" charset="0"/>
            </a:endParaRPr>
          </a:p>
          <a:p>
            <a:pPr lvl="0"/>
            <a:r>
              <a:rPr lang="en-US" sz="3600" dirty="0" err="1">
                <a:latin typeface="NikoshBAN" pitchFamily="2" charset="0"/>
                <a:cs typeface="NikoshBAN" pitchFamily="2" charset="0"/>
              </a:rPr>
              <a:t>বিষয়</a:t>
            </a:r>
            <a:r>
              <a:rPr lang="en-US" sz="3600" dirty="0">
                <a:latin typeface="NikoshBAN" pitchFamily="2" charset="0"/>
                <a:cs typeface="NikoshBAN" pitchFamily="2" charset="0"/>
              </a:rPr>
              <a:t>- </a:t>
            </a:r>
            <a:r>
              <a:rPr lang="bn-IN" sz="3600" dirty="0">
                <a:latin typeface="NikoshBAN" pitchFamily="2" charset="0"/>
                <a:cs typeface="NikoshBAN" pitchFamily="2" charset="0"/>
              </a:rPr>
              <a:t>জীব</a:t>
            </a:r>
            <a:r>
              <a:rPr lang="en-US" sz="3600" dirty="0" err="1">
                <a:latin typeface="NikoshBAN" pitchFamily="2" charset="0"/>
                <a:cs typeface="NikoshBAN" pitchFamily="2" charset="0"/>
              </a:rPr>
              <a:t>বিজ্ঞান</a:t>
            </a:r>
            <a:endParaRPr lang="en-US" sz="3600" dirty="0">
              <a:latin typeface="NikoshBAN" pitchFamily="2" charset="0"/>
              <a:cs typeface="NikoshBAN" pitchFamily="2" charset="0"/>
            </a:endParaRPr>
          </a:p>
          <a:p>
            <a:r>
              <a:rPr lang="en-US" sz="3600" dirty="0" err="1">
                <a:latin typeface="NikoshBAN" pitchFamily="2" charset="0"/>
                <a:cs typeface="NikoshBAN" pitchFamily="2" charset="0"/>
              </a:rPr>
              <a:t>অধ্যায়-ত্রয়োদশ</a:t>
            </a:r>
            <a:endParaRPr lang="en-US" sz="3600" dirty="0">
              <a:latin typeface="NikoshBAN" pitchFamily="2" charset="0"/>
              <a:cs typeface="NikoshBAN" pitchFamily="2" charset="0"/>
            </a:endParaRPr>
          </a:p>
          <a:p>
            <a:pPr lvl="0"/>
            <a:endParaRPr lang="en-US" sz="5400" dirty="0">
              <a:latin typeface="NikoshBAN" pitchFamily="2" charset="0"/>
              <a:cs typeface="NikoshBAN" pitchFamily="2"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704" r="38680" b="63146"/>
          <a:stretch/>
        </p:blipFill>
        <p:spPr>
          <a:xfrm>
            <a:off x="5105511" y="1277828"/>
            <a:ext cx="1355835" cy="12596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0853" t="12974"/>
          <a:stretch/>
        </p:blipFill>
        <p:spPr>
          <a:xfrm>
            <a:off x="6596607" y="1598229"/>
            <a:ext cx="2851048" cy="297442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0354" r="59894"/>
          <a:stretch/>
        </p:blipFill>
        <p:spPr>
          <a:xfrm>
            <a:off x="1966471" y="1907628"/>
            <a:ext cx="2920833" cy="2722179"/>
          </a:xfrm>
          <a:prstGeom prst="rect">
            <a:avLst/>
          </a:prstGeom>
        </p:spPr>
      </p:pic>
      <p:sp>
        <p:nvSpPr>
          <p:cNvPr id="7" name="Multiply 6"/>
          <p:cNvSpPr/>
          <p:nvPr/>
        </p:nvSpPr>
        <p:spPr>
          <a:xfrm>
            <a:off x="4720510" y="1076983"/>
            <a:ext cx="1876097" cy="1661290"/>
          </a:xfrm>
          <a:prstGeom prst="mathMultiply">
            <a:avLst>
              <a:gd name="adj1" fmla="val 58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8" name="TextBox 7"/>
          <p:cNvSpPr txBox="1"/>
          <p:nvPr/>
        </p:nvSpPr>
        <p:spPr>
          <a:xfrm>
            <a:off x="758973" y="5114130"/>
            <a:ext cx="3895673" cy="523220"/>
          </a:xfrm>
          <a:prstGeom prst="rect">
            <a:avLst/>
          </a:prstGeom>
          <a:solidFill>
            <a:schemeClr val="accent6">
              <a:lumMod val="20000"/>
              <a:lumOff val="8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এখন</a:t>
            </a:r>
            <a:r>
              <a:rPr lang="en-US" sz="2800" dirty="0">
                <a:latin typeface="NikoshBAN" panose="02000000000000000000" pitchFamily="2" charset="0"/>
                <a:cs typeface="NikoshBAN" panose="02000000000000000000" pitchFamily="2" charset="0"/>
              </a:rPr>
              <a:t> এ </a:t>
            </a:r>
            <a:r>
              <a:rPr lang="en-US" sz="2800" dirty="0" err="1">
                <a:latin typeface="NikoshBAN" panose="02000000000000000000" pitchFamily="2" charset="0"/>
                <a:cs typeface="NikoshBAN" panose="02000000000000000000" pitchFamily="2" charset="0"/>
              </a:rPr>
              <a:t>প্রক্রিয়াটি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ঘটবে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p>
        </p:txBody>
      </p:sp>
      <p:sp>
        <p:nvSpPr>
          <p:cNvPr id="9" name="TextBox 8"/>
          <p:cNvSpPr txBox="1"/>
          <p:nvPr/>
        </p:nvSpPr>
        <p:spPr>
          <a:xfrm>
            <a:off x="758973" y="5647666"/>
            <a:ext cx="5971161" cy="523220"/>
          </a:xfrm>
          <a:prstGeom prst="rect">
            <a:avLst/>
          </a:prstGeom>
          <a:solidFill>
            <a:schemeClr val="accent6">
              <a:lumMod val="20000"/>
              <a:lumOff val="8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এক্ষেত্রে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উদ্ভিদ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প্রাণীর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কীভাবে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নির্ভরশীল</a:t>
            </a:r>
            <a:r>
              <a:rPr lang="en-US" sz="2800" dirty="0">
                <a:latin typeface="NikoshBAN" panose="02000000000000000000" pitchFamily="2" charset="0"/>
                <a:cs typeface="NikoshBAN" panose="02000000000000000000" pitchFamily="2" charset="0"/>
              </a:rPr>
              <a:t>?  </a:t>
            </a:r>
          </a:p>
        </p:txBody>
      </p:sp>
      <p:sp>
        <p:nvSpPr>
          <p:cNvPr id="10" name="TextBox 9"/>
          <p:cNvSpPr txBox="1"/>
          <p:nvPr/>
        </p:nvSpPr>
        <p:spPr>
          <a:xfrm>
            <a:off x="3605946" y="366549"/>
            <a:ext cx="4595079" cy="523220"/>
          </a:xfrm>
          <a:prstGeom prst="rect">
            <a:avLst/>
          </a:prstGeom>
          <a:solidFill>
            <a:schemeClr val="accent6">
              <a:lumMod val="20000"/>
              <a:lumOff val="8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জীবের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বৈশিষ্ট্যটি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এখানে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ঘটবে</a:t>
            </a:r>
            <a:r>
              <a:rPr lang="en-US" sz="2800" dirty="0">
                <a:latin typeface="NikoshBAN" panose="02000000000000000000" pitchFamily="2" charset="0"/>
                <a:cs typeface="NikoshBAN" panose="02000000000000000000" pitchFamily="2" charset="0"/>
              </a:rPr>
              <a:t>?</a:t>
            </a:r>
          </a:p>
        </p:txBody>
      </p:sp>
      <p:sp>
        <p:nvSpPr>
          <p:cNvPr id="3" name="TextBox 2"/>
          <p:cNvSpPr txBox="1"/>
          <p:nvPr/>
        </p:nvSpPr>
        <p:spPr>
          <a:xfrm>
            <a:off x="8953462" y="304994"/>
            <a:ext cx="1456840" cy="584775"/>
          </a:xfrm>
          <a:prstGeom prst="rect">
            <a:avLst/>
          </a:prstGeom>
          <a:solidFill>
            <a:schemeClr val="accent1">
              <a:lumMod val="40000"/>
              <a:lumOff val="60000"/>
            </a:schemeClr>
          </a:solidFill>
        </p:spPr>
        <p:txBody>
          <a:bodyPr wrap="square" rtlCol="0">
            <a:spAutoFit/>
          </a:bodyPr>
          <a:lstStyle/>
          <a:p>
            <a:r>
              <a:rPr lang="en-US" sz="3200" dirty="0" err="1">
                <a:latin typeface="NikoshBAN" panose="02000000000000000000" pitchFamily="2" charset="0"/>
                <a:cs typeface="NikoshBAN" panose="02000000000000000000" pitchFamily="2" charset="0"/>
              </a:rPr>
              <a:t>পরাগায়ন</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6966511" y="5335780"/>
            <a:ext cx="4631931" cy="1077218"/>
          </a:xfrm>
          <a:prstGeom prst="rect">
            <a:avLst/>
          </a:prstGeom>
          <a:solidFill>
            <a:schemeClr val="accent1">
              <a:lumMod val="40000"/>
              <a:lumOff val="6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এই </a:t>
            </a:r>
            <a:r>
              <a:rPr lang="en-US" sz="3200" dirty="0" err="1">
                <a:latin typeface="NikoshBAN" panose="02000000000000000000" pitchFamily="2" charset="0"/>
                <a:cs typeface="NikoshBAN" panose="02000000000000000000" pitchFamily="2" charset="0"/>
              </a:rPr>
              <a:t>সপুষ্পক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উদ্ভিদ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পরাগায়নের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কীটপতঙ্গের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নির্ভরশীল</a:t>
            </a:r>
            <a:r>
              <a:rPr lang="en-US" sz="32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596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30" presetClass="emph" presetSubtype="0" repeatCount="3000" fill="hold" grpId="0" nodeType="withEffect">
                                  <p:stCondLst>
                                    <p:cond delay="0"/>
                                  </p:stCondLst>
                                  <p:childTnLst>
                                    <p:animClr clrSpc="hsl" dir="cw">
                                      <p:cBhvr override="childStyle">
                                        <p:cTn id="14" dur="3000" fill="hold"/>
                                        <p:tgtEl>
                                          <p:spTgt spid="3"/>
                                        </p:tgtEl>
                                        <p:attrNameLst>
                                          <p:attrName>style.color</p:attrName>
                                        </p:attrNameLst>
                                      </p:cBhvr>
                                      <p:by>
                                        <p:hsl h="0" s="12549" l="25098"/>
                                      </p:by>
                                    </p:animClr>
                                    <p:animClr clrSpc="hsl" dir="cw">
                                      <p:cBhvr>
                                        <p:cTn id="15" dur="3000" fill="hold"/>
                                        <p:tgtEl>
                                          <p:spTgt spid="3"/>
                                        </p:tgtEl>
                                        <p:attrNameLst>
                                          <p:attrName>fillcolor</p:attrName>
                                        </p:attrNameLst>
                                      </p:cBhvr>
                                      <p:by>
                                        <p:hsl h="0" s="12549" l="25098"/>
                                      </p:by>
                                    </p:animClr>
                                    <p:animClr clrSpc="hsl" dir="cw">
                                      <p:cBhvr>
                                        <p:cTn id="16" dur="3000" fill="hold"/>
                                        <p:tgtEl>
                                          <p:spTgt spid="3"/>
                                        </p:tgtEl>
                                        <p:attrNameLst>
                                          <p:attrName>stroke.color</p:attrName>
                                        </p:attrNameLst>
                                      </p:cBhvr>
                                      <p:by>
                                        <p:hsl h="0" s="12549" l="25098"/>
                                      </p:by>
                                    </p:animClr>
                                    <p:set>
                                      <p:cBhvr>
                                        <p:cTn id="17" dur="3000" fill="hold"/>
                                        <p:tgtEl>
                                          <p:spTgt spid="3"/>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1"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30" presetClass="emph" presetSubtype="0" repeatCount="3000" fill="hold" grpId="0" nodeType="withEffect">
                                  <p:stCondLst>
                                    <p:cond delay="0"/>
                                  </p:stCondLst>
                                  <p:childTnLst>
                                    <p:animClr clrSpc="hsl" dir="cw">
                                      <p:cBhvr override="childStyle">
                                        <p:cTn id="37" dur="3000" fill="hold"/>
                                        <p:tgtEl>
                                          <p:spTgt spid="11"/>
                                        </p:tgtEl>
                                        <p:attrNameLst>
                                          <p:attrName>style.color</p:attrName>
                                        </p:attrNameLst>
                                      </p:cBhvr>
                                      <p:by>
                                        <p:hsl h="0" s="12549" l="25098"/>
                                      </p:by>
                                    </p:animClr>
                                    <p:animClr clrSpc="hsl" dir="cw">
                                      <p:cBhvr>
                                        <p:cTn id="38" dur="3000" fill="hold"/>
                                        <p:tgtEl>
                                          <p:spTgt spid="11"/>
                                        </p:tgtEl>
                                        <p:attrNameLst>
                                          <p:attrName>fillcolor</p:attrName>
                                        </p:attrNameLst>
                                      </p:cBhvr>
                                      <p:by>
                                        <p:hsl h="0" s="12549" l="25098"/>
                                      </p:by>
                                    </p:animClr>
                                    <p:animClr clrSpc="hsl" dir="cw">
                                      <p:cBhvr>
                                        <p:cTn id="39" dur="3000" fill="hold"/>
                                        <p:tgtEl>
                                          <p:spTgt spid="11"/>
                                        </p:tgtEl>
                                        <p:attrNameLst>
                                          <p:attrName>stroke.color</p:attrName>
                                        </p:attrNameLst>
                                      </p:cBhvr>
                                      <p:by>
                                        <p:hsl h="0" s="12549" l="25098"/>
                                      </p:by>
                                    </p:animClr>
                                    <p:set>
                                      <p:cBhvr>
                                        <p:cTn id="40" dur="3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 grpId="0" animBg="1"/>
      <p:bldP spid="3"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2461647" y="1032732"/>
            <a:ext cx="7268705" cy="5009512"/>
            <a:chOff x="2461647" y="1032732"/>
            <a:chExt cx="7268705" cy="500951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647" y="1032732"/>
              <a:ext cx="7268705" cy="5009512"/>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2825212" y="1562568"/>
              <a:ext cx="6675250" cy="1077218"/>
            </a:xfrm>
            <a:prstGeom prst="rect">
              <a:avLst/>
            </a:prstGeom>
            <a:noFill/>
          </p:spPr>
          <p:txBody>
            <a:bodyPr wrap="square" rtlCol="0">
              <a:spAutoFit/>
            </a:bodyPr>
            <a:lstStyle/>
            <a:p>
              <a:pPr algn="ctr"/>
              <a:r>
                <a:rPr lang="en-US" sz="3200" dirty="0" err="1">
                  <a:solidFill>
                    <a:schemeClr val="bg1"/>
                  </a:solidFill>
                  <a:latin typeface="NikoshBAN" panose="02000000000000000000" pitchFamily="2" charset="0"/>
                  <a:cs typeface="NikoshBAN" panose="02000000000000000000" pitchFamily="2" charset="0"/>
                </a:rPr>
                <a:t>বিভিন্ন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জীবের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মধ্যে</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মিথস্ক্রিয়া</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আন্তঃনির্ভরশীলতা</a:t>
              </a:r>
              <a:r>
                <a:rPr lang="en-US" sz="3200" dirty="0">
                  <a:solidFill>
                    <a:schemeClr val="bg1"/>
                  </a:solidFill>
                  <a:latin typeface="NikoshBAN" panose="02000000000000000000" pitchFamily="2" charset="0"/>
                  <a:cs typeface="NikoshBAN" panose="02000000000000000000" pitchFamily="2" charset="0"/>
                </a:rPr>
                <a:t> ও </a:t>
              </a:r>
              <a:r>
                <a:rPr lang="en-US" sz="3200" dirty="0" err="1">
                  <a:solidFill>
                    <a:schemeClr val="bg1"/>
                  </a:solidFill>
                  <a:latin typeface="NikoshBAN" panose="02000000000000000000" pitchFamily="2" charset="0"/>
                  <a:cs typeface="NikoshBAN" panose="02000000000000000000" pitchFamily="2" charset="0"/>
                </a:rPr>
                <a:t>পরিবেশের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ভারসাম্যতা</a:t>
              </a:r>
              <a:endParaRPr lang="en-US" sz="3200" dirty="0">
                <a:solidFill>
                  <a:schemeClr val="bg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399652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p:cNvSpPr/>
          <p:nvPr/>
        </p:nvSpPr>
        <p:spPr>
          <a:xfrm>
            <a:off x="4004442" y="662151"/>
            <a:ext cx="3673366" cy="9144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শিখনফল</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2243966" y="2482967"/>
            <a:ext cx="719431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latin typeface="NikoshBAN" panose="02000000000000000000" pitchFamily="2" charset="0"/>
                <a:cs typeface="NikoshBAN" panose="02000000000000000000" pitchFamily="2" charset="0"/>
              </a:rPr>
              <a:t>১। </a:t>
            </a:r>
            <a:r>
              <a:rPr lang="en-US" sz="3200" dirty="0" err="1">
                <a:latin typeface="NikoshBAN" panose="02000000000000000000" pitchFamily="2" charset="0"/>
                <a:cs typeface="NikoshBAN" panose="02000000000000000000" pitchFamily="2" charset="0"/>
              </a:rPr>
              <a:t>মিথস্ক্রিয়া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বর্ণনা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p:txBody>
      </p:sp>
      <p:sp>
        <p:nvSpPr>
          <p:cNvPr id="5" name="TextBox 4"/>
          <p:cNvSpPr txBox="1"/>
          <p:nvPr/>
        </p:nvSpPr>
        <p:spPr>
          <a:xfrm>
            <a:off x="2071688" y="1871663"/>
            <a:ext cx="3414712"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এই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পাঠ</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শেষে</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শিক্ষার্থীরা</a:t>
            </a:r>
            <a:r>
              <a:rPr lang="en-US" sz="2800" dirty="0">
                <a:latin typeface="NikoshBAN" panose="02000000000000000000" pitchFamily="2" charset="0"/>
                <a:cs typeface="NikoshBAN" panose="02000000000000000000" pitchFamily="2" charset="0"/>
              </a:rPr>
              <a:t>…</a:t>
            </a:r>
          </a:p>
        </p:txBody>
      </p:sp>
      <p:sp>
        <p:nvSpPr>
          <p:cNvPr id="6" name="TextBox 5"/>
          <p:cNvSpPr txBox="1"/>
          <p:nvPr/>
        </p:nvSpPr>
        <p:spPr>
          <a:xfrm>
            <a:off x="2243966" y="3155826"/>
            <a:ext cx="719431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latin typeface="NikoshBAN" panose="02000000000000000000" pitchFamily="2" charset="0"/>
                <a:cs typeface="NikoshBAN" panose="02000000000000000000" pitchFamily="2" charset="0"/>
              </a:rPr>
              <a:t>২। </a:t>
            </a:r>
            <a:r>
              <a:rPr lang="en-US" sz="3200" dirty="0" err="1">
                <a:latin typeface="NikoshBAN" panose="02000000000000000000" pitchFamily="2" charset="0"/>
                <a:cs typeface="NikoshBAN" panose="02000000000000000000" pitchFamily="2" charset="0"/>
              </a:rPr>
              <a:t>দু-ধরনের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আন্তঃনির্ভরশীলতা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বর্ণনা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p:txBody>
      </p:sp>
      <p:sp>
        <p:nvSpPr>
          <p:cNvPr id="7" name="TextBox 6"/>
          <p:cNvSpPr txBox="1"/>
          <p:nvPr/>
        </p:nvSpPr>
        <p:spPr>
          <a:xfrm>
            <a:off x="2243966" y="4002038"/>
            <a:ext cx="719431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latin typeface="NikoshBAN" panose="02000000000000000000" pitchFamily="2" charset="0"/>
                <a:cs typeface="NikoshBAN" panose="02000000000000000000" pitchFamily="2" charset="0"/>
              </a:rPr>
              <a:t>৩। </a:t>
            </a:r>
            <a:r>
              <a:rPr lang="en-US" sz="3200" dirty="0" err="1">
                <a:latin typeface="NikoshBAN" panose="02000000000000000000" pitchFamily="2" charset="0"/>
                <a:cs typeface="NikoshBAN" panose="02000000000000000000" pitchFamily="2" charset="0"/>
              </a:rPr>
              <a:t>পরিবেশ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সংরক্ষণের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গুরুত্ব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ব্যাখ্যা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p>
        </p:txBody>
      </p:sp>
      <p:sp>
        <p:nvSpPr>
          <p:cNvPr id="8" name="TextBox 7"/>
          <p:cNvSpPr txBox="1"/>
          <p:nvPr/>
        </p:nvSpPr>
        <p:spPr>
          <a:xfrm>
            <a:off x="2243966" y="4965934"/>
            <a:ext cx="7318488"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latin typeface="NikoshBAN" panose="02000000000000000000" pitchFamily="2" charset="0"/>
                <a:cs typeface="NikoshBAN" panose="02000000000000000000" pitchFamily="2" charset="0"/>
              </a:rPr>
              <a:t>৪। </a:t>
            </a:r>
            <a:r>
              <a:rPr lang="en-US" sz="3200" dirty="0" err="1">
                <a:latin typeface="NikoshBAN" panose="02000000000000000000" pitchFamily="2" charset="0"/>
                <a:cs typeface="NikoshBAN" panose="02000000000000000000" pitchFamily="2" charset="0"/>
              </a:rPr>
              <a:t>পরিবেশের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ভারসাম্য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রক্ষার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পদ্ধতি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নির্ধারণ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3260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586" y="422337"/>
            <a:ext cx="4236364" cy="4951454"/>
          </a:xfrm>
          <a:prstGeom prst="rect">
            <a:avLst/>
          </a:prstGeom>
        </p:spPr>
      </p:pic>
      <p:sp>
        <p:nvSpPr>
          <p:cNvPr id="7" name="TextBox 6"/>
          <p:cNvSpPr txBox="1"/>
          <p:nvPr/>
        </p:nvSpPr>
        <p:spPr>
          <a:xfrm>
            <a:off x="4124110" y="2636454"/>
            <a:ext cx="771633"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co</a:t>
            </a:r>
            <a:r>
              <a:rPr lang="en-US" sz="2800" baseline="-25000" dirty="0">
                <a:latin typeface="NikoshBAN" panose="02000000000000000000" pitchFamily="2" charset="0"/>
                <a:cs typeface="NikoshBAN" panose="02000000000000000000" pitchFamily="2" charset="0"/>
              </a:rPr>
              <a:t>2</a:t>
            </a:r>
          </a:p>
        </p:txBody>
      </p:sp>
      <p:sp>
        <p:nvSpPr>
          <p:cNvPr id="8" name="TextBox 7"/>
          <p:cNvSpPr txBox="1"/>
          <p:nvPr/>
        </p:nvSpPr>
        <p:spPr>
          <a:xfrm>
            <a:off x="4264590" y="2757285"/>
            <a:ext cx="771633"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co</a:t>
            </a:r>
            <a:r>
              <a:rPr lang="en-US" sz="2800" baseline="-25000" dirty="0">
                <a:latin typeface="NikoshBAN" panose="02000000000000000000" pitchFamily="2" charset="0"/>
                <a:cs typeface="NikoshBAN" panose="02000000000000000000" pitchFamily="2" charset="0"/>
              </a:rPr>
              <a:t>2</a:t>
            </a:r>
          </a:p>
        </p:txBody>
      </p:sp>
      <p:sp>
        <p:nvSpPr>
          <p:cNvPr id="9" name="TextBox 8"/>
          <p:cNvSpPr txBox="1"/>
          <p:nvPr/>
        </p:nvSpPr>
        <p:spPr>
          <a:xfrm>
            <a:off x="5775608" y="748165"/>
            <a:ext cx="573830"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o</a:t>
            </a:r>
            <a:r>
              <a:rPr lang="en-US" sz="2800" baseline="-25000" dirty="0">
                <a:latin typeface="NikoshBAN" panose="02000000000000000000" pitchFamily="2" charset="0"/>
                <a:cs typeface="NikoshBAN" panose="02000000000000000000" pitchFamily="2" charset="0"/>
              </a:rPr>
              <a:t>2</a:t>
            </a:r>
          </a:p>
        </p:txBody>
      </p:sp>
      <p:sp>
        <p:nvSpPr>
          <p:cNvPr id="10" name="TextBox 9"/>
          <p:cNvSpPr txBox="1"/>
          <p:nvPr/>
        </p:nvSpPr>
        <p:spPr>
          <a:xfrm>
            <a:off x="6096000" y="1271385"/>
            <a:ext cx="771633"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o</a:t>
            </a:r>
            <a:r>
              <a:rPr lang="en-US" sz="2800" baseline="-25000" dirty="0">
                <a:latin typeface="NikoshBAN" panose="02000000000000000000" pitchFamily="2" charset="0"/>
                <a:cs typeface="NikoshBAN" panose="02000000000000000000" pitchFamily="2" charset="0"/>
              </a:rPr>
              <a:t>2</a:t>
            </a:r>
          </a:p>
        </p:txBody>
      </p:sp>
      <p:sp>
        <p:nvSpPr>
          <p:cNvPr id="14" name="TextBox 13"/>
          <p:cNvSpPr txBox="1"/>
          <p:nvPr/>
        </p:nvSpPr>
        <p:spPr>
          <a:xfrm>
            <a:off x="6349438" y="1597213"/>
            <a:ext cx="771633"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o</a:t>
            </a:r>
            <a:r>
              <a:rPr lang="en-US" sz="2800" baseline="-25000" dirty="0">
                <a:latin typeface="NikoshBAN" panose="02000000000000000000" pitchFamily="2" charset="0"/>
                <a:cs typeface="NikoshBAN" panose="02000000000000000000" pitchFamily="2" charset="0"/>
              </a:rPr>
              <a:t>2</a:t>
            </a:r>
          </a:p>
        </p:txBody>
      </p:sp>
      <p:sp>
        <p:nvSpPr>
          <p:cNvPr id="11" name="TextBox 10"/>
          <p:cNvSpPr txBox="1"/>
          <p:nvPr/>
        </p:nvSpPr>
        <p:spPr>
          <a:xfrm>
            <a:off x="2667708" y="5487188"/>
            <a:ext cx="7363459" cy="523220"/>
          </a:xfrm>
          <a:prstGeom prst="rect">
            <a:avLst/>
          </a:prstGeom>
          <a:solidFill>
            <a:schemeClr val="accent6">
              <a:lumMod val="20000"/>
              <a:lumOff val="8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এক্ষেত্রে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উদ্ভিদ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পরস্পরের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কীভাবে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নির্ভরশীল</a:t>
            </a:r>
            <a:r>
              <a:rPr lang="en-US" sz="2800" dirty="0">
                <a:latin typeface="NikoshBAN" panose="02000000000000000000" pitchFamily="2" charset="0"/>
                <a:cs typeface="NikoshBAN" panose="02000000000000000000" pitchFamily="2" charset="0"/>
              </a:rPr>
              <a:t>?  </a:t>
            </a:r>
          </a:p>
        </p:txBody>
      </p:sp>
      <p:sp>
        <p:nvSpPr>
          <p:cNvPr id="12" name="TextBox 11"/>
          <p:cNvSpPr txBox="1"/>
          <p:nvPr/>
        </p:nvSpPr>
        <p:spPr>
          <a:xfrm>
            <a:off x="3018800" y="6133586"/>
            <a:ext cx="6061031" cy="523220"/>
          </a:xfrm>
          <a:prstGeom prst="rect">
            <a:avLst/>
          </a:prstGeom>
          <a:solidFill>
            <a:schemeClr val="accent6">
              <a:lumMod val="20000"/>
              <a:lumOff val="8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এক্ষেত্রে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পারস্পরিক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সংযোগ</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নির্ভরশীলতা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বিদ্যমান</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862" y="813056"/>
            <a:ext cx="6963489" cy="4637684"/>
          </a:xfrm>
          <a:prstGeom prst="rect">
            <a:avLst/>
          </a:prstGeom>
        </p:spPr>
      </p:pic>
      <p:sp>
        <p:nvSpPr>
          <p:cNvPr id="13" name="TextBox 12"/>
          <p:cNvSpPr txBox="1"/>
          <p:nvPr/>
        </p:nvSpPr>
        <p:spPr>
          <a:xfrm>
            <a:off x="1455870" y="5486794"/>
            <a:ext cx="9213305" cy="523220"/>
          </a:xfrm>
          <a:prstGeom prst="rect">
            <a:avLst/>
          </a:prstGeom>
          <a:solidFill>
            <a:schemeClr val="accent6">
              <a:lumMod val="20000"/>
              <a:lumOff val="8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এখানে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সহ-অবস্থানকারী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দুইটি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উদ্ভিদের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ক্রিয়া-বিক্রিয়া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ঘটছে</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একে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p>
        </p:txBody>
      </p:sp>
      <p:sp>
        <p:nvSpPr>
          <p:cNvPr id="15" name="Oval 14"/>
          <p:cNvSpPr/>
          <p:nvPr/>
        </p:nvSpPr>
        <p:spPr>
          <a:xfrm>
            <a:off x="4169001" y="198098"/>
            <a:ext cx="3673366" cy="5019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এখানে</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দেখছ</a:t>
            </a:r>
            <a:r>
              <a:rPr lang="en-US" sz="3200" dirty="0">
                <a:solidFill>
                  <a:schemeClr val="tx1"/>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89626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0.03568 -0.02963 L -0.03568 -0.02963 C -0.03255 -0.03195 -0.02956 -0.03449 -0.0263 -0.03611 C -0.02174 -0.03797 -0.01224 -0.04005 -0.01224 -0.04005 C -0.01068 -0.04144 -0.00924 -0.04306 -0.00755 -0.04422 C -0.00651 -0.04514 -0.00521 -0.04561 -0.00417 -0.0463 C -0.00247 -0.04769 -0.00104 -0.04908 0.00052 -0.05047 C 0.00417 -0.05996 0.00208 -0.05324 0.00417 -0.06297 C 0.00625 -0.07292 0.00716 -0.07524 0.00885 -0.08588 C 0.01003 -0.09399 0.01055 -0.10533 0.0112 -0.11297 C 0.01068 -0.12963 0.01094 -0.14653 0.0099 -0.16297 C 0.00964 -0.16922 0.00755 -0.17686 0.00521 -0.18172 C 0.00417 -0.18403 0.003 -0.18611 0.00182 -0.18797 C 0.00065 -0.18959 -0.00065 -0.19074 -0.00182 -0.19213 C -0.00299 -0.19422 -0.00391 -0.19699 -0.00521 -0.19838 C -0.0095 -0.20324 -0.01237 -0.20278 -0.01693 -0.20463 C -0.01823 -0.20533 -0.01927 -0.20625 -0.02057 -0.20672 C -0.022 -0.20764 -0.0237 -0.20811 -0.02526 -0.2088 C -0.03333 -0.21621 -0.02643 -0.21111 -0.03698 -0.21505 C -0.04635 -0.21899 -0.03242 -0.21875 -0.05208 -0.2213 C -0.06888 -0.22361 -0.1026 -0.22547 -0.1026 -0.22547 L -0.10964 -0.22755 C -0.11224 -0.22848 -0.1151 -0.22871 -0.11771 -0.22963 C -0.11901 -0.2301 -0.12005 -0.23125 -0.12135 -0.23172 C -0.12357 -0.23264 -0.12604 -0.23311 -0.12839 -0.2338 L -0.13542 -0.23797 C -0.13646 -0.23866 -0.13763 -0.23982 -0.1388 -0.24005 L -0.14479 -0.24213 C -0.15547 -0.2551 -0.13893 -0.23658 -0.15417 -0.24838 C -0.15586 -0.25 -0.15703 -0.25301 -0.15885 -0.25463 C -0.1599 -0.25579 -0.1612 -0.25602 -0.16224 -0.25672 C -0.16354 -0.2588 -0.16471 -0.26088 -0.16589 -0.26297 C -0.16667 -0.26505 -0.16706 -0.26783 -0.16823 -0.26922 C -0.17005 -0.27223 -0.17396 -0.27408 -0.1763 -0.27547 C -0.18372 -0.28866 -0.18008 -0.28797 -0.1845 -0.28797 L -0.1845 -0.28797 " pathEditMode="relative" ptsTypes="AAAAAAAAAAAAAAAAAAAAAAAAAAAAAAAAAAAA">
                                      <p:cBhvr>
                                        <p:cTn id="6" dur="2000" fill="hold"/>
                                        <p:tgtEl>
                                          <p:spTgt spid="8"/>
                                        </p:tgtEl>
                                        <p:attrNameLst>
                                          <p:attrName>ppt_x</p:attrName>
                                          <p:attrName>ppt_y</p:attrName>
                                        </p:attrNameLst>
                                      </p:cBhvr>
                                    </p:animMotion>
                                  </p:childTnLst>
                                </p:cTn>
                              </p:par>
                              <p:par>
                                <p:cTn id="7" presetID="0" presetClass="path" presetSubtype="0" repeatCount="indefinite" accel="50000" decel="50000" fill="hold" grpId="0" nodeType="withEffect">
                                  <p:stCondLst>
                                    <p:cond delay="0"/>
                                  </p:stCondLst>
                                  <p:childTnLst>
                                    <p:animMotion origin="layout" path="M -1.875E-6 3.7037E-7 L -1.875E-6 3.7037E-7 L 0.00925 -0.00625 C 0.01042 -0.00717 0.01185 -0.00717 0.01289 -0.00856 C 0.01394 -0.00995 0.01446 -0.01273 0.01524 -0.01458 C 0.01433 -0.05092 0.0181 -0.05301 0.01159 -0.07291 C 0.01094 -0.07523 0.01003 -0.07708 0.00925 -0.07939 C 0.00977 -0.0868 0.00925 -0.0949 0.01055 -0.10208 C 0.01107 -0.10555 0.01615 -0.11782 0.01862 -0.12106 C 0.01967 -0.12222 0.02097 -0.12245 0.02227 -0.12291 C 0.02331 -0.1243 0.02474 -0.12546 0.02565 -0.12708 C 0.0267 -0.12893 0.02696 -0.13194 0.028 -0.13356 C 0.02904 -0.13472 0.03034 -0.13495 0.03164 -0.13541 C 0.03321 -0.13773 0.03451 -0.14004 0.03633 -0.14189 C 0.03737 -0.14282 0.03868 -0.14282 0.03972 -0.14375 C 0.04349 -0.14768 0.0444 -0.15115 0.04805 -0.15439 C 0.04909 -0.15532 0.05039 -0.15578 0.05144 -0.15625 L 0.05847 -0.16458 C 0.05977 -0.16597 0.06081 -0.16782 0.06211 -0.16875 C 0.06524 -0.17152 0.0681 -0.17523 0.07149 -0.17708 C 0.07253 -0.17801 0.07383 -0.17824 0.07487 -0.17939 C 0.08399 -0.18727 0.07318 -0.18032 0.0819 -0.18541 C 0.08568 -0.19213 0.08503 -0.19236 0.09024 -0.19606 C 0.09245 -0.19768 0.09493 -0.19884 0.09727 -0.20023 L 0.10065 -0.20208 C 0.10196 -0.20347 0.10326 -0.20463 0.1043 -0.20625 C 0.1099 -0.21643 0.10352 -0.20995 0.10899 -0.21458 L 0.10899 -0.21458 " pathEditMode="relative" ptsTypes="AAAAAAAAAAAAAAAAAAAAAAAAAAAA">
                                      <p:cBhvr>
                                        <p:cTn id="8" dur="2000" fill="hold"/>
                                        <p:tgtEl>
                                          <p:spTgt spid="7"/>
                                        </p:tgtEl>
                                        <p:attrNameLst>
                                          <p:attrName>ppt_x</p:attrName>
                                          <p:attrName>ppt_y</p:attrName>
                                        </p:attrNameLst>
                                      </p:cBhvr>
                                    </p:animMotion>
                                  </p:childTnLst>
                                </p:cTn>
                              </p:par>
                              <p:par>
                                <p:cTn id="9" presetID="0" presetClass="path" presetSubtype="0" repeatCount="indefinite" accel="50000" decel="50000" fill="hold" grpId="0" nodeType="withEffect">
                                  <p:stCondLst>
                                    <p:cond delay="0"/>
                                  </p:stCondLst>
                                  <p:childTnLst>
                                    <p:animMotion origin="layout" path="M 0.01666 0.01296 L 0.01666 0.01319 C 0.01992 0.01574 0.02838 0.02222 0.03138 0.0287 C 0.03333 0.03287 0.03541 0.03727 0.0362 0.04236 C 0.03919 0.05926 0.03815 0.05162 0.0401 0.06527 C 0.03945 0.09676 0.03945 0.12824 0.03867 0.15949 C 0.03867 0.16227 0.03737 0.17407 0.0362 0.17777 C 0.03567 0.18009 0.03463 0.1824 0.03385 0.18449 C 0.03099 0.20092 0.03281 0.19444 0.0289 0.20532 C 0.02773 0.21227 0.02799 0.21296 0.02539 0.21898 C 0.02422 0.22129 0.02278 0.22338 0.02161 0.22569 C 0.01718 0.23564 0.01927 0.23402 0.01419 0.24189 C 0.01276 0.24421 0.01106 0.24652 0.00937 0.24861 C 0.00833 0.25046 0.0069 0.25162 0.00586 0.25324 C -0.00026 0.26296 0.00481 0.25856 -0.00157 0.26227 C -0.00235 0.26481 -0.00287 0.26759 -0.00391 0.26944 C -0.00508 0.27083 -0.00651 0.2706 -0.00782 0.27152 C -0.01016 0.2743 -0.01263 0.27754 -0.01511 0.28078 C -0.02201 0.28958 -0.01524 0.28194 -0.0224 0.28773 C -0.02748 0.29189 -0.02852 0.2949 -0.03464 0.29699 C -0.05482 0.30301 -0.02474 0.29421 -0.05417 0.30162 C -0.05625 0.30208 -0.05808 0.30301 -0.06016 0.3037 C -0.06263 0.30463 -0.06511 0.30509 -0.06745 0.30625 C -0.08021 0.30509 -0.09284 0.30555 -0.10547 0.3037 C -0.10795 0.30324 -0.11042 0.30046 -0.11289 0.29907 C -0.11289 0.2993 -0.12005 0.29467 -0.12019 0.29444 C -0.12474 0.28865 -0.1224 0.29097 -0.12748 0.28773 C -0.12917 0.28518 -0.1306 0.28287 -0.13242 0.28078 C -0.13464 0.27754 -0.1375 0.27569 -0.13972 0.27152 C -0.14076 0.26944 -0.14219 0.26713 -0.14323 0.26481 C -0.14414 0.2625 -0.14453 0.25949 -0.14571 0.25787 C -0.14675 0.25648 -0.14818 0.25625 -0.14948 0.25578 C -0.15052 0.25324 -0.1517 0.25069 -0.153 0.24861 C -0.15404 0.24722 -0.15573 0.24791 -0.15677 0.24652 C -0.16472 0.23449 -0.15365 0.24305 -0.16276 0.2375 C -0.16849 0.22106 -0.16524 0.22662 -0.17149 0.21898 C -0.17227 0.21643 -0.17318 0.21458 -0.17396 0.21203 C -0.17448 0.20995 -0.17422 0.20694 -0.175 0.20532 C -0.17591 0.20347 -0.17748 0.2037 -0.17878 0.20277 C -0.17904 0.20069 -0.17917 0.19791 -0.17995 0.19606 C -0.18099 0.19328 -0.18229 0.19166 -0.18373 0.18912 L -0.18477 0.18703 L -0.18594 0.18703 " pathEditMode="relative" rAng="0" ptsTypes="AAAAAAAAAAAAAAAAAAAAAAAAAAAAAAAAAAAAAAAAAAA">
                                      <p:cBhvr>
                                        <p:cTn id="10" dur="2000" fill="hold"/>
                                        <p:tgtEl>
                                          <p:spTgt spid="10"/>
                                        </p:tgtEl>
                                        <p:attrNameLst>
                                          <p:attrName>ppt_x</p:attrName>
                                          <p:attrName>ppt_y</p:attrName>
                                        </p:attrNameLst>
                                      </p:cBhvr>
                                      <p:rCtr x="-8958" y="14653"/>
                                    </p:animMotion>
                                  </p:childTnLst>
                                </p:cTn>
                              </p:par>
                              <p:par>
                                <p:cTn id="11" presetID="0" presetClass="path" presetSubtype="0" repeatCount="indefinite" accel="50000" decel="50000" fill="hold" grpId="0" nodeType="withEffect">
                                  <p:stCondLst>
                                    <p:cond delay="0"/>
                                  </p:stCondLst>
                                  <p:childTnLst>
                                    <p:animMotion origin="layout" path="M -5E-6 -1.11111E-6 L -5E-6 -1.11111E-6 L 0.01042 0.00417 C 0.01211 0.00463 0.01367 0.0051 0.0151 0.00602 C 0.02747 0.01436 0.0125 0.00695 0.02448 0.0125 C 0.02578 0.01528 0.02669 0.01829 0.02813 0.02084 C 0.02904 0.02246 0.03073 0.02292 0.03151 0.025 C 0.03242 0.02732 0.03229 0.03056 0.03281 0.03334 C 0.03307 0.03542 0.03346 0.0375 0.03385 0.03936 C 0.03503 0.04445 0.03633 0.04908 0.0375 0.05417 C 0.04128 0.07153 0.03789 0.06135 0.04219 0.07269 C 0.04518 0.09422 0.04102 0.0676 0.04557 0.08936 C 0.04622 0.09213 0.04635 0.09514 0.04688 0.09769 C 0.04753 0.10278 0.04831 0.10764 0.04922 0.1125 C 0.04987 0.11667 0.05104 0.12061 0.05156 0.125 C 0.05182 0.12824 0.05195 0.13195 0.0526 0.13519 C 0.05352 0.13912 0.05508 0.14213 0.05625 0.14584 C 0.05703 0.14838 0.05755 0.15162 0.05859 0.15417 C 0.06263 0.16412 0.06133 0.15718 0.06667 0.16436 C 0.06849 0.1669 0.06966 0.17037 0.07135 0.17269 C 0.07305 0.175 0.07734 0.17801 0.07969 0.17917 C 0.08151 0.17986 0.08359 0.18033 0.08542 0.18102 C 0.08672 0.18172 0.08776 0.18241 0.08906 0.18334 C 0.10547 0.18241 0.12188 0.18287 0.13828 0.18102 C 0.14727 0.1801 0.1487 0.17755 0.15573 0.17269 C 0.1569 0.17199 0.1582 0.17153 0.15938 0.17084 C 0.16328 0.16806 0.16719 0.16528 0.17109 0.1625 C 0.17383 0.16042 0.17669 0.15903 0.17917 0.15602 C 0.18685 0.14723 0.17839 0.15787 0.18854 0.14167 C 0.20208 0.12014 0.18555 0.14908 0.19688 0.12917 C 0.19792 0.125 0.19883 0.12037 0.20026 0.11667 C 0.2013 0.11412 0.20287 0.11273 0.20391 0.11019 C 0.2056 0.10625 0.20716 0.10209 0.20859 0.09769 C 0.20951 0.09445 0.21003 0.09074 0.21094 0.0875 C 0.21237 0.08172 0.21393 0.07616 0.21563 0.07084 C 0.21706 0.06574 0.21875 0.06111 0.22031 0.05602 C 0.22539 0.03936 0.22044 0.05533 0.2237 0.04167 C 0.22448 0.03866 0.22539 0.03611 0.22604 0.03334 C 0.2276 0.02732 0.2276 0.02338 0.22839 0.01667 C 0.23177 -0.00995 0.22721 0.02917 0.23086 -0.00231 C 0.22956 -0.03703 0.23242 -0.02546 0.22839 -0.03958 L 0.22839 -0.03958 " pathEditMode="relative" ptsTypes="AAAAAAAAAAAAAAAAAAAAAAAAAAAAAAAAAAAAAAAAAA">
                                      <p:cBhvr>
                                        <p:cTn id="12" dur="2000" fill="hold"/>
                                        <p:tgtEl>
                                          <p:spTgt spid="9"/>
                                        </p:tgtEl>
                                        <p:attrNameLst>
                                          <p:attrName>ppt_x</p:attrName>
                                          <p:attrName>ppt_y</p:attrName>
                                        </p:attrNameLst>
                                      </p:cBhvr>
                                    </p:animMotion>
                                  </p:childTnLst>
                                </p:cTn>
                              </p:par>
                              <p:par>
                                <p:cTn id="13" presetID="0" presetClass="path" presetSubtype="0" repeatCount="indefinite" accel="50000" decel="50000" fill="hold" grpId="0" nodeType="withEffect">
                                  <p:stCondLst>
                                    <p:cond delay="500"/>
                                  </p:stCondLst>
                                  <p:childTnLst>
                                    <p:animMotion origin="layout" path="M 0.01667 0.01297 L 0.01667 0.0132 C 0.01993 0.01575 0.02839 0.02223 0.03138 0.02871 C 0.03334 0.03288 0.03542 0.03727 0.0362 0.04237 C 0.0392 0.05926 0.03816 0.05163 0.04011 0.06528 C 0.03946 0.09676 0.03946 0.12825 0.03868 0.1595 C 0.03868 0.16227 0.03737 0.17408 0.0362 0.17778 C 0.03568 0.1801 0.03464 0.18241 0.03386 0.1845 C 0.03099 0.20093 0.03282 0.19445 0.02891 0.20533 C 0.02774 0.21227 0.028 0.21297 0.02539 0.21899 C 0.02422 0.2213 0.02279 0.22338 0.02162 0.2257 C 0.01719 0.23565 0.01927 0.23403 0.0142 0.2419 C 0.01276 0.24422 0.01107 0.24653 0.00938 0.24862 C 0.00834 0.25047 0.00691 0.25163 0.00586 0.25325 C -0.00026 0.26297 0.00482 0.25857 -0.00156 0.26227 C -0.00234 0.26482 -0.00286 0.2676 -0.0039 0.26945 C -0.00507 0.27084 -0.00651 0.27061 -0.00781 0.27153 C -0.01015 0.27431 -0.01263 0.27755 -0.0151 0.28079 C -0.022 0.28959 -0.01523 0.28195 -0.02239 0.28774 C -0.02747 0.2919 -0.02851 0.29491 -0.03463 0.297 C -0.05481 0.30301 -0.02474 0.29422 -0.05416 0.30163 C -0.05625 0.30209 -0.05807 0.30301 -0.06015 0.30371 C -0.06263 0.30463 -0.0651 0.3051 -0.06744 0.30625 C -0.0802 0.3051 -0.09283 0.30556 -0.10546 0.30371 C -0.10794 0.30325 -0.11041 0.30047 -0.11289 0.29908 C -0.11289 0.29931 -0.12005 0.29468 -0.12018 0.29445 C -0.12474 0.28866 -0.12239 0.29098 -0.12747 0.28774 C -0.12916 0.28519 -0.13059 0.28288 -0.13242 0.28079 C -0.13463 0.27755 -0.1375 0.2757 -0.13971 0.27153 C -0.14075 0.26945 -0.14218 0.26713 -0.14323 0.26482 C -0.14414 0.2625 -0.14453 0.2595 -0.1457 0.25788 C -0.14674 0.25649 -0.14817 0.25625 -0.14948 0.25579 C -0.15052 0.25325 -0.15169 0.2507 -0.15299 0.24862 C -0.15403 0.24723 -0.15573 0.24792 -0.15677 0.24653 C -0.16471 0.2345 -0.15364 0.24306 -0.16276 0.2375 C -0.16849 0.22107 -0.16523 0.22663 -0.17148 0.21899 C -0.17226 0.21644 -0.17317 0.21459 -0.17395 0.21204 C -0.17448 0.20996 -0.17421 0.20695 -0.175 0.20533 C -0.17591 0.20348 -0.17747 0.20371 -0.17877 0.20278 C -0.17903 0.2007 -0.17916 0.19792 -0.17994 0.19607 C -0.18099 0.19329 -0.18229 0.19167 -0.18372 0.18913 L -0.18476 0.18704 L -0.18593 0.18704 " pathEditMode="relative" rAng="0" ptsTypes="AAAAAAAAAAAAAAAAAAAAAAAAAAAAAAAAAAAAAAAAAAA">
                                      <p:cBhvr>
                                        <p:cTn id="14" dur="4909" fill="hold"/>
                                        <p:tgtEl>
                                          <p:spTgt spid="14"/>
                                        </p:tgtEl>
                                        <p:attrNameLst>
                                          <p:attrName>ppt_x</p:attrName>
                                          <p:attrName>ppt_y</p:attrName>
                                        </p:attrNameLst>
                                      </p:cBhvr>
                                      <p:rCtr x="-8958" y="14653"/>
                                    </p:animMotion>
                                  </p:childTnLst>
                                </p:cTn>
                              </p:par>
                              <p:par>
                                <p:cTn id="15" presetID="22" presetClass="entr" presetSubtype="8"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4" grpId="0"/>
      <p:bldP spid="14" grpId="1"/>
      <p:bldP spid="11" grpId="0" animBg="1"/>
      <p:bldP spid="11" grpId="1" animBg="1"/>
      <p:bldP spid="12" grpId="0" animBg="1"/>
      <p:bldP spid="12" grpId="1"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046171" y="329684"/>
            <a:ext cx="6932017" cy="584775"/>
          </a:xfrm>
          <a:prstGeom prst="rect">
            <a:avLst/>
          </a:prstGeom>
          <a:no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উদ্ভিদ</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প্রাণীর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হচ্ছে</a:t>
            </a:r>
            <a:r>
              <a:rPr lang="en-US" sz="3200" dirty="0">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590" y="1379621"/>
            <a:ext cx="5201943" cy="38530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10" y="1379621"/>
            <a:ext cx="5012351" cy="3853023"/>
          </a:xfrm>
          <a:prstGeom prst="rect">
            <a:avLst/>
          </a:prstGeom>
        </p:spPr>
      </p:pic>
      <p:sp>
        <p:nvSpPr>
          <p:cNvPr id="6" name="TextBox 5"/>
          <p:cNvSpPr txBox="1"/>
          <p:nvPr/>
        </p:nvSpPr>
        <p:spPr>
          <a:xfrm>
            <a:off x="2578126" y="5697806"/>
            <a:ext cx="6670669" cy="523220"/>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err="1">
                <a:latin typeface="NikoshBAN" panose="02000000000000000000" pitchFamily="2" charset="0"/>
                <a:cs typeface="NikoshBAN" panose="02000000000000000000" pitchFamily="2" charset="0"/>
              </a:rPr>
              <a:t>মিথস্ক্রিয়ায়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অংশগ্রহণকারী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জীবগু</a:t>
            </a:r>
            <a:r>
              <a:rPr lang="bn-IN" sz="2800" dirty="0">
                <a:latin typeface="NikoshBAN" panose="02000000000000000000" pitchFamily="2" charset="0"/>
                <a:cs typeface="NikoshBAN" panose="02000000000000000000" pitchFamily="2" charset="0"/>
              </a:rPr>
              <a:t>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স্বয়ংসম্পূর্ণ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6276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6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hlinkClick r:id="rId2"/>
          </p:cNvPr>
          <p:cNvSpPr/>
          <p:nvPr/>
        </p:nvSpPr>
        <p:spPr>
          <a:xfrm>
            <a:off x="2883316" y="6344772"/>
            <a:ext cx="4764894" cy="369332"/>
          </a:xfrm>
          <a:prstGeom prst="rect">
            <a:avLst/>
          </a:prstGeom>
        </p:spPr>
        <p:txBody>
          <a:bodyPr wrap="none">
            <a:spAutoFit/>
          </a:bodyPr>
          <a:lstStyle/>
          <a:p>
            <a:r>
              <a:rPr lang="en-US" dirty="0">
                <a:hlinkClick r:id="rId3"/>
              </a:rPr>
              <a:t>https://en.wikipedia.org/wiki/Howard_T._Odum</a:t>
            </a:r>
            <a:r>
              <a:rPr lang="en-US" dirty="0"/>
              <a:t> </a:t>
            </a:r>
          </a:p>
        </p:txBody>
      </p:sp>
      <p:sp>
        <p:nvSpPr>
          <p:cNvPr id="9" name="TextBox 8"/>
          <p:cNvSpPr txBox="1"/>
          <p:nvPr/>
        </p:nvSpPr>
        <p:spPr>
          <a:xfrm>
            <a:off x="3511701" y="552153"/>
            <a:ext cx="4045377" cy="523220"/>
          </a:xfrm>
          <a:prstGeom prst="rect">
            <a:avLst/>
          </a:prstGeom>
          <a:solidFill>
            <a:schemeClr val="accent6">
              <a:lumMod val="20000"/>
              <a:lumOff val="8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পরিবেশ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বিজ্ঞানী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ওডাম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মতে</a:t>
            </a:r>
            <a:r>
              <a:rPr lang="en-US" sz="2800" dirty="0">
                <a:latin typeface="NikoshBAN" panose="02000000000000000000" pitchFamily="2" charset="0"/>
                <a:cs typeface="NikoshBAN" panose="02000000000000000000" pitchFamily="2" charset="0"/>
              </a:rPr>
              <a:t> </a:t>
            </a:r>
          </a:p>
        </p:txBody>
      </p:sp>
      <p:sp>
        <p:nvSpPr>
          <p:cNvPr id="10" name="TextBox 9"/>
          <p:cNvSpPr txBox="1"/>
          <p:nvPr/>
        </p:nvSpPr>
        <p:spPr>
          <a:xfrm>
            <a:off x="2883316" y="5090777"/>
            <a:ext cx="4595079" cy="523220"/>
          </a:xfrm>
          <a:prstGeom prst="rect">
            <a:avLst/>
          </a:prstGeom>
          <a:solidFill>
            <a:schemeClr val="accent6">
              <a:lumMod val="20000"/>
              <a:lumOff val="8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কত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ধরনের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লক্ষ</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করেছো</a:t>
            </a:r>
            <a:r>
              <a:rPr lang="en-US" sz="2800" dirty="0">
                <a:latin typeface="NikoshBAN" panose="02000000000000000000" pitchFamily="2" charset="0"/>
                <a:cs typeface="NikoshBAN" panose="02000000000000000000" pitchFamily="2" charset="0"/>
              </a:rPr>
              <a:t>?</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6613" y="919243"/>
            <a:ext cx="3864405" cy="515253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28" y="1440571"/>
            <a:ext cx="4365625" cy="3274219"/>
          </a:xfrm>
          <a:prstGeom prst="rect">
            <a:avLst/>
          </a:prstGeom>
        </p:spPr>
      </p:pic>
      <p:sp>
        <p:nvSpPr>
          <p:cNvPr id="17" name="TextBox 16"/>
          <p:cNvSpPr txBox="1"/>
          <p:nvPr/>
        </p:nvSpPr>
        <p:spPr>
          <a:xfrm>
            <a:off x="2475225" y="292246"/>
            <a:ext cx="7241550" cy="523220"/>
          </a:xfrm>
          <a:prstGeom prst="rect">
            <a:avLst/>
          </a:prstGeom>
          <a:solidFill>
            <a:schemeClr val="accent6">
              <a:lumMod val="20000"/>
              <a:lumOff val="8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দুটি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চিত্রের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বিদ্যমান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রয়েছে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0856" y="1347772"/>
            <a:ext cx="2376222" cy="3571122"/>
          </a:xfrm>
          <a:prstGeom prst="rect">
            <a:avLst/>
          </a:prstGeom>
        </p:spPr>
      </p:pic>
      <p:sp>
        <p:nvSpPr>
          <p:cNvPr id="19" name="TextBox 18"/>
          <p:cNvSpPr txBox="1"/>
          <p:nvPr/>
        </p:nvSpPr>
        <p:spPr>
          <a:xfrm>
            <a:off x="210128" y="3593008"/>
            <a:ext cx="4347585" cy="523220"/>
          </a:xfrm>
          <a:prstGeom prst="rect">
            <a:avLst/>
          </a:prstGeom>
          <a:solidFill>
            <a:schemeClr val="accent6">
              <a:lumMod val="20000"/>
              <a:lumOff val="80000"/>
            </a:schemeClr>
          </a:solidFill>
        </p:spPr>
        <p:txBody>
          <a:bodyPr wrap="square" rtlCol="0">
            <a:spAutoFit/>
          </a:bodyPr>
          <a:lstStyle/>
          <a:p>
            <a:r>
              <a:rPr lang="en-US" sz="2800" dirty="0">
                <a:latin typeface="NikoshBAN" panose="02000000000000000000" pitchFamily="2" charset="0"/>
                <a:cs typeface="NikoshBAN" panose="02000000000000000000" pitchFamily="2" charset="0"/>
              </a:rPr>
              <a:t>১। </a:t>
            </a:r>
            <a:r>
              <a:rPr lang="en-US" sz="2800" dirty="0" err="1">
                <a:latin typeface="NikoshBAN" panose="02000000000000000000" pitchFamily="2" charset="0"/>
                <a:cs typeface="NikoshBAN" panose="02000000000000000000" pitchFamily="2" charset="0"/>
              </a:rPr>
              <a:t>ধনাত্বক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আন্তঃক্রিয়া</a:t>
            </a:r>
            <a:endParaRPr lang="en-US" sz="2800" dirty="0">
              <a:latin typeface="NikoshBAN" panose="02000000000000000000" pitchFamily="2" charset="0"/>
              <a:cs typeface="NikoshBAN" panose="02000000000000000000" pitchFamily="2" charset="0"/>
            </a:endParaRPr>
          </a:p>
        </p:txBody>
      </p:sp>
      <p:sp>
        <p:nvSpPr>
          <p:cNvPr id="20" name="TextBox 19"/>
          <p:cNvSpPr txBox="1"/>
          <p:nvPr/>
        </p:nvSpPr>
        <p:spPr>
          <a:xfrm>
            <a:off x="8016613" y="3671590"/>
            <a:ext cx="3864405" cy="523220"/>
          </a:xfrm>
          <a:prstGeom prst="rect">
            <a:avLst/>
          </a:prstGeom>
          <a:solidFill>
            <a:schemeClr val="accent6">
              <a:lumMod val="20000"/>
              <a:lumOff val="80000"/>
            </a:schemeClr>
          </a:solidFill>
        </p:spPr>
        <p:txBody>
          <a:bodyPr wrap="square" rtlCol="0">
            <a:spAutoFit/>
          </a:bodyPr>
          <a:lstStyle/>
          <a:p>
            <a:r>
              <a:rPr lang="en-US" sz="2800" dirty="0">
                <a:latin typeface="NikoshBAN" panose="02000000000000000000" pitchFamily="2" charset="0"/>
                <a:cs typeface="NikoshBAN" panose="02000000000000000000" pitchFamily="2" charset="0"/>
              </a:rPr>
              <a:t>২। </a:t>
            </a:r>
            <a:r>
              <a:rPr lang="en-US" sz="2800" dirty="0" err="1">
                <a:latin typeface="NikoshBAN" panose="02000000000000000000" pitchFamily="2" charset="0"/>
                <a:cs typeface="NikoshBAN" panose="02000000000000000000" pitchFamily="2" charset="0"/>
              </a:rPr>
              <a:t>ঋণাত্বক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আন্তঃক্রিয়া</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92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2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17" grpId="1"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735</Words>
  <Application>Microsoft Office PowerPoint</Application>
  <PresentationFormat>Widescreen</PresentationFormat>
  <Paragraphs>125</Paragraphs>
  <Slides>23</Slides>
  <Notes>12</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Narrow</vt:lpstr>
      <vt:lpstr>Calibri</vt:lpstr>
      <vt:lpstr>Calibri Light</vt:lpstr>
      <vt:lpstr>Nikosh</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PALLAB</dc:creator>
  <cp:lastModifiedBy>Apu</cp:lastModifiedBy>
  <cp:revision>197</cp:revision>
  <dcterms:created xsi:type="dcterms:W3CDTF">2015-11-03T05:06:51Z</dcterms:created>
  <dcterms:modified xsi:type="dcterms:W3CDTF">2016-08-10T04:55:45Z</dcterms:modified>
</cp:coreProperties>
</file>