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76" r:id="rId6"/>
    <p:sldId id="277" r:id="rId7"/>
    <p:sldId id="260" r:id="rId8"/>
    <p:sldId id="274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8" r:id="rId17"/>
    <p:sldId id="279" r:id="rId18"/>
    <p:sldId id="280" r:id="rId19"/>
    <p:sldId id="281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7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C2C8B9-C8FE-4940-9C58-18EC361A5DFE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00E9A7-07FF-4970-9338-A4B6B91DABC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00E9A7-07FF-4970-9338-A4B6B91DABCA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52600" y="914400"/>
            <a:ext cx="5867400" cy="156966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9600" b="1" dirty="0" smtClean="0"/>
              <a:t>WELCOME</a:t>
            </a:r>
            <a:endParaRPr lang="en-US" sz="9600" b="1" dirty="0"/>
          </a:p>
        </p:txBody>
      </p:sp>
      <p:pic>
        <p:nvPicPr>
          <p:cNvPr id="5" name="Picture 4" descr="Pictu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67000" y="3124200"/>
            <a:ext cx="3767017" cy="270640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8001000" cy="3886200"/>
          </a:xfrm>
          <a:solidFill>
            <a:schemeClr val="tx2">
              <a:lumMod val="40000"/>
              <a:lumOff val="60000"/>
            </a:schemeClr>
          </a:solidFill>
          <a:ln w="12700">
            <a:solidFill>
              <a:srgbClr val="FFFF00"/>
            </a:solidFill>
          </a:ln>
          <a:scene3d>
            <a:camera prst="perspectiveContrastingRightFacing"/>
            <a:lightRig rig="threePt" dir="t"/>
          </a:scene3d>
        </p:spPr>
        <p:txBody>
          <a:bodyPr>
            <a:normAutofit fontScale="90000"/>
          </a:bodyPr>
          <a:lstStyle/>
          <a:p>
            <a:pPr algn="l"/>
            <a:r>
              <a:rPr lang="en-US" sz="6000" b="1" dirty="0" smtClean="0">
                <a:solidFill>
                  <a:srgbClr val="C00000"/>
                </a:solidFill>
              </a:rPr>
              <a:t>Introduction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M </a:t>
            </a:r>
            <a:r>
              <a:rPr lang="en-US" dirty="0" err="1" smtClean="0"/>
              <a:t>Quamrul</a:t>
            </a:r>
            <a:r>
              <a:rPr lang="en-US" dirty="0" smtClean="0"/>
              <a:t> Hassan</a:t>
            </a:r>
            <a:br>
              <a:rPr lang="en-US" dirty="0" smtClean="0"/>
            </a:br>
            <a:r>
              <a:rPr lang="en-US" dirty="0" smtClean="0"/>
              <a:t>   </a:t>
            </a:r>
            <a:r>
              <a:rPr lang="en-US" b="1" dirty="0" smtClean="0">
                <a:solidFill>
                  <a:srgbClr val="00B0F0"/>
                </a:solidFill>
              </a:rPr>
              <a:t>Assistant Teacher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4000" dirty="0" smtClean="0"/>
              <a:t>   </a:t>
            </a:r>
            <a:r>
              <a:rPr lang="en-US" sz="4000" b="1" dirty="0" err="1" smtClean="0">
                <a:solidFill>
                  <a:srgbClr val="00B050"/>
                </a:solidFill>
              </a:rPr>
              <a:t>Chandina</a:t>
            </a:r>
            <a:r>
              <a:rPr lang="en-US" sz="4000" b="1" dirty="0" smtClean="0">
                <a:solidFill>
                  <a:srgbClr val="00B050"/>
                </a:solidFill>
              </a:rPr>
              <a:t> model Govt. Primary School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   </a:t>
            </a:r>
            <a:r>
              <a:rPr lang="en-US" b="1" dirty="0" err="1" smtClean="0">
                <a:solidFill>
                  <a:srgbClr val="FF0000"/>
                </a:solidFill>
              </a:rPr>
              <a:t>Chandina</a:t>
            </a:r>
            <a:r>
              <a:rPr lang="en-US" b="1" dirty="0" smtClean="0">
                <a:solidFill>
                  <a:srgbClr val="FF0000"/>
                </a:solidFill>
              </a:rPr>
              <a:t>, </a:t>
            </a:r>
            <a:r>
              <a:rPr lang="en-US" b="1" dirty="0" err="1" smtClean="0">
                <a:solidFill>
                  <a:srgbClr val="FF0000"/>
                </a:solidFill>
              </a:rPr>
              <a:t>Comilla</a:t>
            </a:r>
            <a:r>
              <a:rPr lang="en-US" b="1" dirty="0" smtClean="0">
                <a:solidFill>
                  <a:srgbClr val="FF0000"/>
                </a:solidFill>
              </a:rPr>
              <a:t>.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err="1" smtClean="0">
                <a:solidFill>
                  <a:srgbClr val="FF0000"/>
                </a:solidFill>
              </a:rPr>
              <a:t>Gmail:qnoirit@gmail.com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1295400"/>
            <a:ext cx="6629400" cy="3962400"/>
          </a:xfr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Class- One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    Subject-English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   </a:t>
            </a:r>
            <a:r>
              <a:rPr lang="en-US" b="1" dirty="0" smtClean="0">
                <a:solidFill>
                  <a:srgbClr val="00B050"/>
                </a:solidFill>
              </a:rPr>
              <a:t>Time-40 minutes    </a:t>
            </a:r>
            <a:r>
              <a:rPr lang="en-US" b="1" dirty="0" smtClean="0">
                <a:solidFill>
                  <a:srgbClr val="00B0F0"/>
                </a:solidFill>
              </a:rPr>
              <a:t/>
            </a:r>
            <a:br>
              <a:rPr lang="en-US" b="1" dirty="0" smtClean="0">
                <a:solidFill>
                  <a:srgbClr val="00B0F0"/>
                </a:solidFill>
              </a:rPr>
            </a:br>
            <a:r>
              <a:rPr lang="en-US" b="1" dirty="0" smtClean="0">
                <a:solidFill>
                  <a:srgbClr val="00B0F0"/>
                </a:solidFill>
              </a:rPr>
              <a:t>Date-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828800"/>
            <a:ext cx="8229600" cy="3154362"/>
          </a:xfr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algn="l"/>
            <a:r>
              <a:rPr lang="en-US" sz="3200" b="1" dirty="0" smtClean="0">
                <a:solidFill>
                  <a:srgbClr val="C00000"/>
                </a:solidFill>
              </a:rPr>
              <a:t>Learning outcomes</a:t>
            </a:r>
            <a:r>
              <a:rPr lang="en-US" sz="2800" dirty="0" smtClean="0"/>
              <a:t>:</a:t>
            </a:r>
            <a:br>
              <a:rPr lang="en-US" sz="2800" dirty="0" smtClean="0"/>
            </a:br>
            <a:r>
              <a:rPr lang="en-US" sz="2800" b="1" dirty="0" smtClean="0"/>
              <a:t>The students will be able-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  L-1.1.1-become familiar with English sounds.</a:t>
            </a:r>
            <a:br>
              <a:rPr lang="en-US" sz="2800" dirty="0" smtClean="0"/>
            </a:br>
            <a:r>
              <a:rPr lang="en-US" sz="2800" dirty="0" smtClean="0"/>
              <a:t>  S-1.1.2-say simple words and phrases.</a:t>
            </a:r>
            <a:br>
              <a:rPr lang="en-US" sz="2800" dirty="0" smtClean="0"/>
            </a:br>
            <a:r>
              <a:rPr lang="en-US" sz="2800" dirty="0" smtClean="0"/>
              <a:t>  R-1.1.2-to recognize and read the alphabet both small and      </a:t>
            </a:r>
            <a:r>
              <a:rPr lang="en-US" sz="2800" smtClean="0"/>
              <a:t>capital(non-cursive).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  W-1.1.1-practise letter shapes.</a:t>
            </a:r>
            <a:br>
              <a:rPr lang="en-US" sz="2800" dirty="0" smtClean="0"/>
            </a:br>
            <a:r>
              <a:rPr lang="en-US" sz="2800" dirty="0" smtClean="0"/>
              <a:t>   </a:t>
            </a:r>
            <a:br>
              <a:rPr lang="en-US" sz="2800" dirty="0" smtClean="0"/>
            </a:b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38200" y="68580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</a:rPr>
              <a:t>What do we see in the picture ?</a:t>
            </a:r>
            <a:endParaRPr lang="en-US" sz="4000" b="1" dirty="0">
              <a:solidFill>
                <a:srgbClr val="C00000"/>
              </a:solidFill>
            </a:endParaRPr>
          </a:p>
        </p:txBody>
      </p:sp>
      <p:pic>
        <p:nvPicPr>
          <p:cNvPr id="14" name="Picture 13" descr="2449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71800" y="2362200"/>
            <a:ext cx="3048000" cy="273595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14400" y="2971800"/>
            <a:ext cx="1371600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F</a:t>
            </a:r>
            <a:r>
              <a:rPr lang="en-US" sz="3600" b="1" dirty="0" smtClean="0"/>
              <a:t>ish</a:t>
            </a:r>
            <a:endParaRPr lang="en-US" sz="36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086600" y="2971800"/>
            <a:ext cx="1371600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f</a:t>
            </a:r>
            <a:r>
              <a:rPr lang="en-US" sz="4000" b="1" dirty="0" smtClean="0"/>
              <a:t>ish</a:t>
            </a:r>
            <a:endParaRPr lang="en-US" sz="4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7086600" y="4343400"/>
            <a:ext cx="1371600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</a:rPr>
              <a:t>f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18" name="Down Arrow 17"/>
          <p:cNvSpPr/>
          <p:nvPr/>
        </p:nvSpPr>
        <p:spPr>
          <a:xfrm>
            <a:off x="7467600" y="3886200"/>
            <a:ext cx="5334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914400" y="4191000"/>
            <a:ext cx="1371600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F</a:t>
            </a:r>
            <a:endParaRPr lang="en-US" sz="3600" b="1" dirty="0"/>
          </a:p>
        </p:txBody>
      </p:sp>
      <p:sp>
        <p:nvSpPr>
          <p:cNvPr id="20" name="Down Arrow 19"/>
          <p:cNvSpPr/>
          <p:nvPr/>
        </p:nvSpPr>
        <p:spPr>
          <a:xfrm>
            <a:off x="1295400" y="3733800"/>
            <a:ext cx="5334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38200" y="68580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</a:rPr>
              <a:t>What do we see in the picture ?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2000" y="2971800"/>
            <a:ext cx="1905000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G</a:t>
            </a:r>
            <a:r>
              <a:rPr lang="en-US" sz="3600" b="1" dirty="0" smtClean="0"/>
              <a:t>iraffe</a:t>
            </a:r>
            <a:endParaRPr lang="en-US" sz="36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934200" y="2895600"/>
            <a:ext cx="1752600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giraffe</a:t>
            </a:r>
            <a:endParaRPr lang="en-US" sz="4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7010400" y="4267200"/>
            <a:ext cx="1676400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</a:rPr>
              <a:t>g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18" name="Down Arrow 17"/>
          <p:cNvSpPr/>
          <p:nvPr/>
        </p:nvSpPr>
        <p:spPr>
          <a:xfrm>
            <a:off x="7543800" y="3733800"/>
            <a:ext cx="5334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914400" y="4191000"/>
            <a:ext cx="1524000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G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20" name="Down Arrow 19"/>
          <p:cNvSpPr/>
          <p:nvPr/>
        </p:nvSpPr>
        <p:spPr>
          <a:xfrm>
            <a:off x="1447800" y="3733800"/>
            <a:ext cx="5334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giraffe_T07_0621_inset.jpg"/>
          <p:cNvPicPr>
            <a:picLocks noChangeAspect="1"/>
          </p:cNvPicPr>
          <p:nvPr/>
        </p:nvPicPr>
        <p:blipFill>
          <a:blip r:embed="rId2" cstate="print"/>
          <a:srcRect b="13178"/>
          <a:stretch>
            <a:fillRect/>
          </a:stretch>
        </p:blipFill>
        <p:spPr>
          <a:xfrm>
            <a:off x="3581400" y="2971800"/>
            <a:ext cx="2133600" cy="2133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24200" y="2133600"/>
            <a:ext cx="2514600" cy="2750931"/>
          </a:xfrm>
          <a:prstGeom prst="rect">
            <a:avLst/>
          </a:prstGeom>
          <a:ln>
            <a:solidFill>
              <a:srgbClr val="7030A0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6248400" y="2209800"/>
            <a:ext cx="1905000" cy="76944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h</a:t>
            </a:r>
            <a:r>
              <a:rPr lang="en-US" sz="4400" b="1" dirty="0" smtClean="0"/>
              <a:t>en</a:t>
            </a:r>
            <a:endParaRPr lang="en-US" sz="4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914400" y="2286000"/>
            <a:ext cx="1676400" cy="76944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H</a:t>
            </a:r>
            <a:r>
              <a:rPr lang="en-US" sz="4400" b="1" dirty="0" smtClean="0"/>
              <a:t>en</a:t>
            </a:r>
            <a:endParaRPr lang="en-US" sz="4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914400" y="3810000"/>
            <a:ext cx="1676400" cy="76944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</a:rPr>
              <a:t>H</a:t>
            </a:r>
            <a:endParaRPr lang="en-US" sz="4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6248400" y="3733800"/>
            <a:ext cx="1905000" cy="76944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</a:rPr>
              <a:t>h</a:t>
            </a:r>
            <a:endParaRPr lang="en-US" sz="4400" b="1" dirty="0"/>
          </a:p>
        </p:txBody>
      </p:sp>
      <p:sp>
        <p:nvSpPr>
          <p:cNvPr id="19" name="Down Arrow 18"/>
          <p:cNvSpPr/>
          <p:nvPr/>
        </p:nvSpPr>
        <p:spPr>
          <a:xfrm>
            <a:off x="1371600" y="3200400"/>
            <a:ext cx="4572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wn Arrow 19"/>
          <p:cNvSpPr/>
          <p:nvPr/>
        </p:nvSpPr>
        <p:spPr>
          <a:xfrm>
            <a:off x="6781800" y="3200400"/>
            <a:ext cx="4572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533400"/>
            <a:ext cx="8001000" cy="10156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7030A0"/>
                </a:solidFill>
              </a:rPr>
              <a:t>Today we will learn - </a:t>
            </a:r>
            <a:endParaRPr lang="en-US" sz="6000" b="1" dirty="0"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2819400"/>
            <a:ext cx="1905000" cy="15696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600" b="1" dirty="0" smtClean="0"/>
              <a:t>Ff</a:t>
            </a:r>
            <a:endParaRPr lang="en-US" sz="9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114800" y="2819400"/>
            <a:ext cx="1752600" cy="156966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9600" b="1" dirty="0" err="1" smtClean="0"/>
              <a:t>Gg</a:t>
            </a:r>
            <a:endParaRPr lang="en-US" sz="9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086600" y="2819400"/>
            <a:ext cx="1752600" cy="156966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9600" b="1" dirty="0" err="1" smtClean="0"/>
              <a:t>Hh</a:t>
            </a:r>
            <a:endParaRPr lang="en-US" sz="9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an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2514600"/>
            <a:ext cx="3810000" cy="24432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4572000" y="2590800"/>
            <a:ext cx="1219200" cy="92333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C00000"/>
                </a:solidFill>
              </a:rPr>
              <a:t>F</a:t>
            </a:r>
            <a:r>
              <a:rPr lang="en-US" sz="5400" b="1" dirty="0" smtClean="0"/>
              <a:t>an</a:t>
            </a:r>
            <a:endParaRPr lang="en-US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648200" y="4114800"/>
            <a:ext cx="1219200" cy="1015663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00B050"/>
                </a:solidFill>
              </a:rPr>
              <a:t>f</a:t>
            </a:r>
            <a:r>
              <a:rPr lang="en-US" sz="6000" b="1" dirty="0" smtClean="0"/>
              <a:t>an</a:t>
            </a:r>
            <a:endParaRPr lang="en-US" sz="6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781800" y="2971800"/>
            <a:ext cx="1066800" cy="132343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8000" b="1" dirty="0" smtClean="0"/>
              <a:t>F</a:t>
            </a:r>
            <a:endParaRPr lang="en-US" sz="8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8001000" y="2895600"/>
            <a:ext cx="990600" cy="144655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8800" b="1" dirty="0" smtClean="0"/>
              <a:t>f</a:t>
            </a:r>
            <a:endParaRPr lang="en-US" sz="8800" b="1" dirty="0"/>
          </a:p>
        </p:txBody>
      </p:sp>
      <p:sp>
        <p:nvSpPr>
          <p:cNvPr id="7" name="Right Arrow 6"/>
          <p:cNvSpPr/>
          <p:nvPr/>
        </p:nvSpPr>
        <p:spPr>
          <a:xfrm>
            <a:off x="5638800" y="3657600"/>
            <a:ext cx="914400" cy="228600"/>
          </a:xfrm>
          <a:prstGeom prst="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9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%20Fro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2133600"/>
            <a:ext cx="3429000" cy="2514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267200" y="3657600"/>
            <a:ext cx="1371600" cy="92333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</a:rPr>
              <a:t>f</a:t>
            </a:r>
            <a:r>
              <a:rPr lang="en-US" sz="5400" b="1" dirty="0" smtClean="0"/>
              <a:t>rog</a:t>
            </a:r>
            <a:endParaRPr lang="en-US" sz="5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267200" y="2362200"/>
            <a:ext cx="1371600" cy="830997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C00000"/>
                </a:solidFill>
              </a:rPr>
              <a:t>F</a:t>
            </a:r>
            <a:r>
              <a:rPr lang="en-US" sz="4800" b="1" dirty="0" smtClean="0"/>
              <a:t>rog</a:t>
            </a:r>
            <a:endParaRPr lang="en-US" sz="4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858000" y="2819400"/>
            <a:ext cx="990600" cy="144655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8800" b="1" dirty="0" smtClean="0"/>
              <a:t>F</a:t>
            </a:r>
            <a:endParaRPr lang="en-US" sz="8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8001000" y="2819400"/>
            <a:ext cx="990600" cy="144655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8800" b="1" dirty="0" smtClean="0"/>
              <a:t>f</a:t>
            </a:r>
            <a:endParaRPr lang="en-US" sz="8800" b="1" dirty="0"/>
          </a:p>
        </p:txBody>
      </p:sp>
      <p:sp>
        <p:nvSpPr>
          <p:cNvPr id="8" name="Right Arrow 7"/>
          <p:cNvSpPr/>
          <p:nvPr/>
        </p:nvSpPr>
        <p:spPr>
          <a:xfrm>
            <a:off x="5562600" y="3429000"/>
            <a:ext cx="1143000" cy="76200"/>
          </a:xfrm>
          <a:prstGeom prst="rightArrow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38600" y="2286000"/>
            <a:ext cx="1219200" cy="92333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G</a:t>
            </a:r>
            <a:r>
              <a:rPr lang="en-US" sz="5400" b="1" dirty="0" smtClean="0"/>
              <a:t>irl</a:t>
            </a:r>
            <a:endParaRPr lang="en-US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038600" y="3810000"/>
            <a:ext cx="1219200" cy="1015663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00B050"/>
                </a:solidFill>
              </a:rPr>
              <a:t>g</a:t>
            </a:r>
            <a:r>
              <a:rPr lang="en-US" sz="6000" b="1" dirty="0" smtClean="0"/>
              <a:t>irl</a:t>
            </a:r>
            <a:endParaRPr lang="en-US" sz="6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400800" y="2819400"/>
            <a:ext cx="914400" cy="14465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8800" b="1" dirty="0" smtClean="0"/>
              <a:t>G</a:t>
            </a:r>
            <a:endParaRPr lang="en-US" sz="8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924800" y="2819400"/>
            <a:ext cx="914400" cy="14465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8800" b="1" dirty="0" smtClean="0"/>
              <a:t>g</a:t>
            </a:r>
            <a:endParaRPr lang="en-US" sz="8800" b="1" dirty="0"/>
          </a:p>
        </p:txBody>
      </p:sp>
      <p:sp>
        <p:nvSpPr>
          <p:cNvPr id="7" name="Right Arrow 6"/>
          <p:cNvSpPr/>
          <p:nvPr/>
        </p:nvSpPr>
        <p:spPr>
          <a:xfrm>
            <a:off x="5181600" y="3429000"/>
            <a:ext cx="990600" cy="152400"/>
          </a:xfrm>
          <a:prstGeom prst="rightArrow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133600"/>
            <a:ext cx="2400300" cy="32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smanabadi-goat-for-sale-21394881.jpg"/>
          <p:cNvPicPr>
            <a:picLocks noChangeAspect="1"/>
          </p:cNvPicPr>
          <p:nvPr/>
        </p:nvPicPr>
        <p:blipFill>
          <a:blip r:embed="rId2" cstate="print"/>
          <a:srcRect r="11364"/>
          <a:stretch>
            <a:fillRect/>
          </a:stretch>
        </p:blipFill>
        <p:spPr>
          <a:xfrm>
            <a:off x="304800" y="2400300"/>
            <a:ext cx="2971800" cy="2514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038600" y="2590800"/>
            <a:ext cx="1371600" cy="7694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G</a:t>
            </a:r>
            <a:r>
              <a:rPr lang="en-US" sz="4400" b="1" dirty="0" smtClean="0"/>
              <a:t>oat</a:t>
            </a:r>
            <a:endParaRPr lang="en-US" sz="4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038600" y="3886200"/>
            <a:ext cx="1371600" cy="830997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7030A0"/>
                </a:solidFill>
              </a:rPr>
              <a:t>g</a:t>
            </a:r>
            <a:r>
              <a:rPr lang="en-US" sz="4800" b="1" dirty="0" smtClean="0"/>
              <a:t>oat</a:t>
            </a:r>
            <a:endParaRPr lang="en-US" sz="4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324600" y="2971800"/>
            <a:ext cx="914400" cy="144655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8800" b="1" dirty="0" smtClean="0"/>
              <a:t>G</a:t>
            </a:r>
            <a:endParaRPr lang="en-US" sz="8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924800" y="2971800"/>
            <a:ext cx="914400" cy="144655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8800" b="1" dirty="0" smtClean="0"/>
              <a:t>g</a:t>
            </a:r>
            <a:endParaRPr lang="en-US" sz="8800" b="1" dirty="0"/>
          </a:p>
        </p:txBody>
      </p:sp>
      <p:sp>
        <p:nvSpPr>
          <p:cNvPr id="9" name="Right Arrow 8"/>
          <p:cNvSpPr/>
          <p:nvPr/>
        </p:nvSpPr>
        <p:spPr>
          <a:xfrm>
            <a:off x="5334000" y="3581400"/>
            <a:ext cx="838200" cy="45719"/>
          </a:xfrm>
          <a:prstGeom prst="rightArrow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diana_jones_ha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752600"/>
            <a:ext cx="3429000" cy="3429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4114800" y="1905000"/>
            <a:ext cx="1447800" cy="11079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7030A0"/>
                </a:solidFill>
              </a:rPr>
              <a:t>H</a:t>
            </a:r>
            <a:r>
              <a:rPr lang="en-US" sz="6600" b="1" dirty="0" smtClean="0"/>
              <a:t>at</a:t>
            </a:r>
            <a:endParaRPr lang="en-US" sz="6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038600" y="3581400"/>
            <a:ext cx="1447800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7030A0"/>
                </a:solidFill>
              </a:rPr>
              <a:t>h</a:t>
            </a:r>
            <a:r>
              <a:rPr lang="en-US" sz="7200" b="1" dirty="0" smtClean="0"/>
              <a:t>a</a:t>
            </a:r>
            <a:r>
              <a:rPr lang="en-US" sz="6600" b="1" dirty="0" smtClean="0"/>
              <a:t>t</a:t>
            </a:r>
            <a:endParaRPr lang="en-US" sz="6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781800" y="2667000"/>
            <a:ext cx="990600" cy="132343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0" b="1" dirty="0" smtClean="0"/>
              <a:t>H</a:t>
            </a:r>
            <a:endParaRPr lang="en-US" sz="8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8001000" y="2667000"/>
            <a:ext cx="990600" cy="132343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0" b="1" dirty="0" smtClean="0"/>
              <a:t>h</a:t>
            </a:r>
            <a:endParaRPr lang="en-US" sz="8000" b="1" dirty="0"/>
          </a:p>
        </p:txBody>
      </p:sp>
      <p:sp>
        <p:nvSpPr>
          <p:cNvPr id="7" name="Right Arrow 6"/>
          <p:cNvSpPr/>
          <p:nvPr/>
        </p:nvSpPr>
        <p:spPr>
          <a:xfrm>
            <a:off x="5638800" y="3276600"/>
            <a:ext cx="838200" cy="76200"/>
          </a:xfrm>
          <a:prstGeom prst="rightArrow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1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0200" y="838200"/>
            <a:ext cx="5840146" cy="426720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3886200" y="5410200"/>
            <a:ext cx="1600200" cy="1015663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6000" b="1" dirty="0" smtClean="0"/>
              <a:t>Cap</a:t>
            </a:r>
            <a:endParaRPr lang="en-US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CA5J0B5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2043880"/>
            <a:ext cx="3048000" cy="2261420"/>
          </a:xfrm>
          <a:prstGeom prst="rect">
            <a:avLst/>
          </a:prstGeom>
          <a:ln w="190500" cap="sq">
            <a:solidFill>
              <a:srgbClr val="00B05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TextBox 2"/>
          <p:cNvSpPr txBox="1"/>
          <p:nvPr/>
        </p:nvSpPr>
        <p:spPr>
          <a:xfrm>
            <a:off x="3657600" y="1981200"/>
            <a:ext cx="1905000" cy="92333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H</a:t>
            </a:r>
            <a:r>
              <a:rPr lang="en-US" sz="5400" b="1" dirty="0" smtClean="0"/>
              <a:t>orse</a:t>
            </a:r>
            <a:endParaRPr lang="en-US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657600" y="3429000"/>
            <a:ext cx="1905000" cy="92333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</a:rPr>
              <a:t>h</a:t>
            </a:r>
            <a:r>
              <a:rPr lang="en-US" sz="5400" b="1" dirty="0" smtClean="0"/>
              <a:t>orse</a:t>
            </a:r>
            <a:endParaRPr lang="en-US" sz="5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086600" y="2514600"/>
            <a:ext cx="914400" cy="1569660"/>
          </a:xfrm>
          <a:prstGeom prst="rect">
            <a:avLst/>
          </a:prstGeom>
          <a:solidFill>
            <a:srgbClr val="FFFF00"/>
          </a:solidFill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9600" b="1" dirty="0" smtClean="0"/>
              <a:t>H</a:t>
            </a:r>
            <a:endParaRPr lang="en-US" sz="9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8229600" y="2514600"/>
            <a:ext cx="762000" cy="1569660"/>
          </a:xfrm>
          <a:prstGeom prst="rect">
            <a:avLst/>
          </a:prstGeom>
          <a:solidFill>
            <a:srgbClr val="92D050"/>
          </a:solidFill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9600" b="1" dirty="0" smtClean="0"/>
              <a:t>h</a:t>
            </a:r>
            <a:endParaRPr lang="en-US" sz="9600" b="1" dirty="0"/>
          </a:p>
        </p:txBody>
      </p:sp>
      <p:sp>
        <p:nvSpPr>
          <p:cNvPr id="8" name="Right Arrow 7"/>
          <p:cNvSpPr/>
          <p:nvPr/>
        </p:nvSpPr>
        <p:spPr>
          <a:xfrm>
            <a:off x="5638800" y="2971800"/>
            <a:ext cx="1295400" cy="381000"/>
          </a:xfrm>
          <a:prstGeom prst="rightArrow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an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0" y="228600"/>
            <a:ext cx="2286000" cy="187746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 descr="Green%20Fro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5000" y="228600"/>
            <a:ext cx="2362200" cy="208832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 descr="osmanabadi-goat-for-sale-21394881.jpg"/>
          <p:cNvPicPr>
            <a:picLocks noChangeAspect="1"/>
          </p:cNvPicPr>
          <p:nvPr/>
        </p:nvPicPr>
        <p:blipFill>
          <a:blip r:embed="rId4" cstate="print"/>
          <a:srcRect r="9677"/>
          <a:stretch>
            <a:fillRect/>
          </a:stretch>
        </p:blipFill>
        <p:spPr>
          <a:xfrm>
            <a:off x="5715000" y="2590800"/>
            <a:ext cx="2362200" cy="19812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 descr="indiana_jones_hat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71600" y="4800600"/>
            <a:ext cx="2438400" cy="1905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6" descr="imagesCA5J0B5X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715000" y="4800600"/>
            <a:ext cx="2438400" cy="1752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95450" y="2362200"/>
            <a:ext cx="1657350" cy="220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%20Fro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228600"/>
            <a:ext cx="2514600" cy="2057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 descr="osmanabadi-goat-for-sale-21394881.jpg"/>
          <p:cNvPicPr>
            <a:picLocks noChangeAspect="1"/>
          </p:cNvPicPr>
          <p:nvPr/>
        </p:nvPicPr>
        <p:blipFill>
          <a:blip r:embed="rId3" cstate="print"/>
          <a:srcRect r="12121"/>
          <a:stretch>
            <a:fillRect/>
          </a:stretch>
        </p:blipFill>
        <p:spPr>
          <a:xfrm>
            <a:off x="533400" y="2514600"/>
            <a:ext cx="2514600" cy="2057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 descr="imagesCA5J0B5X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3400" y="4800600"/>
            <a:ext cx="2533650" cy="1905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6934200" y="381000"/>
            <a:ext cx="1219200" cy="144655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800" b="1" dirty="0" smtClean="0"/>
              <a:t>H</a:t>
            </a:r>
            <a:endParaRPr lang="en-US" sz="8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010400" y="2743200"/>
            <a:ext cx="1143000" cy="144655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800" b="1" dirty="0" smtClean="0"/>
              <a:t>F</a:t>
            </a:r>
            <a:endParaRPr lang="en-US" sz="8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086600" y="5105400"/>
            <a:ext cx="1143000" cy="144655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800" b="1" dirty="0" smtClean="0"/>
              <a:t>G</a:t>
            </a:r>
            <a:endParaRPr lang="en-US" sz="8800" b="1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276600" y="3581400"/>
            <a:ext cx="3733800" cy="1981200"/>
          </a:xfrm>
          <a:prstGeom prst="straightConnector1">
            <a:avLst/>
          </a:prstGeom>
          <a:ln w="5715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200400" y="1066800"/>
            <a:ext cx="3733800" cy="2362200"/>
          </a:xfrm>
          <a:prstGeom prst="straightConnector1">
            <a:avLst/>
          </a:prstGeom>
          <a:ln w="5715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3276600" y="1219200"/>
            <a:ext cx="3505200" cy="4267200"/>
          </a:xfrm>
          <a:prstGeom prst="straightConnector1">
            <a:avLst/>
          </a:prstGeom>
          <a:ln w="5715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533400"/>
            <a:ext cx="1066800" cy="15696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9600" b="1" dirty="0" smtClean="0">
                <a:solidFill>
                  <a:srgbClr val="0070C0"/>
                </a:solidFill>
              </a:rPr>
              <a:t>F</a:t>
            </a:r>
            <a:endParaRPr lang="en-US" sz="9600" b="1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0" y="2514600"/>
            <a:ext cx="1066800" cy="15696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9600" b="1" dirty="0" smtClean="0">
                <a:solidFill>
                  <a:srgbClr val="0070C0"/>
                </a:solidFill>
              </a:rPr>
              <a:t>G</a:t>
            </a:r>
            <a:endParaRPr lang="en-US" sz="9600" b="1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0" y="4419600"/>
            <a:ext cx="1066800" cy="15696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9600" b="1" dirty="0" smtClean="0">
                <a:solidFill>
                  <a:srgbClr val="0070C0"/>
                </a:solidFill>
              </a:rPr>
              <a:t>H</a:t>
            </a:r>
            <a:endParaRPr lang="en-US" sz="9600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86400" y="457200"/>
            <a:ext cx="1066800" cy="15696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9600" b="1" dirty="0" smtClean="0">
                <a:solidFill>
                  <a:srgbClr val="C00000"/>
                </a:solidFill>
              </a:rPr>
              <a:t>g</a:t>
            </a:r>
            <a:endParaRPr lang="en-US" sz="96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0" y="2514600"/>
            <a:ext cx="1066800" cy="15696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9600" b="1" dirty="0" smtClean="0">
                <a:solidFill>
                  <a:srgbClr val="C00000"/>
                </a:solidFill>
              </a:rPr>
              <a:t>h</a:t>
            </a:r>
            <a:endParaRPr lang="en-US" sz="96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86400" y="4572000"/>
            <a:ext cx="1066800" cy="15696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9600" b="1" dirty="0" smtClean="0">
                <a:solidFill>
                  <a:srgbClr val="C00000"/>
                </a:solidFill>
              </a:rPr>
              <a:t>f</a:t>
            </a:r>
            <a:endParaRPr lang="en-US" sz="9600" b="1" dirty="0">
              <a:solidFill>
                <a:srgbClr val="C00000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rot="16200000" flipH="1">
            <a:off x="2247900" y="2019300"/>
            <a:ext cx="3505200" cy="2362200"/>
          </a:xfrm>
          <a:prstGeom prst="straightConnector1">
            <a:avLst/>
          </a:prstGeom>
          <a:ln w="762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2743200" y="1219200"/>
            <a:ext cx="2667000" cy="2034570"/>
          </a:xfrm>
          <a:prstGeom prst="straightConnector1">
            <a:avLst/>
          </a:prstGeom>
          <a:ln w="762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2667000" y="3276600"/>
            <a:ext cx="2667000" cy="2034570"/>
          </a:xfrm>
          <a:prstGeom prst="straightConnector1">
            <a:avLst/>
          </a:prstGeom>
          <a:ln w="762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2057400"/>
            <a:ext cx="7848600" cy="221599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3800" b="1" dirty="0" smtClean="0">
                <a:solidFill>
                  <a:srgbClr val="FF0000"/>
                </a:solidFill>
              </a:rPr>
              <a:t>Goodbye</a:t>
            </a:r>
            <a:endParaRPr lang="en-US" sz="13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687</TotalTime>
  <Words>79</Words>
  <Application>Microsoft Office PowerPoint</Application>
  <PresentationFormat>On-screen Show (4:3)</PresentationFormat>
  <Paragraphs>58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Introduction   M Quamrul Hassan    Assistant Teacher    Chandina model Govt. Primary School    Chandina, Comilla. Gmail:qnoirit@gmail.com</vt:lpstr>
      <vt:lpstr>Class- One     Subject-English       Time-40 minutes     Date-  </vt:lpstr>
      <vt:lpstr>Learning outcomes: The students will be able-   L-1.1.1-become familiar with English sounds.   S-1.1.2-say simple words and phrases.   R-1.1.2-to recognize and read the alphabet both small and      capital(non-cursive).   W-1.1.1-practise letter shapes.     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Good afternoon students</dc:title>
  <dc:creator>Acer</dc:creator>
  <cp:lastModifiedBy>ASUS</cp:lastModifiedBy>
  <cp:revision>141</cp:revision>
  <dcterms:created xsi:type="dcterms:W3CDTF">2006-08-16T00:00:00Z</dcterms:created>
  <dcterms:modified xsi:type="dcterms:W3CDTF">2014-01-29T12:25:36Z</dcterms:modified>
</cp:coreProperties>
</file>