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9" r:id="rId10"/>
    <p:sldId id="266" r:id="rId11"/>
    <p:sldId id="267" r:id="rId12"/>
    <p:sldId id="268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3350" autoAdjust="0"/>
    <p:restoredTop sz="94660"/>
  </p:normalViewPr>
  <p:slideViewPr>
    <p:cSldViewPr>
      <p:cViewPr>
        <p:scale>
          <a:sx n="57" d="100"/>
          <a:sy n="57" d="100"/>
        </p:scale>
        <p:origin x="-1836" y="-4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EE4E7E-72F7-4F89-B560-12E6FF6DC81F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3F38A8-F42F-470A-AB81-F643AC8EC84D}">
      <dgm:prSet phldrT="[Text]" custT="1"/>
      <dgm:spPr/>
      <dgm:t>
        <a:bodyPr/>
        <a:lstStyle/>
        <a:p>
          <a:r>
            <a:rPr lang="bn-BD" sz="1800" dirty="0" smtClean="0">
              <a:latin typeface="NikoshBAN" pitchFamily="2" charset="0"/>
              <a:cs typeface="NikoshBAN" pitchFamily="2" charset="0"/>
            </a:rPr>
            <a:t>বাংলাদেশের শিল্প প্রতিষ্ঠান</a:t>
          </a:r>
          <a:endParaRPr lang="en-US" sz="1800" dirty="0">
            <a:latin typeface="NikoshBAN" pitchFamily="2" charset="0"/>
            <a:cs typeface="NikoshBAN" pitchFamily="2" charset="0"/>
          </a:endParaRPr>
        </a:p>
      </dgm:t>
    </dgm:pt>
    <dgm:pt modelId="{2DF54564-40E0-4592-BD9F-772D16E9BDFE}" type="parTrans" cxnId="{D23E5138-4F69-4310-BC68-1F376D7504FE}">
      <dgm:prSet/>
      <dgm:spPr/>
      <dgm:t>
        <a:bodyPr/>
        <a:lstStyle/>
        <a:p>
          <a:endParaRPr lang="en-US"/>
        </a:p>
      </dgm:t>
    </dgm:pt>
    <dgm:pt modelId="{CD8228B5-E04D-40F9-9346-E80C0FF67125}" type="sibTrans" cxnId="{D23E5138-4F69-4310-BC68-1F376D7504FE}">
      <dgm:prSet/>
      <dgm:spPr/>
      <dgm:t>
        <a:bodyPr/>
        <a:lstStyle/>
        <a:p>
          <a:endParaRPr lang="en-US"/>
        </a:p>
      </dgm:t>
    </dgm:pt>
    <dgm:pt modelId="{E302AFDF-7B02-4FF0-99B1-B68363E15B01}">
      <dgm:prSet phldrT="[Text]" custT="1"/>
      <dgm:spPr/>
      <dgm:t>
        <a:bodyPr/>
        <a:lstStyle/>
        <a:p>
          <a:r>
            <a:rPr lang="bn-BD" sz="2800" dirty="0" smtClean="0">
              <a:latin typeface="NikoshBAN" pitchFamily="2" charset="0"/>
              <a:cs typeface="NikoshBAN" pitchFamily="2" charset="0"/>
            </a:rPr>
            <a:t>বৃহৎ শিল্প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6AFB6BAD-0344-4ED8-827C-25887F0590DB}" type="parTrans" cxnId="{FF72DF55-826F-4C42-B402-D26EC5CABEDE}">
      <dgm:prSet/>
      <dgm:spPr/>
      <dgm:t>
        <a:bodyPr/>
        <a:lstStyle/>
        <a:p>
          <a:endParaRPr lang="en-US"/>
        </a:p>
      </dgm:t>
    </dgm:pt>
    <dgm:pt modelId="{6084746B-D0C7-4218-B0C7-2805437F1C51}" type="sibTrans" cxnId="{FF72DF55-826F-4C42-B402-D26EC5CABEDE}">
      <dgm:prSet/>
      <dgm:spPr/>
      <dgm:t>
        <a:bodyPr/>
        <a:lstStyle/>
        <a:p>
          <a:endParaRPr lang="en-US"/>
        </a:p>
      </dgm:t>
    </dgm:pt>
    <dgm:pt modelId="{93E09B63-4CD7-4B0B-9743-38DE7FC5D330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মাঝারি শিল্প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AA30A520-7663-4AF8-A721-C9E929D2B180}" type="parTrans" cxnId="{D48BE029-B535-4669-B963-75E708310F27}">
      <dgm:prSet/>
      <dgm:spPr/>
      <dgm:t>
        <a:bodyPr/>
        <a:lstStyle/>
        <a:p>
          <a:endParaRPr lang="en-US"/>
        </a:p>
      </dgm:t>
    </dgm:pt>
    <dgm:pt modelId="{BC5FA06B-D4A7-4211-9D29-06A940CFF08A}" type="sibTrans" cxnId="{D48BE029-B535-4669-B963-75E708310F27}">
      <dgm:prSet/>
      <dgm:spPr/>
      <dgm:t>
        <a:bodyPr/>
        <a:lstStyle/>
        <a:p>
          <a:endParaRPr lang="en-US"/>
        </a:p>
      </dgm:t>
    </dgm:pt>
    <dgm:pt modelId="{7A08DF71-77BB-4A9D-9186-C2253BE489BF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ক্ষুদ্র শিল্প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391D7923-B5D8-463F-AF92-D8C90A20E1B2}" type="parTrans" cxnId="{3D67BEE1-48CD-4037-A50C-D882BF0036FD}">
      <dgm:prSet/>
      <dgm:spPr/>
      <dgm:t>
        <a:bodyPr/>
        <a:lstStyle/>
        <a:p>
          <a:endParaRPr lang="en-US"/>
        </a:p>
      </dgm:t>
    </dgm:pt>
    <dgm:pt modelId="{D7B91ECC-56E7-4D75-ADCE-6A052487F197}" type="sibTrans" cxnId="{3D67BEE1-48CD-4037-A50C-D882BF0036FD}">
      <dgm:prSet/>
      <dgm:spPr/>
      <dgm:t>
        <a:bodyPr/>
        <a:lstStyle/>
        <a:p>
          <a:endParaRPr lang="en-US"/>
        </a:p>
      </dgm:t>
    </dgm:pt>
    <dgm:pt modelId="{76C99101-5CCF-43FE-94F2-202E19F57820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কুটির শিল্প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1A924446-3C17-40D3-AC7F-1EE4AB6A6D17}" type="parTrans" cxnId="{F3C61658-25E9-4CB4-AA79-C6DC60DD2D2B}">
      <dgm:prSet/>
      <dgm:spPr/>
      <dgm:t>
        <a:bodyPr/>
        <a:lstStyle/>
        <a:p>
          <a:endParaRPr lang="en-US"/>
        </a:p>
      </dgm:t>
    </dgm:pt>
    <dgm:pt modelId="{526AA060-D236-4ABB-B835-E8BB26A24A4B}" type="sibTrans" cxnId="{F3C61658-25E9-4CB4-AA79-C6DC60DD2D2B}">
      <dgm:prSet/>
      <dgm:spPr/>
      <dgm:t>
        <a:bodyPr/>
        <a:lstStyle/>
        <a:p>
          <a:endParaRPr lang="en-US"/>
        </a:p>
      </dgm:t>
    </dgm:pt>
    <dgm:pt modelId="{BFBA60D4-9A2E-45A7-B17E-B24BD13C896F}" type="pres">
      <dgm:prSet presAssocID="{F3EE4E7E-72F7-4F89-B560-12E6FF6DC81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7965CD8-B879-4815-B1F3-71896429059D}" type="pres">
      <dgm:prSet presAssocID="{C73F38A8-F42F-470A-AB81-F643AC8EC84D}" presName="centerShape" presStyleLbl="node0" presStyleIdx="0" presStyleCnt="1" custScaleX="170698" custLinFactNeighborX="1093" custLinFactNeighborY="3514"/>
      <dgm:spPr/>
      <dgm:t>
        <a:bodyPr/>
        <a:lstStyle/>
        <a:p>
          <a:endParaRPr lang="en-US"/>
        </a:p>
      </dgm:t>
    </dgm:pt>
    <dgm:pt modelId="{DE448399-1D79-41CB-8FEF-08161095EFE0}" type="pres">
      <dgm:prSet presAssocID="{6AFB6BAD-0344-4ED8-827C-25887F0590DB}" presName="Name9" presStyleLbl="parChTrans1D2" presStyleIdx="0" presStyleCnt="4"/>
      <dgm:spPr/>
      <dgm:t>
        <a:bodyPr/>
        <a:lstStyle/>
        <a:p>
          <a:endParaRPr lang="en-US"/>
        </a:p>
      </dgm:t>
    </dgm:pt>
    <dgm:pt modelId="{A5AAA965-C554-4E1E-BAD1-69E8B03FACC8}" type="pres">
      <dgm:prSet presAssocID="{6AFB6BAD-0344-4ED8-827C-25887F0590DB}" presName="connTx" presStyleLbl="parChTrans1D2" presStyleIdx="0" presStyleCnt="4"/>
      <dgm:spPr/>
      <dgm:t>
        <a:bodyPr/>
        <a:lstStyle/>
        <a:p>
          <a:endParaRPr lang="en-US"/>
        </a:p>
      </dgm:t>
    </dgm:pt>
    <dgm:pt modelId="{080C4006-88AA-46A4-BA2B-C7A8B837EADC}" type="pres">
      <dgm:prSet presAssocID="{E302AFDF-7B02-4FF0-99B1-B68363E15B01}" presName="node" presStyleLbl="node1" presStyleIdx="0" presStyleCnt="4" custScaleX="1465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C9B9E5-AE3A-422D-8D93-7163B8CC2384}" type="pres">
      <dgm:prSet presAssocID="{AA30A520-7663-4AF8-A721-C9E929D2B180}" presName="Name9" presStyleLbl="parChTrans1D2" presStyleIdx="1" presStyleCnt="4"/>
      <dgm:spPr/>
      <dgm:t>
        <a:bodyPr/>
        <a:lstStyle/>
        <a:p>
          <a:endParaRPr lang="en-US"/>
        </a:p>
      </dgm:t>
    </dgm:pt>
    <dgm:pt modelId="{01301CA2-FACD-4284-A5FB-6EFE6A8789AF}" type="pres">
      <dgm:prSet presAssocID="{AA30A520-7663-4AF8-A721-C9E929D2B180}" presName="connTx" presStyleLbl="parChTrans1D2" presStyleIdx="1" presStyleCnt="4"/>
      <dgm:spPr/>
      <dgm:t>
        <a:bodyPr/>
        <a:lstStyle/>
        <a:p>
          <a:endParaRPr lang="en-US"/>
        </a:p>
      </dgm:t>
    </dgm:pt>
    <dgm:pt modelId="{1B4C698F-03B4-4331-AC36-21F8DAAF05E3}" type="pres">
      <dgm:prSet presAssocID="{93E09B63-4CD7-4B0B-9743-38DE7FC5D330}" presName="node" presStyleLbl="node1" presStyleIdx="1" presStyleCnt="4" custScaleX="147994" custRadScaleRad="139874" custRadScaleInc="-31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BEBADA-8E9D-4CD4-87B2-612A48005031}" type="pres">
      <dgm:prSet presAssocID="{391D7923-B5D8-463F-AF92-D8C90A20E1B2}" presName="Name9" presStyleLbl="parChTrans1D2" presStyleIdx="2" presStyleCnt="4"/>
      <dgm:spPr/>
      <dgm:t>
        <a:bodyPr/>
        <a:lstStyle/>
        <a:p>
          <a:endParaRPr lang="en-US"/>
        </a:p>
      </dgm:t>
    </dgm:pt>
    <dgm:pt modelId="{198B228B-6831-48BB-93B9-47DB653440F3}" type="pres">
      <dgm:prSet presAssocID="{391D7923-B5D8-463F-AF92-D8C90A20E1B2}" presName="connTx" presStyleLbl="parChTrans1D2" presStyleIdx="2" presStyleCnt="4"/>
      <dgm:spPr/>
      <dgm:t>
        <a:bodyPr/>
        <a:lstStyle/>
        <a:p>
          <a:endParaRPr lang="en-US"/>
        </a:p>
      </dgm:t>
    </dgm:pt>
    <dgm:pt modelId="{1D276B5A-DD06-41BC-A432-904C8F4023A8}" type="pres">
      <dgm:prSet presAssocID="{7A08DF71-77BB-4A9D-9186-C2253BE489BF}" presName="node" presStyleLbl="node1" presStyleIdx="2" presStyleCnt="4" custScaleX="16015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797955-5CF5-4676-9466-A3E5383A9282}" type="pres">
      <dgm:prSet presAssocID="{1A924446-3C17-40D3-AC7F-1EE4AB6A6D17}" presName="Name9" presStyleLbl="parChTrans1D2" presStyleIdx="3" presStyleCnt="4"/>
      <dgm:spPr/>
      <dgm:t>
        <a:bodyPr/>
        <a:lstStyle/>
        <a:p>
          <a:endParaRPr lang="en-US"/>
        </a:p>
      </dgm:t>
    </dgm:pt>
    <dgm:pt modelId="{8FDF7BFD-C4A0-4AE6-AE12-286F75C4B6F2}" type="pres">
      <dgm:prSet presAssocID="{1A924446-3C17-40D3-AC7F-1EE4AB6A6D17}" presName="connTx" presStyleLbl="parChTrans1D2" presStyleIdx="3" presStyleCnt="4"/>
      <dgm:spPr/>
      <dgm:t>
        <a:bodyPr/>
        <a:lstStyle/>
        <a:p>
          <a:endParaRPr lang="en-US"/>
        </a:p>
      </dgm:t>
    </dgm:pt>
    <dgm:pt modelId="{B90E5E29-4078-4DF6-B68D-AC5FF8674335}" type="pres">
      <dgm:prSet presAssocID="{76C99101-5CCF-43FE-94F2-202E19F57820}" presName="node" presStyleLbl="node1" presStyleIdx="3" presStyleCnt="4" custScaleX="151227" custRadScaleRad="141372" custRadScaleInc="-63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F72DF55-826F-4C42-B402-D26EC5CABEDE}" srcId="{C73F38A8-F42F-470A-AB81-F643AC8EC84D}" destId="{E302AFDF-7B02-4FF0-99B1-B68363E15B01}" srcOrd="0" destOrd="0" parTransId="{6AFB6BAD-0344-4ED8-827C-25887F0590DB}" sibTransId="{6084746B-D0C7-4218-B0C7-2805437F1C51}"/>
    <dgm:cxn modelId="{8380EF91-7895-4548-9EEA-105E732E6D6E}" type="presOf" srcId="{93E09B63-4CD7-4B0B-9743-38DE7FC5D330}" destId="{1B4C698F-03B4-4331-AC36-21F8DAAF05E3}" srcOrd="0" destOrd="0" presId="urn:microsoft.com/office/officeart/2005/8/layout/radial1"/>
    <dgm:cxn modelId="{F3C61658-25E9-4CB4-AA79-C6DC60DD2D2B}" srcId="{C73F38A8-F42F-470A-AB81-F643AC8EC84D}" destId="{76C99101-5CCF-43FE-94F2-202E19F57820}" srcOrd="3" destOrd="0" parTransId="{1A924446-3C17-40D3-AC7F-1EE4AB6A6D17}" sibTransId="{526AA060-D236-4ABB-B835-E8BB26A24A4B}"/>
    <dgm:cxn modelId="{D23E5138-4F69-4310-BC68-1F376D7504FE}" srcId="{F3EE4E7E-72F7-4F89-B560-12E6FF6DC81F}" destId="{C73F38A8-F42F-470A-AB81-F643AC8EC84D}" srcOrd="0" destOrd="0" parTransId="{2DF54564-40E0-4592-BD9F-772D16E9BDFE}" sibTransId="{CD8228B5-E04D-40F9-9346-E80C0FF67125}"/>
    <dgm:cxn modelId="{E92484B4-19E2-40A5-A2C4-1E4089D9AA08}" type="presOf" srcId="{C73F38A8-F42F-470A-AB81-F643AC8EC84D}" destId="{87965CD8-B879-4815-B1F3-71896429059D}" srcOrd="0" destOrd="0" presId="urn:microsoft.com/office/officeart/2005/8/layout/radial1"/>
    <dgm:cxn modelId="{D48BE029-B535-4669-B963-75E708310F27}" srcId="{C73F38A8-F42F-470A-AB81-F643AC8EC84D}" destId="{93E09B63-4CD7-4B0B-9743-38DE7FC5D330}" srcOrd="1" destOrd="0" parTransId="{AA30A520-7663-4AF8-A721-C9E929D2B180}" sibTransId="{BC5FA06B-D4A7-4211-9D29-06A940CFF08A}"/>
    <dgm:cxn modelId="{C97B7630-B26C-4039-BA2E-C030C0805DFB}" type="presOf" srcId="{1A924446-3C17-40D3-AC7F-1EE4AB6A6D17}" destId="{8FDF7BFD-C4A0-4AE6-AE12-286F75C4B6F2}" srcOrd="1" destOrd="0" presId="urn:microsoft.com/office/officeart/2005/8/layout/radial1"/>
    <dgm:cxn modelId="{4F51F468-41A4-47D3-9278-006D21EC3AE1}" type="presOf" srcId="{7A08DF71-77BB-4A9D-9186-C2253BE489BF}" destId="{1D276B5A-DD06-41BC-A432-904C8F4023A8}" srcOrd="0" destOrd="0" presId="urn:microsoft.com/office/officeart/2005/8/layout/radial1"/>
    <dgm:cxn modelId="{D49A80A2-56AA-401D-BFDE-4B7C480FF865}" type="presOf" srcId="{6AFB6BAD-0344-4ED8-827C-25887F0590DB}" destId="{DE448399-1D79-41CB-8FEF-08161095EFE0}" srcOrd="0" destOrd="0" presId="urn:microsoft.com/office/officeart/2005/8/layout/radial1"/>
    <dgm:cxn modelId="{906A0F06-9B9D-4F66-B5D9-6139FD4A1BF2}" type="presOf" srcId="{391D7923-B5D8-463F-AF92-D8C90A20E1B2}" destId="{DCBEBADA-8E9D-4CD4-87B2-612A48005031}" srcOrd="0" destOrd="0" presId="urn:microsoft.com/office/officeart/2005/8/layout/radial1"/>
    <dgm:cxn modelId="{797AAE60-A193-4BE9-A92A-E49DD685FDC9}" type="presOf" srcId="{1A924446-3C17-40D3-AC7F-1EE4AB6A6D17}" destId="{5C797955-5CF5-4676-9466-A3E5383A9282}" srcOrd="0" destOrd="0" presId="urn:microsoft.com/office/officeart/2005/8/layout/radial1"/>
    <dgm:cxn modelId="{D1ACE68C-D67B-4C66-A0B0-4309250CF457}" type="presOf" srcId="{F3EE4E7E-72F7-4F89-B560-12E6FF6DC81F}" destId="{BFBA60D4-9A2E-45A7-B17E-B24BD13C896F}" srcOrd="0" destOrd="0" presId="urn:microsoft.com/office/officeart/2005/8/layout/radial1"/>
    <dgm:cxn modelId="{DE42075E-6C38-4F61-B403-7BB7D123100E}" type="presOf" srcId="{AA30A520-7663-4AF8-A721-C9E929D2B180}" destId="{01301CA2-FACD-4284-A5FB-6EFE6A8789AF}" srcOrd="1" destOrd="0" presId="urn:microsoft.com/office/officeart/2005/8/layout/radial1"/>
    <dgm:cxn modelId="{7381C223-CEBA-4082-84D4-81F8E3AA5382}" type="presOf" srcId="{6AFB6BAD-0344-4ED8-827C-25887F0590DB}" destId="{A5AAA965-C554-4E1E-BAD1-69E8B03FACC8}" srcOrd="1" destOrd="0" presId="urn:microsoft.com/office/officeart/2005/8/layout/radial1"/>
    <dgm:cxn modelId="{C1E1C44A-95AF-406D-A9ED-AA6CDAEB75F5}" type="presOf" srcId="{AA30A520-7663-4AF8-A721-C9E929D2B180}" destId="{F3C9B9E5-AE3A-422D-8D93-7163B8CC2384}" srcOrd="0" destOrd="0" presId="urn:microsoft.com/office/officeart/2005/8/layout/radial1"/>
    <dgm:cxn modelId="{2322F912-95CE-4E59-A63A-A90BD38CA219}" type="presOf" srcId="{391D7923-B5D8-463F-AF92-D8C90A20E1B2}" destId="{198B228B-6831-48BB-93B9-47DB653440F3}" srcOrd="1" destOrd="0" presId="urn:microsoft.com/office/officeart/2005/8/layout/radial1"/>
    <dgm:cxn modelId="{CEFFBAD0-F10C-4B00-98FE-D75DD3F412DD}" type="presOf" srcId="{76C99101-5CCF-43FE-94F2-202E19F57820}" destId="{B90E5E29-4078-4DF6-B68D-AC5FF8674335}" srcOrd="0" destOrd="0" presId="urn:microsoft.com/office/officeart/2005/8/layout/radial1"/>
    <dgm:cxn modelId="{3D67BEE1-48CD-4037-A50C-D882BF0036FD}" srcId="{C73F38A8-F42F-470A-AB81-F643AC8EC84D}" destId="{7A08DF71-77BB-4A9D-9186-C2253BE489BF}" srcOrd="2" destOrd="0" parTransId="{391D7923-B5D8-463F-AF92-D8C90A20E1B2}" sibTransId="{D7B91ECC-56E7-4D75-ADCE-6A052487F197}"/>
    <dgm:cxn modelId="{F2C0923F-15C9-4E65-A724-F2CE2543A04B}" type="presOf" srcId="{E302AFDF-7B02-4FF0-99B1-B68363E15B01}" destId="{080C4006-88AA-46A4-BA2B-C7A8B837EADC}" srcOrd="0" destOrd="0" presId="urn:microsoft.com/office/officeart/2005/8/layout/radial1"/>
    <dgm:cxn modelId="{589F39DD-FA60-4ED8-828B-59AF28C47F2F}" type="presParOf" srcId="{BFBA60D4-9A2E-45A7-B17E-B24BD13C896F}" destId="{87965CD8-B879-4815-B1F3-71896429059D}" srcOrd="0" destOrd="0" presId="urn:microsoft.com/office/officeart/2005/8/layout/radial1"/>
    <dgm:cxn modelId="{699E05C7-433D-4A4D-83DE-4AFFD80934A9}" type="presParOf" srcId="{BFBA60D4-9A2E-45A7-B17E-B24BD13C896F}" destId="{DE448399-1D79-41CB-8FEF-08161095EFE0}" srcOrd="1" destOrd="0" presId="urn:microsoft.com/office/officeart/2005/8/layout/radial1"/>
    <dgm:cxn modelId="{E4984B2F-530A-4EAF-B8BC-AD9D30A37EC0}" type="presParOf" srcId="{DE448399-1D79-41CB-8FEF-08161095EFE0}" destId="{A5AAA965-C554-4E1E-BAD1-69E8B03FACC8}" srcOrd="0" destOrd="0" presId="urn:microsoft.com/office/officeart/2005/8/layout/radial1"/>
    <dgm:cxn modelId="{85789A4F-F3DE-4A4E-B72B-133F865E9D7F}" type="presParOf" srcId="{BFBA60D4-9A2E-45A7-B17E-B24BD13C896F}" destId="{080C4006-88AA-46A4-BA2B-C7A8B837EADC}" srcOrd="2" destOrd="0" presId="urn:microsoft.com/office/officeart/2005/8/layout/radial1"/>
    <dgm:cxn modelId="{33D55B0A-5858-4AE6-A10A-CF62E093C1FF}" type="presParOf" srcId="{BFBA60D4-9A2E-45A7-B17E-B24BD13C896F}" destId="{F3C9B9E5-AE3A-422D-8D93-7163B8CC2384}" srcOrd="3" destOrd="0" presId="urn:microsoft.com/office/officeart/2005/8/layout/radial1"/>
    <dgm:cxn modelId="{4AD82423-8D55-4CB9-A203-2028381A9BD4}" type="presParOf" srcId="{F3C9B9E5-AE3A-422D-8D93-7163B8CC2384}" destId="{01301CA2-FACD-4284-A5FB-6EFE6A8789AF}" srcOrd="0" destOrd="0" presId="urn:microsoft.com/office/officeart/2005/8/layout/radial1"/>
    <dgm:cxn modelId="{0CE3EC0B-BBEF-41B0-84EE-906A07E8A9B1}" type="presParOf" srcId="{BFBA60D4-9A2E-45A7-B17E-B24BD13C896F}" destId="{1B4C698F-03B4-4331-AC36-21F8DAAF05E3}" srcOrd="4" destOrd="0" presId="urn:microsoft.com/office/officeart/2005/8/layout/radial1"/>
    <dgm:cxn modelId="{DBA1CCCB-C5C5-4ED7-A62D-CC23265236F3}" type="presParOf" srcId="{BFBA60D4-9A2E-45A7-B17E-B24BD13C896F}" destId="{DCBEBADA-8E9D-4CD4-87B2-612A48005031}" srcOrd="5" destOrd="0" presId="urn:microsoft.com/office/officeart/2005/8/layout/radial1"/>
    <dgm:cxn modelId="{11C836BE-70B3-45A1-84D4-1D73D0394562}" type="presParOf" srcId="{DCBEBADA-8E9D-4CD4-87B2-612A48005031}" destId="{198B228B-6831-48BB-93B9-47DB653440F3}" srcOrd="0" destOrd="0" presId="urn:microsoft.com/office/officeart/2005/8/layout/radial1"/>
    <dgm:cxn modelId="{3EF62486-9F46-4923-84D9-F344167BD41F}" type="presParOf" srcId="{BFBA60D4-9A2E-45A7-B17E-B24BD13C896F}" destId="{1D276B5A-DD06-41BC-A432-904C8F4023A8}" srcOrd="6" destOrd="0" presId="urn:microsoft.com/office/officeart/2005/8/layout/radial1"/>
    <dgm:cxn modelId="{5588B605-7882-4A91-9376-A9214FDF5752}" type="presParOf" srcId="{BFBA60D4-9A2E-45A7-B17E-B24BD13C896F}" destId="{5C797955-5CF5-4676-9466-A3E5383A9282}" srcOrd="7" destOrd="0" presId="urn:microsoft.com/office/officeart/2005/8/layout/radial1"/>
    <dgm:cxn modelId="{38173F8D-3543-4B78-9B25-6CAA30716849}" type="presParOf" srcId="{5C797955-5CF5-4676-9466-A3E5383A9282}" destId="{8FDF7BFD-C4A0-4AE6-AE12-286F75C4B6F2}" srcOrd="0" destOrd="0" presId="urn:microsoft.com/office/officeart/2005/8/layout/radial1"/>
    <dgm:cxn modelId="{ACE6D78A-2722-493E-8531-F63A20C50308}" type="presParOf" srcId="{BFBA60D4-9A2E-45A7-B17E-B24BD13C896F}" destId="{B90E5E29-4078-4DF6-B68D-AC5FF8674335}" srcOrd="8" destOrd="0" presId="urn:microsoft.com/office/officeart/2005/8/layout/radial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76600" y="304800"/>
            <a:ext cx="2895600" cy="116205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9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d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24000"/>
            <a:ext cx="8382000" cy="4876800"/>
          </a:xfrm>
          <a:prstGeom prst="rect">
            <a:avLst/>
          </a:prstGeo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1676400"/>
            <a:ext cx="6096000" cy="4525963"/>
          </a:xfrm>
          <a:noFill/>
        </p:spPr>
        <p:txBody>
          <a:bodyPr/>
          <a:lstStyle/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নামঃ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এ,কে,এম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ইয়াকুব</a:t>
            </a:r>
            <a:endParaRPr lang="en-US" sz="4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পদবীঃ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</a:p>
          <a:p>
            <a:pPr algn="ctr">
              <a:buNone/>
            </a:pP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স্কুলঃভেদরগঞ্জ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পাইলট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বিদ্যালয়  </a:t>
            </a:r>
          </a:p>
          <a:p>
            <a:pPr algn="ctr">
              <a:buNone/>
            </a:pP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জেলাঃ শরীয়ত পুর              </a:t>
            </a:r>
          </a:p>
          <a:p>
            <a:pPr algn="ctr">
              <a:buNone/>
            </a:pP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আই,ডি ০৫</a:t>
            </a:r>
          </a:p>
          <a:p>
            <a:pPr algn="ctr">
              <a:buNone/>
            </a:pP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67000" y="457200"/>
            <a:ext cx="35942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2819400" y="304800"/>
            <a:ext cx="3505200" cy="1143000"/>
          </a:xfrm>
          <a:solidFill>
            <a:srgbClr val="00B0F0"/>
          </a:solidFill>
        </p:spPr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1828800" y="1981200"/>
            <a:ext cx="5105400" cy="2667000"/>
          </a:xfrm>
        </p:spPr>
        <p:txBody>
          <a:bodyPr/>
          <a:lstStyle/>
          <a:p>
            <a:pPr algn="ctr">
              <a:buNone/>
            </a:pPr>
            <a:r>
              <a:rPr lang="bn-BD" dirty="0" smtClean="0">
                <a:solidFill>
                  <a:srgbClr val="002060"/>
                </a:solidFill>
              </a:rPr>
              <a:t> </a:t>
            </a: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শ্রেণীঃ সপ্তম </a:t>
            </a:r>
          </a:p>
          <a:p>
            <a:pPr algn="ctr">
              <a:buNone/>
            </a:pP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বিষয়ঃ বাংলাদেশ ও বিশ্ব পরিচয়   </a:t>
            </a:r>
          </a:p>
          <a:p>
            <a:pPr algn="ctr">
              <a:buNone/>
            </a:pP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অধ্যায়ঃ চার   </a:t>
            </a:r>
          </a:p>
          <a:p>
            <a:pPr algn="ctr">
              <a:buNone/>
            </a:pP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সময়ঃ ৪৫মিনিট   </a:t>
            </a:r>
          </a:p>
          <a:p>
            <a:pPr algn="ctr">
              <a:buNone/>
            </a:pP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তারিখঃ ২১-০১-২০১৪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ew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784726"/>
            <a:ext cx="3505200" cy="2644274"/>
          </a:xfrm>
          <a:prstGeom prst="rect">
            <a:avLst/>
          </a:prstGeom>
        </p:spPr>
      </p:pic>
      <p:pic>
        <p:nvPicPr>
          <p:cNvPr id="5" name="Picture 4" descr="tr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838200"/>
            <a:ext cx="3133060" cy="2590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00200" y="3810000"/>
            <a:ext cx="579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উপরের চিএে আমরা কি দেখতে পাই?</a:t>
            </a:r>
          </a:p>
          <a:p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n-BD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বাংলাদেশের অর্থনীতিতে শিল্পের ভূমিকা</a:t>
            </a:r>
            <a:endParaRPr lang="en-US" sz="4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ju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743200"/>
            <a:ext cx="6910388" cy="2667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38400" y="5715000"/>
            <a:ext cx="449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একটি শিল্প প্রতিষ্ঠান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304800"/>
            <a:ext cx="3886200" cy="1143000"/>
          </a:xfrm>
        </p:spPr>
        <p:txBody>
          <a:bodyPr>
            <a:noAutofit/>
          </a:bodyPr>
          <a:lstStyle/>
          <a:p>
            <a:r>
              <a:rPr lang="en-US" sz="8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8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ফল</a:t>
            </a:r>
            <a:endParaRPr lang="en-US" sz="8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00200"/>
            <a:ext cx="7315200" cy="4525963"/>
          </a:xfrm>
          <a:noFill/>
        </p:spPr>
        <p:txBody>
          <a:bodyPr/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</a:t>
            </a:r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ই</a:t>
            </a:r>
            <a: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র্থীরা </a:t>
            </a:r>
          </a:p>
          <a:p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।বাংলাদেশের প্রধান প্রধান শিল্পের নাম বলতে পারবে-</a:t>
            </a:r>
          </a:p>
          <a:p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২।বর্তমানে গার্মেন্টস ও ঔষধ শিল্পে বাংলাদেশের সফলতা ব্যাক্ত করতে পারবে-</a:t>
            </a:r>
          </a:p>
          <a:p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৩।বাংলাদেশের শিল্প প্রতিষ্ঠান গুলোকে কয়েকটি ভাগে ভাগ করে তাদের বর্ননা করতে পারবে- </a:t>
            </a:r>
            <a:endParaRPr lang="en-US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29200" y="2514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ew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86430"/>
            <a:ext cx="2362200" cy="1825224"/>
          </a:xfrm>
          <a:prstGeom prst="rect">
            <a:avLst/>
          </a:prstGeom>
        </p:spPr>
      </p:pic>
      <p:pic>
        <p:nvPicPr>
          <p:cNvPr id="3" name="Picture 2" descr="tr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371600"/>
            <a:ext cx="2634875" cy="1752600"/>
          </a:xfrm>
          <a:prstGeom prst="rect">
            <a:avLst/>
          </a:prstGeom>
        </p:spPr>
      </p:pic>
      <p:pic>
        <p:nvPicPr>
          <p:cNvPr id="4" name="Picture 3" descr="ufrf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6738" y="1371600"/>
            <a:ext cx="2531704" cy="1828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6000" y="4191000"/>
            <a:ext cx="4953000" cy="58477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বাংলাদেশের বিভিন্ন শিল্প প্রতিষ্ঠান</a:t>
            </a:r>
            <a:endParaRPr lang="en-US" sz="3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335280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গার্মেণ্টস                     হিমাগার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553200" y="32766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    চাল কল </a:t>
            </a:r>
            <a:endParaRPr lang="en-US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td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219200"/>
            <a:ext cx="2514600" cy="2095500"/>
          </a:xfrm>
          <a:prstGeom prst="rect">
            <a:avLst/>
          </a:prstGeom>
        </p:spPr>
      </p:pic>
      <p:pic>
        <p:nvPicPr>
          <p:cNvPr id="3" name="Picture 2" descr="td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1371600"/>
            <a:ext cx="2895600" cy="19444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52600" y="35814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গার্মেন্টস শিল্প 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38800" y="35814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</a:rPr>
              <a:t>ঔষধ শিল্প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4267200"/>
            <a:ext cx="4343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এিশ লক্ষের অধিক শ্রমিক কাজ করে। ২০০৮-২০০৯ অর্থ বছরে রপ্তানি আয় ৫৯১৯ মার্কিন ডলার।        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2438400" y="3962400"/>
            <a:ext cx="304800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181600" y="4419600"/>
            <a:ext cx="342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</a:rPr>
              <a:t>ঔষধ শিল্পে বাংলেদেশ বিরাট সাফল্য অর্জন করেছে।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6172200" y="3886200"/>
            <a:ext cx="3048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76600" y="5562600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বাংলাদেশের শিল্পের প্রকারভেদ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yu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533401"/>
            <a:ext cx="2321102" cy="1589062"/>
          </a:xfrm>
          <a:prstGeom prst="rect">
            <a:avLst/>
          </a:prstGeom>
        </p:spPr>
      </p:pic>
      <p:pic>
        <p:nvPicPr>
          <p:cNvPr id="3" name="Picture 2" descr="hf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533400"/>
            <a:ext cx="2133600" cy="1592470"/>
          </a:xfrm>
          <a:prstGeom prst="rect">
            <a:avLst/>
          </a:prstGeom>
        </p:spPr>
      </p:pic>
      <p:pic>
        <p:nvPicPr>
          <p:cNvPr id="4" name="Picture 3" descr="teyw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533400"/>
            <a:ext cx="2032000" cy="1524000"/>
          </a:xfrm>
          <a:prstGeom prst="rect">
            <a:avLst/>
          </a:prstGeom>
        </p:spPr>
      </p:pic>
      <p:pic>
        <p:nvPicPr>
          <p:cNvPr id="7" name="Picture 6" descr="tty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3581400"/>
            <a:ext cx="2441718" cy="1609725"/>
          </a:xfrm>
          <a:prstGeom prst="rect">
            <a:avLst/>
          </a:prstGeom>
        </p:spPr>
      </p:pic>
      <p:pic>
        <p:nvPicPr>
          <p:cNvPr id="8" name="Picture 7" descr="rsye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5200" y="3505200"/>
            <a:ext cx="2381250" cy="1587500"/>
          </a:xfrm>
          <a:prstGeom prst="rect">
            <a:avLst/>
          </a:prstGeom>
        </p:spPr>
      </p:pic>
      <p:sp>
        <p:nvSpPr>
          <p:cNvPr id="10" name="Right Arrow 9"/>
          <p:cNvSpPr/>
          <p:nvPr/>
        </p:nvSpPr>
        <p:spPr>
          <a:xfrm>
            <a:off x="5791200" y="1219200"/>
            <a:ext cx="3048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3124200" y="1143000"/>
            <a:ext cx="2286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3124200" y="4114800"/>
            <a:ext cx="2286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6019800" y="4038600"/>
            <a:ext cx="3048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trer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3200" y="3581400"/>
            <a:ext cx="1828800" cy="1524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581400" y="2492514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বৃহৎ শিল্প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33800" y="52578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মাঝারি শিল্প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2209800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ইঞ্জিনিয়ারিং</a:t>
            </a:r>
            <a:r>
              <a:rPr lang="bn-BD" sz="2000" dirty="0" smtClean="0"/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কারখানা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86200" y="21336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বস্ত্র শিল্প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24600" y="2133600"/>
            <a:ext cx="2209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পাট কল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781800" y="53340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হিমাগার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990600" y="5410200"/>
            <a:ext cx="2438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ঔষধ শিল্প</a:t>
            </a:r>
            <a:endParaRPr lang="en-US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7" grpId="0"/>
      <p:bldP spid="18" grpId="0"/>
      <p:bldP spid="14" grpId="0"/>
      <p:bldP spid="19" grpId="0"/>
      <p:bldP spid="20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fr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791347"/>
            <a:ext cx="2133600" cy="1412789"/>
          </a:xfrm>
          <a:prstGeom prst="rect">
            <a:avLst/>
          </a:prstGeom>
        </p:spPr>
      </p:pic>
      <p:pic>
        <p:nvPicPr>
          <p:cNvPr id="3" name="Picture 2" descr="yjd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3446800"/>
            <a:ext cx="1990725" cy="1496676"/>
          </a:xfrm>
          <a:prstGeom prst="rect">
            <a:avLst/>
          </a:prstGeom>
        </p:spPr>
      </p:pic>
      <p:pic>
        <p:nvPicPr>
          <p:cNvPr id="4" name="Picture 3" descr="ted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429000"/>
            <a:ext cx="2074144" cy="1438275"/>
          </a:xfrm>
          <a:prstGeom prst="rect">
            <a:avLst/>
          </a:prstGeom>
        </p:spPr>
      </p:pic>
      <p:pic>
        <p:nvPicPr>
          <p:cNvPr id="5" name="Picture 4" descr="wrww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200" y="3429000"/>
            <a:ext cx="2514600" cy="1508760"/>
          </a:xfrm>
          <a:prstGeom prst="rect">
            <a:avLst/>
          </a:prstGeom>
        </p:spPr>
      </p:pic>
      <p:pic>
        <p:nvPicPr>
          <p:cNvPr id="8" name="Picture 7" descr="rew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9000" y="838200"/>
            <a:ext cx="2209800" cy="1371600"/>
          </a:xfrm>
          <a:prstGeom prst="rect">
            <a:avLst/>
          </a:prstGeom>
        </p:spPr>
      </p:pic>
      <p:pic>
        <p:nvPicPr>
          <p:cNvPr id="9" name="Picture 8" descr="dszs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4600" y="781050"/>
            <a:ext cx="2057400" cy="1371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33800" y="2691825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ক্ষুদ্র শিল্প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33800" y="5892225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কুটির শিল্প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3048000" y="1295400"/>
            <a:ext cx="3048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2667000" y="3810000"/>
            <a:ext cx="2286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5943600" y="3962400"/>
            <a:ext cx="2286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5791200" y="1371600"/>
            <a:ext cx="3048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371600" y="236220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/>
              <a:t>চাল কল</a:t>
            </a:r>
            <a:endParaRPr lang="en-US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400800" y="220980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প্লাস্টিক কারখানা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2400" y="5181600"/>
            <a:ext cx="327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বাঁশ,বেত ও কাঠের কাজ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48400" y="503938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মাটির তৈরি জিনিস পত্র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762000"/>
            <a:ext cx="4800600" cy="1143000"/>
          </a:xfrm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শ্রেণীর কাজ (জোড়ায়)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wrww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430780"/>
            <a:ext cx="3505200" cy="2103120"/>
          </a:xfrm>
          <a:prstGeom prst="rect">
            <a:avLst/>
          </a:prstGeom>
        </p:spPr>
      </p:pic>
      <p:pic>
        <p:nvPicPr>
          <p:cNvPr id="7" name="Picture 6" descr="ufr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2362200"/>
            <a:ext cx="3369130" cy="223090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81200" y="4953000"/>
            <a:ext cx="4572000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চিত্রে শিল্প দুইটির বর্ণনা দাও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609600"/>
            <a:ext cx="2743200" cy="1143000"/>
          </a:xfrm>
        </p:spPr>
        <p:txBody>
          <a:bodyPr>
            <a:normAutofit fontScale="90000"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8900" dirty="0" smtClean="0">
                <a:latin typeface="NikoshBAN" pitchFamily="2" charset="0"/>
                <a:cs typeface="NikoshBAN" pitchFamily="2" charset="0"/>
              </a:rPr>
              <a:t>মূল্যায়ণ</a:t>
            </a:r>
            <a:endParaRPr lang="en-US" sz="89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শিল্প কত প্রকার ওকি কি	?</a:t>
            </a:r>
          </a:p>
          <a:p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ক্ষুদ্র শিল্প কাকে বলে? </a:t>
            </a:r>
          </a:p>
          <a:p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কয়েকটি কুটির শিল্পের নাম বল।</a:t>
            </a:r>
          </a:p>
          <a:p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কিসের বিচারে শিল্প প্রতিষ্ঠানকে ভাগ করা হয়েছে? </a:t>
            </a:r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              বাড়ির 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বর্তমানে গার্মেন্টস ,ঔষধ শিল্পেও বাংলাদেশ বিরাট সাফল্য অর্জন করেছে -মূল্যায়ণ কর।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1857" y="1447800"/>
            <a:ext cx="6652143" cy="1143000"/>
          </a:xfrm>
        </p:spPr>
        <p:txBody>
          <a:bodyPr>
            <a:noAutofit/>
          </a:bodyPr>
          <a:lstStyle/>
          <a:p>
            <a:r>
              <a:rPr lang="bn-BD" sz="13800" b="1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3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 descr="dsw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3657" y="2514600"/>
            <a:ext cx="6202673" cy="3352800"/>
          </a:xfrm>
        </p:spPr>
      </p:pic>
      <p:sp>
        <p:nvSpPr>
          <p:cNvPr id="5" name="Rectangle 4"/>
          <p:cNvSpPr/>
          <p:nvPr/>
        </p:nvSpPr>
        <p:spPr>
          <a:xfrm>
            <a:off x="2895599" y="3048000"/>
            <a:ext cx="21792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1368</TotalTime>
  <Words>209</Words>
  <Application>Microsoft Office PowerPoint</Application>
  <PresentationFormat>On-screen Show (4:3)</PresentationFormat>
  <Paragraphs>58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Flow</vt:lpstr>
      <vt:lpstr>স্বাগতম</vt:lpstr>
      <vt:lpstr>Slide 2</vt:lpstr>
      <vt:lpstr>পাঠ পরিচিতি</vt:lpstr>
      <vt:lpstr>Slide 4</vt:lpstr>
      <vt:lpstr>Slide 5</vt:lpstr>
      <vt:lpstr>শিখন ফল</vt:lpstr>
      <vt:lpstr>Slide 7</vt:lpstr>
      <vt:lpstr>Slide 8</vt:lpstr>
      <vt:lpstr>Slide 9</vt:lpstr>
      <vt:lpstr>Slide 10</vt:lpstr>
      <vt:lpstr>Slide 11</vt:lpstr>
      <vt:lpstr>শ্রেণীর কাজ (জোড়ায়)</vt:lpstr>
      <vt:lpstr>  মূল্যায়ণ</vt:lpstr>
      <vt:lpstr>               বাড়ির কাজ</vt:lpstr>
      <vt:lpstr>ধন্যবাদ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RONY.LEE</dc:creator>
  <cp:lastModifiedBy>TSS</cp:lastModifiedBy>
  <cp:revision>160</cp:revision>
  <dcterms:created xsi:type="dcterms:W3CDTF">2006-08-16T00:00:00Z</dcterms:created>
  <dcterms:modified xsi:type="dcterms:W3CDTF">2014-01-24T03:53:19Z</dcterms:modified>
</cp:coreProperties>
</file>