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88" r:id="rId2"/>
    <p:sldId id="265" r:id="rId3"/>
    <p:sldId id="266" r:id="rId4"/>
    <p:sldId id="287" r:id="rId5"/>
    <p:sldId id="277" r:id="rId6"/>
    <p:sldId id="268" r:id="rId7"/>
    <p:sldId id="270" r:id="rId8"/>
    <p:sldId id="282" r:id="rId9"/>
    <p:sldId id="286" r:id="rId10"/>
    <p:sldId id="259" r:id="rId11"/>
    <p:sldId id="279" r:id="rId12"/>
    <p:sldId id="278" r:id="rId13"/>
    <p:sldId id="281" r:id="rId14"/>
    <p:sldId id="280" r:id="rId15"/>
    <p:sldId id="284" r:id="rId16"/>
    <p:sldId id="273" r:id="rId17"/>
    <p:sldId id="269" r:id="rId18"/>
    <p:sldId id="263" r:id="rId19"/>
    <p:sldId id="264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5050"/>
    <a:srgbClr val="0066FF"/>
    <a:srgbClr val="33CC33"/>
    <a:srgbClr val="FF9900"/>
    <a:srgbClr val="66FF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26" y="-102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3AB06-23FB-42B4-A101-1B15797D7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992E10D-32BF-4089-B4D3-EFB212667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F7239-708F-4FAE-9A33-1CAE2A404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22069-94B8-4EE8-A7DA-60EF7B227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E9DC0-25DC-4293-9CEF-DF7094079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5B35D2C-530A-4FC0-A862-DE78397E6F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6A42E-2965-4704-A212-E40C165D9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9782176-CDEE-4D87-BDBD-0871B7636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78CEB32-922F-4039-839D-D85454664B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AD66A-88D0-4108-BC58-EA4C76D06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8214D-BD12-4145-85A7-782F159F1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2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E763767-914B-4F8D-BE3E-900861CA7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04" r:id="rId4"/>
    <p:sldLayoutId id="2147483905" r:id="rId5"/>
    <p:sldLayoutId id="2147483912" r:id="rId6"/>
    <p:sldLayoutId id="2147483906" r:id="rId7"/>
    <p:sldLayoutId id="2147483913" r:id="rId8"/>
    <p:sldLayoutId id="2147483914" r:id="rId9"/>
    <p:sldLayoutId id="2147483907" r:id="rId10"/>
    <p:sldLayoutId id="214748390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1" fontAlgn="base" hangingPunct="1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1" fontAlgn="base" hangingPunct="1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1" fontAlgn="base" hangingPunct="1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l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5017"/>
            <a:ext cx="8153400" cy="2042984"/>
          </a:xfrm>
          <a:prstGeom prst="rect">
            <a:avLst/>
          </a:prstGeom>
        </p:spPr>
      </p:pic>
      <p:sp>
        <p:nvSpPr>
          <p:cNvPr id="3" name="Rectangle 20"/>
          <p:cNvSpPr>
            <a:spLocks noChangeArrowheads="1"/>
          </p:cNvSpPr>
          <p:nvPr/>
        </p:nvSpPr>
        <p:spPr bwMode="auto">
          <a:xfrm>
            <a:off x="609600" y="304800"/>
            <a:ext cx="7543800" cy="12954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anchor="ctr">
            <a:flatTx/>
          </a:bodyPr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পাঠে</a:t>
            </a:r>
            <a:b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তোমাদের স্বাগতম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2895600" y="1905000"/>
            <a:ext cx="4953000" cy="28194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anchor="ctr">
            <a:flatTx/>
          </a:bodyPr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মোহাম্মাদ শাহজামান</a:t>
            </a:r>
            <a:endParaRPr lang="bn-BD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BD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বাতাকান্দি </a:t>
            </a: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উচ্চ বিদ্যালয়</a:t>
            </a:r>
          </a:p>
          <a:p>
            <a:pPr algn="ctr"/>
            <a:r>
              <a:rPr lang="bn-BD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তিতাস, </a:t>
            </a: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কুমিল্লা ।</a:t>
            </a:r>
          </a:p>
          <a:p>
            <a:pPr algn="ctr"/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মোবাইল </a:t>
            </a:r>
            <a:r>
              <a:rPr lang="bn-BD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নং-০১৯৩৩০১৩৮৪১</a:t>
            </a:r>
            <a:endParaRPr lang="bn-BD" sz="2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Email: </a:t>
            </a:r>
            <a:r>
              <a:rPr lang="en-US" sz="1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mshazaman@yahoo.com</a:t>
            </a:r>
            <a:endParaRPr lang="en-US" sz="1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>
            <a:off x="381000" y="1828800"/>
            <a:ext cx="2209800" cy="28194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25908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489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671513" y="304800"/>
            <a:ext cx="7467600" cy="1108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>
                <a:latin typeface="NikoshBAN" pitchFamily="2" charset="0"/>
                <a:cs typeface="NikoshBAN" pitchFamily="2" charset="0"/>
              </a:rPr>
              <a:t>আমরা কি দেখতে পাচ্ছি ?</a:t>
            </a:r>
            <a:endParaRPr lang="en-US" sz="8800" dirty="0"/>
          </a:p>
        </p:txBody>
      </p:sp>
      <p:pic>
        <p:nvPicPr>
          <p:cNvPr id="11269" name="Content Placeholder 13" descr="aids_logo_397733a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1600200"/>
            <a:ext cx="6705600" cy="4829175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19200" y="228600"/>
            <a:ext cx="6705600" cy="1016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5400" dirty="0"/>
              <a:t> </a:t>
            </a:r>
            <a:r>
              <a:rPr lang="bn-BD" sz="5400" dirty="0"/>
              <a:t> </a:t>
            </a:r>
            <a:r>
              <a:rPr lang="bn-BD" sz="6000" dirty="0"/>
              <a:t>রেট্রো ভাইরাস</a:t>
            </a:r>
            <a:endParaRPr lang="en-US" sz="8000" dirty="0"/>
          </a:p>
        </p:txBody>
      </p:sp>
      <p:pic>
        <p:nvPicPr>
          <p:cNvPr id="7171" name="Picture 7" descr="1-aids-viru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1336675"/>
            <a:ext cx="3124200" cy="2625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2" name="Picture 8" descr="aids-hiv-anatomy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77950"/>
            <a:ext cx="3200400" cy="259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3" name="Picture 11" descr="HIV-laevo-black-40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4114800"/>
            <a:ext cx="3187700" cy="2438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4" name="Picture 12" descr="aids_virus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4104059"/>
            <a:ext cx="3124200" cy="2512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533400" y="1219200"/>
            <a:ext cx="8001000" cy="1600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HIV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এর পূর্ণ রূপ  হল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Human Immunodeficiency Virus</a:t>
            </a:r>
            <a:endParaRPr lang="en-US" sz="8800" dirty="0">
              <a:solidFill>
                <a:schemeClr val="tx1"/>
              </a:solidFill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533400" y="3581400"/>
            <a:ext cx="8001000" cy="1724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AIDS 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 পূর্ণ রূপ  হল 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Acquired Immune Deficiency Syndrome 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Grp="1" noChangeArrowheads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solidFill>
              <a:srgbClr val="0066FF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এসো আমরা একটি ভিডিও ক্লিপ দেখি</a:t>
            </a:r>
            <a:endParaRPr lang="en-US" sz="5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3105835"/>
            <a:ext cx="579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http://www.youtube.com/watch?v=9leO28ydyfU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66800" y="38862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ভিডিও ক্লিপটি দেখতে হলে উপরের লিংকে ক্লিক করুন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61999" y="685800"/>
            <a:ext cx="7523163" cy="18621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11500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15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3025775"/>
            <a:ext cx="7467600" cy="1865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bn-BD" sz="3600" dirty="0">
                <a:solidFill>
                  <a:schemeClr val="hlink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bn-BD" sz="66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bn-BD" sz="6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এইচআইভি ও এইডস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1835430" y="457200"/>
            <a:ext cx="5334000" cy="137160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bn-BD" sz="8800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rPr>
              <a:t>শিখন ফল </a:t>
            </a:r>
            <a:endParaRPr lang="en-US" sz="11500" dirty="0">
              <a:solidFill>
                <a:srgbClr val="33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290513" y="2295525"/>
            <a:ext cx="8320087" cy="25812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১। এইডস কি তা বলতে পারবে।</a:t>
            </a:r>
          </a:p>
          <a:p>
            <a:pPr>
              <a:defRPr/>
            </a:pP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HIV</a:t>
            </a:r>
            <a:r>
              <a:rPr lang="bn-BD" sz="36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কি তা বলতে পারবে।</a:t>
            </a:r>
          </a:p>
          <a:p>
            <a:pPr>
              <a:defRPr/>
            </a:pPr>
            <a:r>
              <a:rPr lang="bn-BD" sz="36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৩। এইডস এর লক্ষণ সমূহ বর্ণনা করতে পারবে। </a:t>
            </a:r>
          </a:p>
          <a:p>
            <a:pPr>
              <a:defRPr/>
            </a:pPr>
            <a:r>
              <a:rPr lang="bn-BD" sz="36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৪। এইডস প্রতিরোধ করা যায় কিভাবে বর্ণনা করতে পারবে।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Content Placeholder 3" descr="intelligent-monkey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952625" y="2493962"/>
            <a:ext cx="4476750" cy="30861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Rectangle 14"/>
          <p:cNvSpPr txBox="1">
            <a:spLocks noChangeArrowheads="1"/>
          </p:cNvSpPr>
          <p:nvPr/>
        </p:nvSpPr>
        <p:spPr bwMode="auto">
          <a:xfrm>
            <a:off x="304800" y="304800"/>
            <a:ext cx="8229600" cy="1295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anchor="ctr">
            <a:normAutofit fontScale="85000" lnSpcReduction="2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dirty="0">
                <a:solidFill>
                  <a:srgbClr val="0070C0"/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আফ্রিকায় সর্ব প্রথম বানরের মধ্যে</a:t>
            </a:r>
            <a:r>
              <a:rPr lang="bn-BD" sz="5400" dirty="0"/>
              <a:t>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রেট্রো ভাইরাসটি সনাক্ত করা হয়।</a:t>
            </a:r>
            <a:endParaRPr lang="en-US" sz="5400" dirty="0">
              <a:solidFill>
                <a:srgbClr val="0070C0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676400" y="274638"/>
            <a:ext cx="6324600" cy="79216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এইডস আক্রান্ত ব্যক্তির লক্ষণসমূহ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4400" dirty="0"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685800" y="1676400"/>
            <a:ext cx="7924800" cy="4419600"/>
          </a:xfrm>
          <a:prstGeom prst="rect">
            <a:avLst/>
          </a:prstGeom>
          <a:solidFill>
            <a:schemeClr val="accent5">
              <a:lumMod val="20000"/>
              <a:lumOff val="80000"/>
              <a:alpha val="82000"/>
            </a:schemeClr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bn-BD" sz="4000" b="1" dirty="0">
                <a:solidFill>
                  <a:srgbClr val="009900"/>
                </a:solidFill>
                <a:latin typeface="+mn-lt"/>
                <a:cs typeface="NikoshBAN" pitchFamily="2" charset="0"/>
              </a:rPr>
              <a:t>শরীরের ওজন দ্রুত কমে যাওয়া  ।</a:t>
            </a:r>
            <a:endParaRPr lang="bn-BD" sz="6500" b="1" dirty="0">
              <a:solidFill>
                <a:srgbClr val="009900"/>
              </a:solidFill>
              <a:latin typeface="+mn-lt"/>
              <a:cs typeface="NikoshBAN" pitchFamily="2" charset="0"/>
            </a:endParaRP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bn-BD" sz="4000" b="1" dirty="0">
                <a:solidFill>
                  <a:srgbClr val="FF0000"/>
                </a:solidFill>
                <a:latin typeface="+mn-lt"/>
                <a:cs typeface="NikoshBAN" pitchFamily="2" charset="0"/>
              </a:rPr>
              <a:t> অজানা কারণে ২ মাসেরও বেশি জ্বর থাকা।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bn-BD" sz="4000" b="1" dirty="0">
                <a:solidFill>
                  <a:srgbClr val="FF0000"/>
                </a:solidFill>
                <a:latin typeface="+mn-lt"/>
                <a:cs typeface="NikoshBAN" pitchFamily="2" charset="0"/>
              </a:rPr>
              <a:t> </a:t>
            </a:r>
            <a:r>
              <a:rPr lang="bn-BD" sz="4000" b="1" dirty="0">
                <a:ln>
                  <a:solidFill>
                    <a:srgbClr val="0066FF"/>
                  </a:solidFill>
                </a:ln>
                <a:solidFill>
                  <a:srgbClr val="FF0000"/>
                </a:solidFill>
                <a:latin typeface="+mn-lt"/>
                <a:cs typeface="NikoshBAN" pitchFamily="2" charset="0"/>
              </a:rPr>
              <a:t>অনেকদিন শুকনা কাশি থাকা।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bn-BD" sz="4000" b="1" dirty="0">
                <a:solidFill>
                  <a:srgbClr val="FF0000"/>
                </a:solidFill>
                <a:latin typeface="+mn-lt"/>
                <a:cs typeface="NikoshBAN" pitchFamily="2" charset="0"/>
              </a:rPr>
              <a:t> </a:t>
            </a:r>
            <a:r>
              <a:rPr lang="bn-BD" sz="4000" b="1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FF0000"/>
                </a:solidFill>
                <a:cs typeface="NikoshBAN" pitchFamily="2" charset="0"/>
              </a:rPr>
              <a:t>২ মাসেরও বেশি পাতলা পায়খানা হওয়া।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bn-BD" sz="4000" dirty="0">
                <a:solidFill>
                  <a:srgbClr val="FF0000"/>
                </a:solidFill>
                <a:latin typeface="+mn-lt"/>
                <a:cs typeface="NikoshBAN" pitchFamily="2" charset="0"/>
              </a:rPr>
              <a:t> ছত্রাকজনিত সংক্রমণ দেখা দেওয়া ।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Font typeface="Wingdings"/>
              <a:buChar char=""/>
              <a:defRPr/>
            </a:pPr>
            <a:r>
              <a:rPr lang="bn-BD" sz="4000" dirty="0">
                <a:solidFill>
                  <a:srgbClr val="FF0000"/>
                </a:solidFill>
                <a:latin typeface="+mn-lt"/>
                <a:cs typeface="NikoshBAN" pitchFamily="2" charset="0"/>
              </a:rPr>
              <a:t> </a:t>
            </a:r>
            <a:r>
              <a:rPr lang="bn-BD" sz="4000" dirty="0">
                <a:ln>
                  <a:solidFill>
                    <a:srgbClr val="0066FF"/>
                  </a:solidFill>
                </a:ln>
                <a:solidFill>
                  <a:srgbClr val="FF0000"/>
                </a:solidFill>
                <a:latin typeface="+mn-lt"/>
                <a:cs typeface="NikoshBAN" pitchFamily="2" charset="0"/>
              </a:rPr>
              <a:t>লসিকা গ্রন্থি ফুলে যাওয়া ।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Font typeface="Wingdings"/>
              <a:buChar char=""/>
              <a:defRPr/>
            </a:pPr>
            <a:endParaRPr lang="bn-BD" sz="4000" dirty="0">
              <a:solidFill>
                <a:srgbClr val="FF0000"/>
              </a:solidFill>
              <a:latin typeface="+mn-lt"/>
              <a:cs typeface="NikoshBAN" pitchFamily="2" charset="0"/>
            </a:endParaRP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Font typeface="Wingdings"/>
              <a:buChar char=""/>
              <a:defRPr/>
            </a:pPr>
            <a:endParaRPr lang="bn-BD" sz="6500" b="1" dirty="0">
              <a:solidFill>
                <a:srgbClr val="0070C0"/>
              </a:solidFill>
              <a:latin typeface="+mn-lt"/>
              <a:cs typeface="NikoshBAN" pitchFamily="2" charset="0"/>
            </a:endParaRP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Font typeface="Wingdings"/>
              <a:buChar char=""/>
              <a:defRPr/>
            </a:pPr>
            <a:endParaRPr lang="en-US" sz="3200" b="1" dirty="0">
              <a:solidFill>
                <a:srgbClr val="0099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0" descr="_39126992_aids_africa_203jp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0888" y="4267200"/>
            <a:ext cx="27432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339" name="Picture 11" descr="1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04800"/>
            <a:ext cx="2617788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340" name="Picture 12" descr="aids_patient_5442127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04800"/>
            <a:ext cx="27432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341" name="Picture 13" descr="AidsPatient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4267200"/>
            <a:ext cx="26670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342" name="Picture 14" descr="AIDS-Epidemic-in-Africa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2200" y="4267200"/>
            <a:ext cx="26670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343" name="Picture 15" descr="aids-patient-984747-ga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0" y="304800"/>
            <a:ext cx="25908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2209800" y="3133725"/>
            <a:ext cx="5029200" cy="7699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এরা সবাই এইডস আক্রান্ত  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27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4057650"/>
            <a:ext cx="2743200" cy="2495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3" name="Picture 2" descr="aids-photo-candidasi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2752725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4" name="Picture 3" descr="RTEmagicC_800px-Kaposi__s_Sarcom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304800"/>
            <a:ext cx="24384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5" name="Picture 4" descr="M112292-Shingles_rash_in_an_AIDS_patient-SPL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038600"/>
            <a:ext cx="26670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6" name="Picture 5" descr="270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4038600"/>
            <a:ext cx="2430463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7" name="Picture 6" descr="sym4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2800" y="304800"/>
            <a:ext cx="2447925" cy="2676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19288" y="3097213"/>
            <a:ext cx="5867400" cy="768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44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এইডস আক্রান্ত ব্যক্তির অবস্থা   </a:t>
            </a:r>
            <a:endParaRPr lang="en-US" sz="4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lood-bag-inkisha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3525"/>
            <a:ext cx="3200400" cy="2555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87" name="Picture 3" descr="CA6VWH2F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948113"/>
            <a:ext cx="32766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88" name="Picture 4" descr="untitled s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962400"/>
            <a:ext cx="3429000" cy="2690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835150" y="2992438"/>
            <a:ext cx="5867400" cy="7699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44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এইডস যেভাবে ছড়ায় 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Picture 6" descr="ql-winner-sex-work_1723093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457200"/>
            <a:ext cx="3297238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 descr="Heorin addict in Cambodia (Paula Bronstein, Getty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038600"/>
            <a:ext cx="3352800" cy="2686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1" name="Picture 2" descr="cover04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533400"/>
            <a:ext cx="3200400" cy="2379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2" name="Picture 3" descr="292x300-07071036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4081463"/>
            <a:ext cx="3048000" cy="2533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3" name="Picture 1" descr="65605049-bangladesh-sex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469900"/>
            <a:ext cx="33528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835150" y="3098367"/>
            <a:ext cx="5867400" cy="768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44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এসব থেকে বিরত থাকতে হবে</a:t>
            </a:r>
            <a:endParaRPr lang="en-US" sz="4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 descr="1276057302a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09600"/>
            <a:ext cx="2286000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2" descr="dhakaibiye101227-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609600"/>
            <a:ext cx="2286000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6" name="Picture 3" descr="syringe-niddle-medical-equipmen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4191000"/>
            <a:ext cx="19812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7" name="Picture 4" descr="SINGLE_BLOOD_BAG_HOLDER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4191000"/>
            <a:ext cx="24384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8" name="Picture 5" descr="Surgical%20Instruments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4200" y="4267200"/>
            <a:ext cx="28194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9" name="Picture 7" descr="aids-awareness65591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0" y="609600"/>
            <a:ext cx="2590800" cy="1943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835150" y="3117850"/>
            <a:ext cx="5867400" cy="768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44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এইডস থেকে বাঁচার উপায়</a:t>
            </a:r>
            <a:endParaRPr lang="en-US" sz="4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 descr="k174176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001000" cy="5278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90800" y="5791200"/>
            <a:ext cx="3886200" cy="7699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44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শেষ পরিনতি</a:t>
            </a:r>
            <a:endParaRPr lang="en-US" sz="4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3200400"/>
            <a:ext cx="7620000" cy="19383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bn-BD" sz="4800" dirty="0">
                <a:solidFill>
                  <a:srgbClr val="FF5050"/>
                </a:solidFill>
                <a:latin typeface="NikoshBAN" pitchFamily="2" charset="0"/>
                <a:cs typeface="NikoshBAN" pitchFamily="2" charset="0"/>
              </a:rPr>
              <a:t>কি কি কারনে এইডস হয় তার তালিকা প্রস্তুত কর।</a:t>
            </a:r>
          </a:p>
          <a:p>
            <a:pPr eaLnBrk="1" hangingPunct="1">
              <a:defRPr/>
            </a:pPr>
            <a:endParaRPr lang="bn-BD" sz="2400" dirty="0">
              <a:solidFill>
                <a:schemeClr val="folHlin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2768600" y="304800"/>
            <a:ext cx="3581400" cy="12001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1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3581400"/>
            <a:ext cx="8077200" cy="2438400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0066FF"/>
            </a:solidFill>
          </a:ln>
        </p:spPr>
        <p:txBody>
          <a:bodyPr rtlCol="0"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bn-BD" sz="19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 এইডস আক্রান্ত ব্যক্তির লক্ষণসমূহ বল।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bn-BD" sz="19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 </a:t>
            </a:r>
            <a:r>
              <a:rPr lang="en-US" sz="19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HIV</a:t>
            </a:r>
            <a:r>
              <a:rPr lang="bn-BD" sz="19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এর পূর্ণ রূপ কি তা  বল ।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bn-BD" sz="19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৩।  </a:t>
            </a:r>
            <a:r>
              <a:rPr lang="en-US" sz="19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AIDS </a:t>
            </a:r>
            <a:r>
              <a:rPr lang="bn-BD" sz="19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এর পূর্ণ রূপ কি তা  বল ।</a:t>
            </a:r>
            <a:r>
              <a:rPr lang="en-US" sz="19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bn-BD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bn-BD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bn-BD" dirty="0" smtClean="0">
              <a:solidFill>
                <a:schemeClr val="folHlink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dirty="0" smtClean="0">
              <a:solidFill>
                <a:schemeClr val="folHlin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2895600" y="304800"/>
            <a:ext cx="2833688" cy="12001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74638"/>
            <a:ext cx="4572000" cy="114300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72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dirty="0" smtClean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3048000"/>
            <a:ext cx="6691313" cy="1752600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rtlCol="0">
            <a:normAutofit fontScale="250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bn-BD" dirty="0" smtClean="0">
              <a:solidFill>
                <a:schemeClr val="folHlink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bn-BD" sz="160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এইডস থেকে বাঁচার উপায় কি কি  তার একটি তালিকা প্রস্তুত কর। </a:t>
            </a:r>
            <a:endParaRPr lang="bn-BD" sz="114800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bn-BD" dirty="0" smtClean="0">
              <a:solidFill>
                <a:schemeClr val="folHlink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dirty="0" smtClean="0">
              <a:solidFill>
                <a:schemeClr val="folHlink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274638"/>
            <a:ext cx="2819400" cy="944562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0066FF"/>
            </a:solidFill>
          </a:ln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n-BD" sz="6600" b="1" dirty="0" smtClean="0">
                <a:solidFill>
                  <a:schemeClr val="hlink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b="1" dirty="0" smtClean="0">
              <a:solidFill>
                <a:schemeClr val="hlin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 descr="dozen-red-ros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1295400"/>
            <a:ext cx="5867400" cy="525780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V Shahid -16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HIV Shahid -16</Template>
  <TotalTime>40</TotalTime>
  <Words>251</Words>
  <Application>Microsoft Office PowerPoint</Application>
  <PresentationFormat>On-screen Show (4:3)</PresentationFormat>
  <Paragraphs>50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HIV Shahid -16</vt:lpstr>
      <vt:lpstr>PowerPoint Presentation</vt:lpstr>
      <vt:lpstr>PowerPoint Presentation</vt:lpstr>
      <vt:lpstr>PowerPoint Presentation</vt:lpstr>
      <vt:lpstr>PowerPoint Presentation</vt:lpstr>
      <vt:lpstr>এসো আমরা একটি ভিডিও ক্লিপ দেখি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বাড়ির কাজ</vt:lpstr>
      <vt:lpstr>ধন্যবাদ</vt:lpstr>
    </vt:vector>
  </TitlesOfParts>
  <Company>DC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Shuvo</dc:creator>
  <cp:lastModifiedBy>samsung</cp:lastModifiedBy>
  <cp:revision>8</cp:revision>
  <dcterms:created xsi:type="dcterms:W3CDTF">2011-05-26T13:56:34Z</dcterms:created>
  <dcterms:modified xsi:type="dcterms:W3CDTF">2014-01-26T15:12:22Z</dcterms:modified>
</cp:coreProperties>
</file>