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0" r:id="rId2"/>
    <p:sldId id="256" r:id="rId3"/>
    <p:sldId id="274" r:id="rId4"/>
    <p:sldId id="271" r:id="rId5"/>
    <p:sldId id="259" r:id="rId6"/>
    <p:sldId id="260" r:id="rId7"/>
    <p:sldId id="275" r:id="rId8"/>
    <p:sldId id="257" r:id="rId9"/>
    <p:sldId id="276" r:id="rId10"/>
    <p:sldId id="277" r:id="rId11"/>
    <p:sldId id="258" r:id="rId12"/>
    <p:sldId id="261" r:id="rId13"/>
    <p:sldId id="278" r:id="rId14"/>
    <p:sldId id="266" r:id="rId15"/>
    <p:sldId id="273" r:id="rId16"/>
    <p:sldId id="265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FF66"/>
    <a:srgbClr val="0033CC"/>
    <a:srgbClr val="FF0066"/>
    <a:srgbClr val="006600"/>
    <a:srgbClr val="D60093"/>
    <a:srgbClr val="FF0000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11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F3EEC-D67E-4DE3-A432-1D6008604B6C}" type="datetimeFigureOut">
              <a:rPr lang="en-US" smtClean="0"/>
              <a:t>1/25/2014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9E31F6-E2D4-4501-B3A5-617BACBF9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55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9E31F6-E2D4-4501-B3A5-617BACBF98D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311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65"/>
            <a:ext cx="8305799" cy="684143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14400" y="16565"/>
            <a:ext cx="6715300" cy="2646878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as-IN" sz="16600" b="1" dirty="0">
                <a:ln w="22225">
                  <a:solidFill>
                    <a:schemeClr val="accent6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স্বাগতম</a:t>
            </a:r>
            <a:endParaRPr lang="as-IN" b="1" dirty="0">
              <a:ln w="22225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88944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7000" y="304800"/>
            <a:ext cx="3900427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as-IN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শিক্ষক পরিচিতি</a:t>
            </a:r>
          </a:p>
        </p:txBody>
      </p:sp>
      <p:sp>
        <p:nvSpPr>
          <p:cNvPr id="5" name="Rectangle 4"/>
          <p:cNvSpPr/>
          <p:nvPr/>
        </p:nvSpPr>
        <p:spPr>
          <a:xfrm>
            <a:off x="-381000" y="2514600"/>
            <a:ext cx="5562600" cy="34163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>
                <a:lumMod val="85000"/>
                <a:lumOff val="15000"/>
              </a:schemeClr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ContrastingLeftFacing"/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as-IN" sz="4000" dirty="0">
                <a:solidFill>
                  <a:srgbClr val="0066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নামঃ মোঃ আব্দুল ওহাব  </a:t>
            </a:r>
          </a:p>
          <a:p>
            <a:r>
              <a:rPr lang="as-IN" sz="2800" dirty="0">
                <a:solidFill>
                  <a:srgbClr val="0066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পদবিঃ সহকারি শিক্ষক (ট্রেড,ইন্স) </a:t>
            </a:r>
          </a:p>
          <a:p>
            <a:r>
              <a:rPr lang="as-IN" sz="2800" dirty="0">
                <a:solidFill>
                  <a:srgbClr val="0066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সায়েম উদ্দিন মেমোরিয়াল একাডেমি</a:t>
            </a:r>
          </a:p>
          <a:p>
            <a:r>
              <a:rPr lang="as-IN" sz="2800" dirty="0">
                <a:solidFill>
                  <a:srgbClr val="0066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চক উজির, রানিনগর নওগা ।</a:t>
            </a:r>
          </a:p>
          <a:p>
            <a:r>
              <a:rPr lang="as-IN" sz="2800" dirty="0">
                <a:solidFill>
                  <a:srgbClr val="0066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মোবাইল নম্বারঃ ০১৭১৬-৩৭৩৯১৩</a:t>
            </a:r>
          </a:p>
          <a:p>
            <a:r>
              <a:rPr lang="en-US" sz="2800" dirty="0">
                <a:solidFill>
                  <a:srgbClr val="006600"/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E-mail :abdulwhab71@gmail.com</a:t>
            </a:r>
          </a:p>
          <a:p>
            <a:endParaRPr lang="en-US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819400"/>
            <a:ext cx="2819400" cy="3416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7700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339804"/>
            <a:ext cx="4782078" cy="11079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s-IN" sz="6600" dirty="0"/>
              <a:t>পাঠ পরিচিতি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1981200"/>
            <a:ext cx="2908044" cy="40480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5000"/>
            <a:ext cx="4718713" cy="4267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75450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133" y="2394412"/>
            <a:ext cx="1783080" cy="1638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910" y="2200705"/>
            <a:ext cx="2306549" cy="2196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870412"/>
            <a:ext cx="15240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Box 14"/>
          <p:cNvSpPr txBox="1"/>
          <p:nvPr/>
        </p:nvSpPr>
        <p:spPr>
          <a:xfrm>
            <a:off x="457200" y="27432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চুর্ন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64872" y="4716709"/>
            <a:ext cx="2369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আগুনের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শিখা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1800" y="4032712"/>
            <a:ext cx="152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ছাই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559147" y="870412"/>
            <a:ext cx="46183" cy="4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9200" y="5791200"/>
            <a:ext cx="7467600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কার্বন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চূর্ন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বাতাসের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অক্সিজেনে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পোড়ানো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দহন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Equal 4"/>
          <p:cNvSpPr/>
          <p:nvPr/>
        </p:nvSpPr>
        <p:spPr>
          <a:xfrm>
            <a:off x="5621833" y="2768379"/>
            <a:ext cx="990600" cy="106091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65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58382E-6 L 0.175 -3.58382E-6 C 0.25348 -3.58382E-6 0.35 0.06289 0.35 0.11422 L 0.35 0.22844 " pathEditMode="relative" rAng="0" ptsTypes="FfFF">
                                      <p:cBhvr>
                                        <p:cTn id="3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00" y="114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253 -0.00185 L 0.12691 0.0918 C 0.14479 0.11376 0.17118 0.12625 0.19896 0.12625 C 0.23073 0.12625 0.2559 0.11376 0.27396 0.0918 L 0.3592 -0.00185 " pathEditMode="relative" rAng="0" ptsTypes="FffFF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33" y="64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057400" y="228600"/>
            <a:ext cx="5317481" cy="110799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as-IN" sz="6600" dirty="0"/>
              <a:t>পাঠ শিরোনামঃ</a:t>
            </a:r>
            <a:endParaRPr lang="en-US" sz="6600" dirty="0"/>
          </a:p>
        </p:txBody>
      </p:sp>
      <p:sp>
        <p:nvSpPr>
          <p:cNvPr id="8" name="Bevel 7"/>
          <p:cNvSpPr/>
          <p:nvPr/>
        </p:nvSpPr>
        <p:spPr>
          <a:xfrm>
            <a:off x="0" y="1676400"/>
            <a:ext cx="9144000" cy="4724400"/>
          </a:xfrm>
          <a:prstGeom prst="bevel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b="1" spc="50" dirty="0" smtClean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রাসায়নিক বিক্রিয়া </a:t>
            </a:r>
            <a:endParaRPr lang="en-US" sz="13800" b="1" spc="50" dirty="0">
              <a:ln w="0"/>
              <a:solidFill>
                <a:srgbClr val="FFFF0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07731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4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4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17" decel="50000" autoRev="1" fill="hold">
                                          <p:stCondLst>
                                            <p:cond delay="341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2" fill="hold">
                                          <p:stCondLst>
                                            <p:cond delay="64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52400"/>
            <a:ext cx="4800600" cy="1752600"/>
          </a:xfrm>
          <a:prstGeom prst="rect">
            <a:avLst/>
          </a:prstGeom>
          <a:ln w="127000" cap="rnd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Rounded Rectangle 7"/>
          <p:cNvSpPr/>
          <p:nvPr/>
        </p:nvSpPr>
        <p:spPr>
          <a:xfrm>
            <a:off x="0" y="2667000"/>
            <a:ext cx="9067800" cy="3886200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১</a:t>
            </a:r>
            <a:r>
              <a:rPr lang="as-IN" sz="4000" b="1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।</a:t>
            </a:r>
            <a:r>
              <a:rPr lang="bn-BD" sz="4000" b="1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as-IN" sz="4000" b="1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বিক্রিয়ার </a:t>
            </a:r>
            <a: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সংজ্ঞা বলতে পারবে। </a:t>
            </a:r>
            <a:b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২</a:t>
            </a:r>
            <a:r>
              <a:rPr lang="as-IN" sz="4000" b="1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।</a:t>
            </a:r>
            <a:r>
              <a:rPr lang="bn-BD" sz="4000" b="1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as-IN" sz="4000" b="1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বিভিন্ন </a:t>
            </a:r>
            <a: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প্রকার  বিক্রিয়ার সংজ্ঞা </a:t>
            </a:r>
          </a:p>
          <a:p>
            <a: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  উদাহরনসহ </a:t>
            </a:r>
            <a:r>
              <a:rPr lang="bn-BD" sz="4000" b="1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লিখতে</a:t>
            </a:r>
            <a:r>
              <a:rPr lang="as-IN" sz="4000" b="1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পারবে।  </a:t>
            </a:r>
            <a:r>
              <a:rPr lang="bn-BD" sz="4000" b="1" dirty="0" smtClean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/>
            </a:r>
            <a:b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</a:br>
            <a: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৩। জারন বিজারনের আধুনিক মতবাদ  </a:t>
            </a:r>
          </a:p>
          <a:p>
            <a:pPr algn="ctr"/>
            <a:r>
              <a:rPr lang="as-IN" sz="4000" b="1" dirty="0">
                <a:ln/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  ব্যাখ্যা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180713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3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4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920576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97" y="1142802"/>
            <a:ext cx="9144793" cy="457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14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966132" y="1958137"/>
            <a:ext cx="1143000" cy="11430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</a:t>
            </a:r>
            <a:r>
              <a:rPr lang="en-US" baseline="-25000" dirty="0"/>
              <a:t>2</a:t>
            </a:r>
          </a:p>
          <a:p>
            <a:pPr algn="ctr"/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3276600" y="1981200"/>
            <a:ext cx="1219200" cy="1143000"/>
          </a:xfrm>
          <a:prstGeom prst="ellipse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548108" y="2502845"/>
            <a:ext cx="647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</a:t>
            </a:r>
            <a:r>
              <a:rPr lang="en-US" sz="3600" baseline="-25000" dirty="0" smtClean="0"/>
              <a:t>2</a:t>
            </a:r>
            <a:endParaRPr lang="en-US" sz="3600" baseline="-250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9286770"/>
              </p:ext>
            </p:extLst>
          </p:nvPr>
        </p:nvGraphicFramePr>
        <p:xfrm>
          <a:off x="4800600" y="2217420"/>
          <a:ext cx="838200" cy="67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2" name="Equation" r:id="rId4" imgW="190440" imgH="152280" progId="Equation.3">
                  <p:embed/>
                </p:oleObj>
              </mc:Choice>
              <mc:Fallback>
                <p:oleObj name="Equation" r:id="rId4" imgW="190440" imgH="1522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800600" y="2217420"/>
                        <a:ext cx="838200" cy="67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lowchart: Magnetic Disk 12"/>
          <p:cNvSpPr/>
          <p:nvPr/>
        </p:nvSpPr>
        <p:spPr>
          <a:xfrm>
            <a:off x="5826034" y="1564975"/>
            <a:ext cx="2286000" cy="2502932"/>
          </a:xfrm>
          <a:prstGeom prst="flowChartMagneticDisk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09600" y="3733800"/>
            <a:ext cx="156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হাইড্রোজেন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3733800" y="3733800"/>
            <a:ext cx="106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অক্সিজেন</a:t>
            </a:r>
            <a:endParaRPr lang="en-US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1105633"/>
              </p:ext>
            </p:extLst>
          </p:nvPr>
        </p:nvGraphicFramePr>
        <p:xfrm>
          <a:off x="4527550" y="3308350"/>
          <a:ext cx="889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" name="Equation" r:id="rId6" imgW="88560" imgH="241200" progId="Equation.3">
                  <p:embed/>
                </p:oleObj>
              </mc:Choice>
              <mc:Fallback>
                <p:oleObj name="Equation" r:id="rId6" imgW="885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527550" y="3308350"/>
                        <a:ext cx="889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Flowchart: Connector 2"/>
          <p:cNvSpPr/>
          <p:nvPr/>
        </p:nvSpPr>
        <p:spPr>
          <a:xfrm>
            <a:off x="1888375" y="2286000"/>
            <a:ext cx="762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1390650" y="2229121"/>
            <a:ext cx="238941" cy="8871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3886200" y="2229121"/>
            <a:ext cx="2286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781800" y="4159445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91993" y="2715280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o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266700" y="5146485"/>
            <a:ext cx="8458200" cy="646331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হাইড্রোজেন</a:t>
            </a:r>
            <a:r>
              <a:rPr lang="en-US" sz="3600" dirty="0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3600" dirty="0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3600" dirty="0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600" dirty="0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3600" dirty="0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3600" dirty="0" smtClean="0">
                <a:effectLst>
                  <a:glow rad="101600">
                    <a:srgbClr val="FF0066">
                      <a:alpha val="60000"/>
                    </a:srgb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Plus 16"/>
          <p:cNvSpPr/>
          <p:nvPr/>
        </p:nvSpPr>
        <p:spPr>
          <a:xfrm>
            <a:off x="2252708" y="2196156"/>
            <a:ext cx="838200" cy="8001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24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416 C 0.00747 -0.01064 0.01719 -0.02335 0.02553 -0.037 C 0.04028 -0.06104 0.02813 -0.0474 0.04184 -0.06104 C 0.04532 -0.07607 0.06337 -0.09018 0.07448 -0.09503 C 0.08091 -0.10335 0.08403 -0.10428 0.09271 -0.10705 C 0.10122 -0.11838 0.10782 -0.11723 0.11823 -0.12162 C 0.12969 -0.13202 0.13212 -0.13295 0.14358 -0.14821 C 0.1474 -0.1533 0.15816 -0.15792 0.15816 -0.15769 C 0.17292 -0.18775 0.21459 -0.18544 0.23629 -0.18705 C 0.24358 -0.18775 0.25087 -0.18867 0.25816 -0.18937 C 0.28525 -0.20185 0.33993 -0.19307 0.36737 -0.19191 C 0.38178 -0.18497 0.39792 -0.19098 0.41268 -0.18474 C 0.41459 -0.18312 0.41632 -0.18127 0.41823 -0.17989 C 0.41997 -0.17873 0.42188 -0.1785 0.42362 -0.17734 C 0.43178 -0.1711 0.43681 -0.16416 0.44532 -0.16046 C 0.4599 -0.14104 0.45226 -0.1452 0.46546 -0.14104 C 0.48334 -0.12509 0.49549 -0.10243 0.50903 -0.08046 C 0.51615 -0.0689 0.52153 -0.05526 0.53091 -0.04671 C 0.53473 -0.03145 0.54375 -0.01827 0.55087 -0.00555 C 0.55695 0.00532 0.55868 0.01595 0.56737 0.02358 C 0.57344 0.03468 0.57726 0.04647 0.58368 0.05757 C 0.58681 0.07075 0.59549 0.08231 0.60539 0.08647 C 0.60955 0.09757 0.61476 0.10774 0.61997 0.11792 C 0.6224 0.123 0.62726 0.12878 0.62726 0.13503 " pathEditMode="relative" rAng="0" ptsTypes="fffffffffffffffffffffffA">
                                      <p:cBhvr>
                                        <p:cTn id="6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54" y="-376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8"/>
                                            </p:cond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25 -0.00463 0.00312 -0.01018 0.00538 -0.01457 C 0.01059 -0.02497 0.0184 -0.03307 0.02361 -0.0437 C 0.02847 -0.06405 0.03594 -0.05989 0.04548 -0.0726 C 0.05416 -0.08416 0.04948 -0.0807 0.05816 -0.08486 C 0.06423 -0.09064 0.06944 -0.0985 0.07639 -0.10174 C 0.09253 -0.10937 0.10816 -0.11399 0.12534 -0.1163 C 0.13142 -0.11885 0.13732 -0.12139 0.14357 -0.12347 C 0.15607 -0.13457 0.16771 -0.14174 0.18177 -0.14775 C 0.19028 -0.15515 0.18559 -0.15191 0.19809 -0.15746 C 0.2 -0.15838 0.20364 -0.15977 0.20364 -0.15977 C 0.21389 -0.16902 0.22257 -0.16994 0.23455 -0.17203 C 0.26146 -0.18359 0.29392 -0.17919 0.32187 -0.18174 C 0.32361 -0.18243 0.32552 -0.18312 0.32725 -0.18405 C 0.32969 -0.18544 0.33194 -0.18752 0.33455 -0.1889 C 0.34166 -0.1926 0.35625 -0.19862 0.35625 -0.19862 C 0.36441 -0.20671 0.37239 -0.20879 0.38177 -0.21318 C 0.39427 -0.22544 0.40034 -0.21919 0.41458 -0.21318 C 0.41996 -0.20833 0.42465 -0.20601 0.4309 -0.20347 C 0.43698 -0.19792 0.44201 -0.1963 0.44913 -0.19376 C 0.45156 -0.1889 0.45486 -0.18474 0.45625 -0.17919 C 0.45694 -0.17688 0.45694 -0.17411 0.45816 -0.17203 C 0.46198 -0.16578 0.46771 -0.16185 0.47083 -0.15515 C 0.47864 -0.13804 0.48906 -0.12509 0.49809 -0.10914 C 0.50278 -0.09133 0.49618 -0.11168 0.50538 -0.09688 C 0.51146 -0.08694 0.5092 -0.08301 0.51823 -0.07515 C 0.52205 -0.05364 0.51649 -0.07515 0.52534 -0.06058 C 0.52656 -0.0585 0.52639 -0.05573 0.52725 -0.05341 C 0.53368 -0.03838 0.53194 -0.04116 0.53993 -0.03399 C 0.5533 -0.00694 0.53229 -0.04833 0.54913 -0.01942 C 0.55173 -0.0148 0.55625 -0.00486 0.55625 -0.00486 C 0.55278 0.13919 0.57934 0.10589 0.55087 0.14034 " pathEditMode="relative" ptsTypes="fffffffffffffffffffffffffffffffA">
                                      <p:cBhvr>
                                        <p:cTn id="7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0.01064 C 0.00608 -0.00301 0.00399 0.00578 0.00816 -0.01621 C 0.0092 -0.02176 0.0191 -0.0257 0.0191 -0.02547 C 0.02413 -0.04746 0.04392 -0.0507 0.05729 -0.05973 C 0.06649 -0.06598 0.07569 -0.075 0.08628 -0.07662 C 0.09653 -0.07824 0.11719 -0.08148 0.11719 -0.08125 C 0.13194 -0.0882 0.10938 -0.07848 0.13715 -0.08635 C 0.14097 -0.08727 0.14444 -0.08936 0.14809 -0.09098 C 0.15 -0.0919 0.15365 -0.09352 0.15365 -0.09329 C 0.17917 -0.0926 0.20729 -0.10394 0.23003 -0.08866 C 0.23316 -0.08681 0.23594 -0.08357 0.23906 -0.08148 C 0.24635 -0.07662 0.25538 -0.07709 0.26267 -0.07176 C 0.26649 -0.06898 0.27361 -0.06227 0.27361 -0.06204 C 0.28212 -0.04537 0.27726 -0.05093 0.28628 -0.04283 C 0.28698 -0.04028 0.28698 -0.0375 0.28819 -0.03542 C 0.29132 -0.0301 0.29913 -0.02084 0.29913 -0.02061 C 0.29965 -0.01852 0.3 -0.01598 0.30087 -0.01366 C 0.30295 -0.00857 0.30816 0.00092 0.30816 0.00115 C 0.31059 0.01088 0.31458 0.02106 0.3191 0.02986 C 0.31962 0.0324 0.31997 0.03495 0.32083 0.03727 C 0.32292 0.04236 0.32674 0.04629 0.32813 0.05185 C 0.32951 0.0574 0.32986 0.06342 0.33177 0.06875 C 0.33368 0.07407 0.33906 0.08333 0.33906 0.08356 C 0.34149 0.09352 0.34566 0.1037 0.35 0.1125 C 0.35278 0.12338 0.35469 0.13773 0.36094 0.14606 " pathEditMode="relative" rAng="0" ptsTypes="AAAAAAAAAAAAAAAAAAAAAAAAA">
                                      <p:cBhvr>
                                        <p:cTn id="7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917" y="1389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6"/>
                                            </p:cond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  <p:bldP spid="13" grpId="0" animBg="1"/>
      <p:bldP spid="15" grpId="0"/>
      <p:bldP spid="16" grpId="0"/>
      <p:bldP spid="3" grpId="0" animBg="1"/>
      <p:bldP spid="3" grpId="1" animBg="1"/>
      <p:bldP spid="5" grpId="0" animBg="1"/>
      <p:bldP spid="5" grpId="1" animBg="1"/>
      <p:bldP spid="9" grpId="0" animBg="1"/>
      <p:bldP spid="9" grpId="1" animBg="1"/>
      <p:bldP spid="11" grpId="0"/>
      <p:bldP spid="2" grpId="0"/>
      <p:bldP spid="14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133600" y="-13252"/>
            <a:ext cx="5181600" cy="2362200"/>
          </a:xfrm>
          <a:prstGeom prst="horizontalScroll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একক কাজ </a:t>
            </a:r>
            <a:endParaRPr lang="en-US" sz="7200" dirty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3657600"/>
            <a:ext cx="59436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BD" sz="4000" b="1" dirty="0" smtClean="0">
                <a:ln/>
                <a:solidFill>
                  <a:srgbClr val="7030A0"/>
                </a:solidFill>
              </a:rPr>
              <a:t>রাসায়নিক বিক্রিয়া কী ?</a:t>
            </a:r>
            <a:endParaRPr lang="en-US" sz="4000" b="1" dirty="0">
              <a:ln/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858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400" y="36443"/>
            <a:ext cx="4096867" cy="2334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2971800"/>
            <a:ext cx="8763000" cy="175432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FF66"/>
                </a:solidFill>
              </a:rPr>
              <a:t>রাসায়নিক বিক্রিয়া ঃ </a:t>
            </a:r>
            <a:r>
              <a:rPr lang="bn-BD" sz="3600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যে বিক্রিয়ায় এক বা একাধিক বস্তু এক বা একাধিক নতুন বস্তুতে রুপান্তরিত হয় তাকে রাসায়নিক বিক্রিয়া বলে।</a:t>
            </a:r>
            <a:endParaRPr lang="en-US" sz="3600" dirty="0">
              <a:solidFill>
                <a:schemeClr val="accent6">
                  <a:lumMod val="20000"/>
                  <a:lumOff val="80000"/>
                </a:schemeClr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2991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rocess 3"/>
          <p:cNvSpPr/>
          <p:nvPr/>
        </p:nvSpPr>
        <p:spPr>
          <a:xfrm>
            <a:off x="762000" y="990600"/>
            <a:ext cx="1219200" cy="12192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90600" y="1447800"/>
            <a:ext cx="68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FF00"/>
                </a:solidFill>
              </a:rPr>
              <a:t>Na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3352800" y="990601"/>
            <a:ext cx="1219200" cy="13164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FFFF00"/>
                </a:solidFill>
              </a:rPr>
              <a:t>cl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9" name="Flowchart: Predefined Process 8"/>
          <p:cNvSpPr/>
          <p:nvPr/>
        </p:nvSpPr>
        <p:spPr>
          <a:xfrm>
            <a:off x="6324600" y="1192085"/>
            <a:ext cx="1676400" cy="1133635"/>
          </a:xfrm>
          <a:prstGeom prst="flowChartPredefined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FF66"/>
                </a:solidFill>
              </a:rPr>
              <a:t>Nacl</a:t>
            </a:r>
            <a:endParaRPr lang="en-US" sz="4000" dirty="0">
              <a:solidFill>
                <a:srgbClr val="FFFF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2644837"/>
            <a:ext cx="167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সোডিয়াম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5200" y="27432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/>
              <a:t>ক্লোরিন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77000" y="2644837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সোডিয়াম</a:t>
            </a:r>
            <a:r>
              <a:rPr lang="en-US" sz="2800" dirty="0" smtClean="0"/>
              <a:t> </a:t>
            </a:r>
            <a:r>
              <a:rPr lang="en-US" sz="2800" dirty="0" err="1" smtClean="0"/>
              <a:t>ক্লোরাইড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09600" y="4724400"/>
            <a:ext cx="7924800" cy="10772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সোডিয়াম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ক্লোরিন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সোডিয়াম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ক্লোরাইড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উৎপন্ন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chemeClr val="tx1">
                  <a:lumMod val="65000"/>
                  <a:lumOff val="3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Plus 12"/>
          <p:cNvSpPr/>
          <p:nvPr/>
        </p:nvSpPr>
        <p:spPr>
          <a:xfrm>
            <a:off x="2252651" y="1066800"/>
            <a:ext cx="762000" cy="119703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Equal 13"/>
          <p:cNvSpPr/>
          <p:nvPr/>
        </p:nvSpPr>
        <p:spPr>
          <a:xfrm>
            <a:off x="4943279" y="1263338"/>
            <a:ext cx="10668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53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9" grpId="0" animBg="1"/>
      <p:bldP spid="10" grpId="0"/>
      <p:bldP spid="11" grpId="0"/>
      <p:bldP spid="12" grpId="0"/>
      <p:bldP spid="3" grpId="0" animBg="1"/>
      <p:bldP spid="13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1115984" y="1038897"/>
            <a:ext cx="1671550" cy="1871859"/>
          </a:xfrm>
          <a:prstGeom prst="can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066800" y="2095501"/>
            <a:ext cx="533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Ag</a:t>
            </a:r>
            <a:endParaRPr lang="en-US" sz="2400" baseline="-25000" dirty="0"/>
          </a:p>
        </p:txBody>
      </p:sp>
      <p:sp>
        <p:nvSpPr>
          <p:cNvPr id="6" name="Plus 5"/>
          <p:cNvSpPr/>
          <p:nvPr/>
        </p:nvSpPr>
        <p:spPr>
          <a:xfrm>
            <a:off x="3048000" y="1869132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qual 9"/>
          <p:cNvSpPr/>
          <p:nvPr/>
        </p:nvSpPr>
        <p:spPr>
          <a:xfrm>
            <a:off x="6705600" y="1822966"/>
            <a:ext cx="914400" cy="914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lowchart: Magnetic Disk 10"/>
          <p:cNvSpPr/>
          <p:nvPr/>
        </p:nvSpPr>
        <p:spPr>
          <a:xfrm>
            <a:off x="944881" y="4150544"/>
            <a:ext cx="2331720" cy="2174055"/>
          </a:xfrm>
          <a:prstGeom prst="flowChartMagneticDisk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600199" y="2174923"/>
            <a:ext cx="6858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</a:t>
            </a:r>
            <a:r>
              <a:rPr lang="en-US" baseline="-25000" dirty="0" smtClean="0"/>
              <a:t>3</a:t>
            </a:r>
            <a:endParaRPr lang="en-US" baseline="-25000" dirty="0"/>
          </a:p>
        </p:txBody>
      </p:sp>
      <p:sp>
        <p:nvSpPr>
          <p:cNvPr id="15" name="Plus 14"/>
          <p:cNvSpPr/>
          <p:nvPr/>
        </p:nvSpPr>
        <p:spPr>
          <a:xfrm>
            <a:off x="3688080" y="4739360"/>
            <a:ext cx="914400" cy="914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Magnetic Disk 15"/>
          <p:cNvSpPr/>
          <p:nvPr/>
        </p:nvSpPr>
        <p:spPr>
          <a:xfrm>
            <a:off x="5029200" y="4150543"/>
            <a:ext cx="2133600" cy="2174055"/>
          </a:xfrm>
          <a:prstGeom prst="flowChartMagneticDisk">
            <a:avLst/>
          </a:prstGeom>
          <a:gradFill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50000" t="-80000" r="50000" b="18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600199" y="5486400"/>
            <a:ext cx="12192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Agcl</a:t>
            </a:r>
            <a:endParaRPr lang="en-US" sz="3200" dirty="0"/>
          </a:p>
        </p:txBody>
      </p:sp>
      <p:sp>
        <p:nvSpPr>
          <p:cNvPr id="18" name="TextBox 17"/>
          <p:cNvSpPr txBox="1"/>
          <p:nvPr/>
        </p:nvSpPr>
        <p:spPr>
          <a:xfrm>
            <a:off x="5486400" y="54864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NaNo</a:t>
            </a:r>
            <a:r>
              <a:rPr lang="en-US" sz="2400" baseline="-25000" dirty="0" smtClean="0"/>
              <a:t>3</a:t>
            </a:r>
            <a:endParaRPr lang="en-US" sz="2400" baseline="-25000" dirty="0"/>
          </a:p>
        </p:txBody>
      </p:sp>
      <p:sp>
        <p:nvSpPr>
          <p:cNvPr id="8" name="Flowchart: Magnetic Disk 7"/>
          <p:cNvSpPr/>
          <p:nvPr/>
        </p:nvSpPr>
        <p:spPr>
          <a:xfrm>
            <a:off x="4602480" y="914401"/>
            <a:ext cx="1601586" cy="1996356"/>
          </a:xfrm>
          <a:prstGeom prst="flowChartMagneticDisk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602480" y="2026878"/>
            <a:ext cx="5486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Na</a:t>
            </a:r>
            <a:endParaRPr lang="en-US" sz="2000" dirty="0"/>
          </a:p>
        </p:txBody>
      </p:sp>
      <p:sp>
        <p:nvSpPr>
          <p:cNvPr id="19" name="TextBox 18"/>
          <p:cNvSpPr txBox="1"/>
          <p:nvPr/>
        </p:nvSpPr>
        <p:spPr>
          <a:xfrm>
            <a:off x="5411585" y="2063169"/>
            <a:ext cx="423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Cl</a:t>
            </a:r>
            <a:endParaRPr lang="en-US" sz="2400" dirty="0"/>
          </a:p>
        </p:txBody>
      </p:sp>
      <p:sp>
        <p:nvSpPr>
          <p:cNvPr id="21" name="TextBox 20"/>
          <p:cNvSpPr txBox="1"/>
          <p:nvPr/>
        </p:nvSpPr>
        <p:spPr>
          <a:xfrm>
            <a:off x="163484" y="269455"/>
            <a:ext cx="417991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১নং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বিকারে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আছে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38400" y="92389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Ag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  <p:sp>
        <p:nvSpPr>
          <p:cNvPr id="25" name="TextBox 24"/>
          <p:cNvSpPr txBox="1"/>
          <p:nvPr/>
        </p:nvSpPr>
        <p:spPr>
          <a:xfrm>
            <a:off x="2857500" y="1038897"/>
            <a:ext cx="1295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aseline="10000" dirty="0" smtClean="0"/>
              <a:t>No3-</a:t>
            </a:r>
            <a:endParaRPr lang="en-US" sz="2400" baseline="10000" dirty="0"/>
          </a:p>
        </p:txBody>
      </p:sp>
      <p:sp>
        <p:nvSpPr>
          <p:cNvPr id="26" name="TextBox 25"/>
          <p:cNvSpPr txBox="1"/>
          <p:nvPr/>
        </p:nvSpPr>
        <p:spPr>
          <a:xfrm>
            <a:off x="4419600" y="290519"/>
            <a:ext cx="4572000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bn-BD" sz="3200" dirty="0"/>
              <a:t>২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বিকারে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6096000" y="915786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  <p:sp>
        <p:nvSpPr>
          <p:cNvPr id="28" name="TextBox 27"/>
          <p:cNvSpPr txBox="1"/>
          <p:nvPr/>
        </p:nvSpPr>
        <p:spPr>
          <a:xfrm>
            <a:off x="6705600" y="915786"/>
            <a:ext cx="91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Cl</a:t>
            </a:r>
            <a:r>
              <a:rPr lang="en-US" sz="2400" dirty="0" smtClean="0"/>
              <a:t>-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32228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57 0.00347 0.00417 0.00602 0.00573 0.00949 C 0.00851 0.01574 0.00712 0.0213 0.01146 0.02662 C 0.01285 0.03403 0.01302 0.03866 0.01719 0.04375 C 0.01875 0.05 0.02431 0.06088 0.02431 0.06088 C 0.02848 0.07801 0.03143 0.09537 0.03577 0.11227 C 0.03646 0.11482 0.03646 0.11759 0.03716 0.11991 C 0.03785 0.12199 0.03924 0.12361 0.03993 0.1257 C 0.04115 0.1294 0.04289 0.13704 0.04289 0.13704 C 0.04341 0.14352 0.04323 0.15 0.04427 0.15625 C 0.04462 0.15857 0.04671 0.15972 0.04723 0.16181 C 0.05018 0.17338 0.04861 0.18634 0.05139 0.19815 C 0.05226 0.21898 0.05105 0.23959 0.06007 0.25718 C 0.06129 0.26945 0.0625 0.28357 0.0658 0.29514 C 0.06719 0.31759 0.0691 0.33866 0.07431 0.35996 C 0.07483 0.36435 0.07466 0.36921 0.0757 0.37338 C 0.07605 0.375 0.0783 0.37523 0.07865 0.37709 C 0.07986 0.38519 0.07934 0.39352 0.08004 0.40185 C 0.08021 0.40394 0.08091 0.40579 0.08143 0.40764 C 0.08247 0.42107 0.08403 0.43426 0.08438 0.44769 C 0.0849 0.46551 0.0849 0.4831 0.08577 0.50093 C 0.08594 0.50301 0.08716 0.50671 0.08716 0.50671 " pathEditMode="relative" ptsTypes="fffffffffffffffffffffA">
                                      <p:cBhvr>
                                        <p:cTn id="10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-0.00243 0.0007 -0.00486 0.00047 -0.00712 0.00186 C -0.00833 0.00255 -0.00903 0.00463 -0.01007 0.00579 C -0.0151 0.01112 -0.01962 0.01621 -0.02569 0.01899 C -0.02708 0.02037 -0.02847 0.02176 -0.03003 0.02292 C -0.03142 0.02385 -0.03316 0.02362 -0.03437 0.02477 C -0.03559 0.0257 -0.03611 0.02755 -0.03715 0.02871 C -0.04427 0.03588 -0.04375 0.03519 -0.05 0.0382 C -0.05417 0.04607 -0.06111 0.04931 -0.0658 0.05718 C -0.06927 0.06274 -0.07187 0.06551 -0.07569 0.07061 C -0.07691 0.07223 -0.07726 0.07477 -0.07865 0.07616 C -0.08108 0.07871 -0.08472 0.0794 -0.08715 0.08195 C -0.09115 0.08612 -0.09201 0.08936 -0.09722 0.09144 C -0.10174 0.09792 -0.10868 0.09769 -0.11441 0.10278 C -0.11806 0.10602 -0.12153 0.10973 -0.12431 0.11436 C -0.12691 0.11875 -0.1276 0.12246 -0.13142 0.1257 C -0.1342 0.12824 -0.1467 0.13403 -0.15 0.13519 C -0.16354 0.14746 -0.14271 0.12987 -0.16146 0.14098 C -0.16771 0.14468 -0.1724 0.15533 -0.17865 0.15811 C -0.18142 0.15926 -0.18437 0.15926 -0.18715 0.15996 C -0.19184 0.16412 -0.19392 0.16922 -0.19861 0.17338 C -0.20521 0.18635 -0.20104 0.18311 -0.20868 0.18681 C -0.2125 0.19445 -0.22066 0.20301 -0.22726 0.20579 C -0.23194 0.20996 -0.23472 0.21482 -0.2401 0.21713 C -0.24965 0.22616 -0.23837 0.21644 -0.25 0.22292 C -0.25503 0.2257 -0.25903 0.2301 -0.26441 0.23241 C -0.2684 0.23588 -0.2717 0.24028 -0.27569 0.24375 C -0.27934 0.25741 -0.28924 0.26505 -0.29583 0.27616 C -0.30069 0.28426 -0.29583 0.28079 -0.30295 0.2838 C -0.30903 0.29237 -0.32014 0.30487 -0.32865 0.30857 C -0.33125 0.31389 -0.33385 0.31737 -0.33715 0.32199 C -0.33889 0.32871 -0.34184 0.33102 -0.34427 0.33727 C -0.34653 0.34329 -0.34722 0.34862 -0.35 0.3544 C -0.34809 0.36505 -0.34792 0.37223 -0.34288 0.38102 C -0.34236 0.37917 -0.34306 0.37477 -0.34149 0.37524 C -0.33889 0.37593 -0.33628 0.3794 -0.33576 0.38287 C -0.33524 0.38681 -0.33854 0.39422 -0.33854 0.39422 C -0.3441 0.38704 -0.34601 0.38519 -0.34861 0.3963 C -0.34583 0.41112 -0.34219 0.43195 -0.35156 0.44375 C -0.35295 0.44931 -0.3526 0.45556 -0.35434 0.46088 C -0.35573 0.46505 -0.36007 0.47246 -0.36007 0.47246 C -0.36267 0.48311 -0.36007 0.49676 -0.35434 0.50487 C -0.35295 0.51065 -0.35365 0.51042 -0.35 0.51436 C -0.34878 0.51574 -0.34583 0.51806 -0.34583 0.51806 " pathEditMode="relative" ptsTypes="fffffffffffffffffffffffffffffffffffffffffffA">
                                      <p:cBhvr>
                                        <p:cTn id="11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1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104 0.01898 -0.00035 0.04051 0.01007 0.05532 C 0.01267 0.0662 0.01528 0.07939 0.02153 0.08773 C 0.02465 0.10092 0.02222 0.09629 0.02726 0.10301 C 0.03073 0.11713 0.02604 0.10069 0.03142 0.1125 C 0.03455 0.11921 0.03455 0.12801 0.03715 0.13541 C 0.03854 0.14421 0.04097 0.1537 0.04583 0.16018 C 0.05191 0.18495 0.05347 0.21875 0.06441 0.24004 C 0.06493 0.24189 0.0651 0.24398 0.0658 0.24583 C 0.06649 0.24791 0.06806 0.2493 0.06858 0.25139 C 0.07118 0.26041 0.07222 0.27083 0.07431 0.28009 C 0.07517 0.28402 0.07622 0.28773 0.07726 0.29143 C 0.07778 0.29328 0.07865 0.29722 0.07865 0.29722 C 0.08125 0.32963 0.06146 0.45509 0.08142 0.41342 C 0.07951 0.40578 0.07865 0.40694 0.08438 0.40949 C 0.08368 0.41597 0.08142 0.42222 0.08142 0.4287 C 0.08142 0.43912 0.08576 0.45 0.08872 0.45902 C 0.0908 0.47569 0.09149 0.49166 0.09149 0.50856 " pathEditMode="relative" ptsTypes="fffffffffffffffffA">
                                      <p:cBhvr>
                                        <p:cTn id="1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5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0278 0.00139 0.00573 0.00254 0.00851 0.00393 C 0.00973 0.00463 0.01042 0.00648 0.01146 0.00764 C 0.01875 0.01481 0.0283 0.025 0.03716 0.0287 C 0.04098 0.03356 0.0441 0.03518 0.04862 0.03819 C 0.05348 0.0412 0.05487 0.04537 0.06007 0.04768 C 0.06615 0.05648 0.05869 0.04652 0.06858 0.05532 C 0.07257 0.05879 0.07674 0.06435 0.08004 0.06875 C 0.08247 0.0787 0.08855 0.07963 0.09566 0.08194 C 0.10487 0.09421 0.09428 0.08217 0.10712 0.08958 C 0.10834 0.09027 0.10886 0.09259 0.11007 0.09352 C 0.11823 0.10069 0.12674 0.1074 0.13577 0.1125 C 0.14011 0.11828 0.14289 0.12129 0.14862 0.12384 C 0.15053 0.12662 0.16164 0.13634 0.16424 0.13727 C 0.16789 0.13865 0.17188 0.13842 0.1757 0.13912 C 0.18455 0.14722 0.19532 0.15393 0.20573 0.15625 C 0.21042 0.16041 0.21494 0.16273 0.21997 0.16574 C 0.22674 0.16967 0.22726 0.17245 0.23438 0.17523 C 0.23872 0.17685 0.24723 0.18102 0.24723 0.18102 C 0.25139 0.18657 0.25643 0.19537 0.26146 0.2 C 0.26424 0.20254 0.26997 0.20764 0.26997 0.20764 C 0.27466 0.21666 0.27987 0.2169 0.28716 0.21921 C 0.29184 0.22315 0.29619 0.22639 0.30139 0.2287 C 0.31494 0.24676 0.29775 0.22569 0.31007 0.23634 C 0.31164 0.23773 0.31268 0.24027 0.31424 0.2419 C 0.31771 0.24514 0.32049 0.24606 0.32431 0.24768 C 0.33976 0.26157 0.31632 0.24143 0.33438 0.25347 C 0.3375 0.25555 0.34011 0.25856 0.34289 0.26111 C 0.34428 0.26227 0.34723 0.26481 0.34723 0.26481 C 0.3507 0.27199 0.35417 0.27361 0.36007 0.27639 C 0.36441 0.28217 0.36858 0.28773 0.37292 0.29352 C 0.37414 0.29514 0.37448 0.29768 0.3757 0.29907 C 0.3783 0.30185 0.38178 0.30231 0.38438 0.30486 C 0.39375 0.31365 0.39914 0.3206 0.41007 0.32592 C 0.4158 0.33333 0.41719 0.33842 0.42153 0.34676 C 0.42553 0.35416 0.42518 0.35092 0.43004 0.35625 C 0.4349 0.36134 0.43994 0.36759 0.44428 0.37338 C 0.44584 0.37986 0.44862 0.38287 0.45139 0.38865 C 0.45452 0.40347 0.46233 0.41759 0.46858 0.43055 C 0.46667 0.46157 0.46858 0.44838 0.45712 0.4706 C 0.45608 0.47245 0.45556 0.47477 0.45434 0.47639 C 0.4533 0.47754 0.45226 0.4787 0.45139 0.48009 C 0.44931 0.48379 0.44566 0.49143 0.44566 0.49143 C 0.44445 0.49676 0.4415 0.50463 0.4415 0.51065 " pathEditMode="relative" ptsTypes="fffffffffffffffffffffffffffffffffffffffffffA">
                                      <p:cBhvr>
                                        <p:cTn id="1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5" grpId="1"/>
      <p:bldP spid="6" grpId="0" animBg="1"/>
      <p:bldP spid="10" grpId="0" animBg="1"/>
      <p:bldP spid="11" grpId="0" animBg="1"/>
      <p:bldP spid="13" grpId="0"/>
      <p:bldP spid="13" grpId="1"/>
      <p:bldP spid="15" grpId="0" animBg="1"/>
      <p:bldP spid="16" grpId="0" animBg="1"/>
      <p:bldP spid="17" grpId="0"/>
      <p:bldP spid="18" grpId="0"/>
      <p:bldP spid="8" grpId="0" animBg="1"/>
      <p:bldP spid="12" grpId="0"/>
      <p:bldP spid="12" grpId="1"/>
      <p:bldP spid="19" grpId="0"/>
      <p:bldP spid="19" grpId="1"/>
      <p:bldP spid="21" grpId="0" animBg="1"/>
      <p:bldP spid="22" grpId="0"/>
      <p:bldP spid="25" grpId="0"/>
      <p:bldP spid="26" grpId="0" animBg="1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0"/>
            <a:ext cx="4285859" cy="2615411"/>
          </a:xfrm>
          <a:prstGeom prst="rect">
            <a:avLst/>
          </a:prstGeom>
        </p:spPr>
      </p:pic>
      <p:sp>
        <p:nvSpPr>
          <p:cNvPr id="5" name="Horizontal Scroll 4"/>
          <p:cNvSpPr/>
          <p:nvPr/>
        </p:nvSpPr>
        <p:spPr>
          <a:xfrm>
            <a:off x="1066800" y="2438400"/>
            <a:ext cx="7924800" cy="4419600"/>
          </a:xfrm>
          <a:prstGeom prst="horizontalScroll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indent="-571500" algn="ctr">
              <a:buFont typeface="Wingdings" panose="05000000000000000000" pitchFamily="2" charset="2"/>
              <a:buChar char="v"/>
            </a:pPr>
            <a:r>
              <a:rPr lang="bn-BD" sz="4400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সংযোজন ও দ্বি-বিয়োজন বিক্রিয়া সংজ্ঞা সহ ২টি করে উদহারন লিখ।  </a:t>
            </a:r>
            <a:endParaRPr lang="en-US" sz="4400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30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3000" y="3696831"/>
            <a:ext cx="7467600" cy="224676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দ্বি-বিযোজন ঃ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বিক্রিয়ায়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যৌগের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মুলক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পরস্পরের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বিনিময়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দ্বিবিয়োজন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2400" dirty="0"/>
              <a:t>উদাহরণ</a:t>
            </a:r>
            <a:r>
              <a:rPr lang="bn-BD" sz="3200" dirty="0"/>
              <a:t> </a:t>
            </a:r>
            <a:r>
              <a:rPr lang="en-US" sz="3200" dirty="0" smtClean="0"/>
              <a:t>= AgNO</a:t>
            </a:r>
            <a:r>
              <a:rPr lang="en-US" dirty="0" smtClean="0"/>
              <a:t>3</a:t>
            </a:r>
            <a:r>
              <a:rPr lang="en-US" sz="3200" dirty="0" smtClean="0"/>
              <a:t> +</a:t>
            </a:r>
            <a:r>
              <a:rPr lang="en-US" sz="3200" dirty="0" err="1" smtClean="0"/>
              <a:t>NaCl</a:t>
            </a:r>
            <a:r>
              <a:rPr lang="en-US" sz="3200" dirty="0" smtClean="0"/>
              <a:t> =AgCl+NaNO</a:t>
            </a:r>
            <a:r>
              <a:rPr lang="en-US" dirty="0" smtClean="0"/>
              <a:t>3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43000" y="1706940"/>
            <a:ext cx="7467600" cy="156966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সংযোজনঃ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বিক্রিয়ায়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বিক্রিয়ক উপাদান সমূহ সরাসরি যুক্ত হয়ে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যৌগ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গঠন তাকে সংযোজন বিক্রিয়া বলে।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2400" dirty="0" smtClean="0"/>
              <a:t>উদাহরণ</a:t>
            </a:r>
            <a:r>
              <a:rPr lang="bn-BD" sz="3200" dirty="0" smtClean="0"/>
              <a:t> </a:t>
            </a:r>
            <a:r>
              <a:rPr lang="en-US" sz="3200" dirty="0" smtClean="0"/>
              <a:t>= H</a:t>
            </a:r>
            <a:r>
              <a:rPr lang="en-US" sz="2400" dirty="0" smtClean="0"/>
              <a:t>2</a:t>
            </a:r>
            <a:r>
              <a:rPr lang="en-US" sz="3200" dirty="0" smtClean="0"/>
              <a:t>+O</a:t>
            </a:r>
            <a:r>
              <a:rPr lang="en-US" sz="2000" dirty="0" smtClean="0"/>
              <a:t>2= </a:t>
            </a:r>
            <a:r>
              <a:rPr lang="en-US" sz="2800" dirty="0" smtClean="0"/>
              <a:t>H</a:t>
            </a:r>
            <a:r>
              <a:rPr lang="en-US" dirty="0" smtClean="0"/>
              <a:t>2</a:t>
            </a:r>
            <a:r>
              <a:rPr lang="en-US" sz="2800" dirty="0" smtClean="0"/>
              <a:t>O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3581400" y="99968"/>
            <a:ext cx="2590800" cy="830997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4800" dirty="0" smtClean="0"/>
              <a:t>সমাধান </a:t>
            </a:r>
            <a:endParaRPr lang="en-US" sz="4800" dirty="0"/>
          </a:p>
        </p:txBody>
      </p:sp>
      <p:sp>
        <p:nvSpPr>
          <p:cNvPr id="4" name="Down Arrow 3"/>
          <p:cNvSpPr/>
          <p:nvPr/>
        </p:nvSpPr>
        <p:spPr>
          <a:xfrm>
            <a:off x="4648200" y="985363"/>
            <a:ext cx="457200" cy="721577"/>
          </a:xfrm>
          <a:prstGeom prst="downArrow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206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14836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Connector 4"/>
          <p:cNvSpPr/>
          <p:nvPr/>
        </p:nvSpPr>
        <p:spPr>
          <a:xfrm>
            <a:off x="1066800" y="1143000"/>
            <a:ext cx="1905000" cy="1981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1523999" y="1600200"/>
            <a:ext cx="495301" cy="5334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457200" y="312419"/>
            <a:ext cx="2971800" cy="29718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630554" y="199388"/>
            <a:ext cx="8229600" cy="66586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Flowchart: Connector 8"/>
          <p:cNvSpPr/>
          <p:nvPr/>
        </p:nvSpPr>
        <p:spPr>
          <a:xfrm>
            <a:off x="742948" y="723900"/>
            <a:ext cx="2381252" cy="22098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/>
          <p:cNvSpPr/>
          <p:nvPr/>
        </p:nvSpPr>
        <p:spPr>
          <a:xfrm>
            <a:off x="1371601" y="1371600"/>
            <a:ext cx="914400" cy="9144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 flipV="1">
            <a:off x="1737360" y="1165853"/>
            <a:ext cx="186514" cy="20574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 flipV="1">
            <a:off x="1855816" y="2156459"/>
            <a:ext cx="136119" cy="17526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 flipH="1">
            <a:off x="2911326" y="1394458"/>
            <a:ext cx="167155" cy="1600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" name="Oval 14"/>
          <p:cNvSpPr/>
          <p:nvPr/>
        </p:nvSpPr>
        <p:spPr>
          <a:xfrm>
            <a:off x="2759825" y="1036319"/>
            <a:ext cx="211975" cy="2116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 flipH="1">
            <a:off x="2976892" y="2170677"/>
            <a:ext cx="217515" cy="18979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 flipH="1" flipV="1">
            <a:off x="2732190" y="2459525"/>
            <a:ext cx="179136" cy="1438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 flipV="1">
            <a:off x="1115982" y="2574471"/>
            <a:ext cx="160019" cy="1687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 flipH="1" flipV="1">
            <a:off x="895071" y="2481943"/>
            <a:ext cx="171729" cy="1850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 flipH="1" flipV="1">
            <a:off x="849352" y="1119951"/>
            <a:ext cx="164482" cy="2168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 flipH="1" flipV="1">
            <a:off x="1066800" y="910925"/>
            <a:ext cx="209202" cy="1828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715000" y="773045"/>
            <a:ext cx="2514600" cy="242735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Connector 24"/>
          <p:cNvSpPr/>
          <p:nvPr/>
        </p:nvSpPr>
        <p:spPr>
          <a:xfrm>
            <a:off x="6134100" y="990600"/>
            <a:ext cx="1676400" cy="1722119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Connector 25"/>
          <p:cNvSpPr/>
          <p:nvPr/>
        </p:nvSpPr>
        <p:spPr>
          <a:xfrm>
            <a:off x="6400800" y="1384661"/>
            <a:ext cx="1143000" cy="1097281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 flipV="1">
            <a:off x="6972300" y="1268726"/>
            <a:ext cx="186689" cy="1257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841800" y="2438942"/>
            <a:ext cx="223843" cy="1355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564582" y="1995055"/>
            <a:ext cx="160710" cy="21613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488555" y="2331719"/>
            <a:ext cx="211455" cy="1749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626195" y="2630806"/>
            <a:ext cx="243838" cy="163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375773" y="2515439"/>
            <a:ext cx="110836" cy="1759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83529" y="1710844"/>
            <a:ext cx="150323" cy="2224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 flipH="1">
            <a:off x="6208566" y="1407915"/>
            <a:ext cx="192233" cy="1465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flipV="1">
            <a:off x="7170071" y="987138"/>
            <a:ext cx="126769" cy="1260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flipV="1">
            <a:off x="7433312" y="1143332"/>
            <a:ext cx="110488" cy="1253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 flipH="1">
            <a:off x="8122920" y="2133600"/>
            <a:ext cx="152398" cy="144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751319" y="3156776"/>
            <a:ext cx="137154" cy="15664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flipH="1" flipV="1">
            <a:off x="5562600" y="1798318"/>
            <a:ext cx="152400" cy="1349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 flipH="1">
            <a:off x="6467302" y="3096491"/>
            <a:ext cx="195348" cy="14547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 flipV="1">
            <a:off x="6999481" y="609599"/>
            <a:ext cx="182714" cy="1981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flipH="1">
            <a:off x="6639790" y="762000"/>
            <a:ext cx="157248" cy="1489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 flipH="1" flipV="1">
            <a:off x="8031483" y="1866901"/>
            <a:ext cx="198118" cy="1544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 flipH="1">
            <a:off x="3276598" y="1554481"/>
            <a:ext cx="266701" cy="24383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Plus 44"/>
          <p:cNvSpPr/>
          <p:nvPr/>
        </p:nvSpPr>
        <p:spPr>
          <a:xfrm flipV="1">
            <a:off x="-1163782" y="2907026"/>
            <a:ext cx="96981" cy="45719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606435" y="1828800"/>
            <a:ext cx="9081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  <p:sp>
        <p:nvSpPr>
          <p:cNvPr id="47" name="TextBox 46"/>
          <p:cNvSpPr txBox="1"/>
          <p:nvPr/>
        </p:nvSpPr>
        <p:spPr>
          <a:xfrm>
            <a:off x="6774178" y="1600200"/>
            <a:ext cx="769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  <p:sp>
        <p:nvSpPr>
          <p:cNvPr id="49" name="Flowchart: Connector 48"/>
          <p:cNvSpPr/>
          <p:nvPr/>
        </p:nvSpPr>
        <p:spPr>
          <a:xfrm>
            <a:off x="915143" y="3914095"/>
            <a:ext cx="2143126" cy="1983846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lowchart: Connector 49"/>
          <p:cNvSpPr/>
          <p:nvPr/>
        </p:nvSpPr>
        <p:spPr>
          <a:xfrm>
            <a:off x="1230283" y="4343400"/>
            <a:ext cx="1371600" cy="12192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 flipH="1">
            <a:off x="1983625" y="5405446"/>
            <a:ext cx="169372" cy="2202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 flipH="1">
            <a:off x="1945176" y="4364935"/>
            <a:ext cx="133004" cy="1904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 flipH="1">
            <a:off x="2973671" y="5148471"/>
            <a:ext cx="140255" cy="1949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 flipH="1">
            <a:off x="2976892" y="4821381"/>
            <a:ext cx="147308" cy="2078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 flipV="1">
            <a:off x="1828801" y="5770463"/>
            <a:ext cx="140276" cy="1274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 flipH="1" flipV="1">
            <a:off x="1557597" y="5735781"/>
            <a:ext cx="188076" cy="1662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 flipV="1">
            <a:off x="796546" y="5051189"/>
            <a:ext cx="184389" cy="12637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 flipV="1">
            <a:off x="849352" y="4821381"/>
            <a:ext cx="131550" cy="11719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1645920" y="3823855"/>
            <a:ext cx="149628" cy="1828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 flipV="1">
            <a:off x="1969077" y="3914095"/>
            <a:ext cx="109103" cy="1142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179819" y="3914095"/>
            <a:ext cx="2095500" cy="218190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6400801" y="4204947"/>
            <a:ext cx="1676400" cy="1600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6728458" y="4519602"/>
            <a:ext cx="1082041" cy="914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 flipH="1">
            <a:off x="7182195" y="4519602"/>
            <a:ext cx="102523" cy="135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 flipH="1" flipV="1">
            <a:off x="7082443" y="5203768"/>
            <a:ext cx="145125" cy="2302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 flipH="1" flipV="1">
            <a:off x="7856220" y="4831977"/>
            <a:ext cx="220982" cy="1448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 flipH="1" flipV="1">
            <a:off x="7936570" y="5029201"/>
            <a:ext cx="193971" cy="1911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 flipV="1">
            <a:off x="6332221" y="4738255"/>
            <a:ext cx="135081" cy="1874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 flipH="1">
            <a:off x="6284422" y="5005047"/>
            <a:ext cx="162097" cy="16131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 flipH="1" flipV="1">
            <a:off x="6944767" y="4229263"/>
            <a:ext cx="225304" cy="1624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 flipH="1" flipV="1">
            <a:off x="7312338" y="4171762"/>
            <a:ext cx="148594" cy="2186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 flipH="1" flipV="1">
            <a:off x="6999486" y="5652654"/>
            <a:ext cx="159501" cy="15249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7294243" y="5728899"/>
            <a:ext cx="184785" cy="1731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 flipH="1" flipV="1">
            <a:off x="6365470" y="4146251"/>
            <a:ext cx="136982" cy="1632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 flipH="1">
            <a:off x="6209260" y="4364935"/>
            <a:ext cx="191539" cy="1775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 flipH="1" flipV="1">
            <a:off x="6209261" y="5405445"/>
            <a:ext cx="191540" cy="1558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 flipH="1" flipV="1">
            <a:off x="6267796" y="5652655"/>
            <a:ext cx="178724" cy="1524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 flipH="1">
            <a:off x="7700010" y="5828006"/>
            <a:ext cx="156209" cy="2203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 flipH="1" flipV="1">
            <a:off x="7856218" y="5625670"/>
            <a:ext cx="220981" cy="1794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 flipH="1">
            <a:off x="7810500" y="4122466"/>
            <a:ext cx="220983" cy="1835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 flipH="1">
            <a:off x="8164827" y="4519602"/>
            <a:ext cx="217171" cy="20174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/>
          <p:cNvSpPr txBox="1"/>
          <p:nvPr/>
        </p:nvSpPr>
        <p:spPr>
          <a:xfrm>
            <a:off x="1557596" y="4721352"/>
            <a:ext cx="588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11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  <p:sp>
        <p:nvSpPr>
          <p:cNvPr id="83" name="TextBox 82"/>
          <p:cNvSpPr txBox="1"/>
          <p:nvPr/>
        </p:nvSpPr>
        <p:spPr>
          <a:xfrm>
            <a:off x="6888476" y="4721352"/>
            <a:ext cx="655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17</a:t>
            </a:r>
            <a:r>
              <a:rPr lang="en-US" baseline="30000" dirty="0" smtClean="0"/>
              <a:t>+</a:t>
            </a:r>
            <a:endParaRPr lang="en-US" baseline="30000" dirty="0"/>
          </a:p>
        </p:txBody>
      </p:sp>
      <p:sp>
        <p:nvSpPr>
          <p:cNvPr id="3" name="TextBox 2"/>
          <p:cNvSpPr txBox="1"/>
          <p:nvPr/>
        </p:nvSpPr>
        <p:spPr>
          <a:xfrm>
            <a:off x="1352548" y="6048366"/>
            <a:ext cx="838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Na</a:t>
            </a:r>
            <a:r>
              <a:rPr lang="en-US" sz="2800" baseline="30000" dirty="0" smtClean="0"/>
              <a:t>+</a:t>
            </a:r>
            <a:endParaRPr lang="en-US" sz="2800" baseline="30000" dirty="0"/>
          </a:p>
        </p:txBody>
      </p:sp>
      <p:sp>
        <p:nvSpPr>
          <p:cNvPr id="20" name="TextBox 19"/>
          <p:cNvSpPr txBox="1"/>
          <p:nvPr/>
        </p:nvSpPr>
        <p:spPr>
          <a:xfrm>
            <a:off x="6809506" y="5834201"/>
            <a:ext cx="875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/>
              <a:t>Cl</a:t>
            </a:r>
            <a:r>
              <a:rPr lang="en-US" sz="4000" baseline="30000" dirty="0" smtClean="0"/>
              <a:t>-</a:t>
            </a:r>
            <a:endParaRPr lang="en-US" sz="4000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2320470" y="5911440"/>
            <a:ext cx="2219490" cy="52322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দান-জারন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83529" y="3313422"/>
            <a:ext cx="1853041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গ্রহন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5000" y="6309976"/>
            <a:ext cx="2666997" cy="523220"/>
          </a:xfrm>
          <a:prstGeom prst="rect">
            <a:avLst/>
          </a:prstGeom>
          <a:solidFill>
            <a:srgbClr val="FF0066"/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গ্রহন-বিজারন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13834" y="3344028"/>
            <a:ext cx="1745991" cy="584775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দান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9220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4" grpId="0" animBg="1"/>
      <p:bldP spid="49" grpId="0" animBg="1"/>
      <p:bldP spid="50" grpId="0" animBg="1"/>
      <p:bldP spid="61" grpId="0" animBg="1"/>
      <p:bldP spid="62" grpId="0" animBg="1"/>
      <p:bldP spid="63" grpId="0" animBg="1"/>
      <p:bldP spid="82" grpId="0"/>
      <p:bldP spid="83" grpId="0"/>
      <p:bldP spid="3" grpId="0"/>
      <p:bldP spid="20" grpId="0"/>
      <p:bldP spid="4" grpId="0" animBg="1"/>
      <p:bldP spid="11" grpId="0" animBg="1"/>
      <p:bldP spid="18" grpId="0" animBg="1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46237"/>
            <a:ext cx="8229600" cy="28495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1।সিলভার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নাইট্রেট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ওসোডিয়াম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ফ্লোরাইডের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বিক্রিয়াটি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বিক্রিয়া?কারন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।                                                                                                                                                         ২।জারন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বিজারন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যুগপ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ৎ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উদাহরন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dirty="0" smtClean="0">
                <a:gradFill flip="none" rotWithShape="1">
                  <a:gsLst>
                    <a:gs pos="0">
                      <a:srgbClr val="0000CC">
                        <a:shade val="30000"/>
                        <a:satMod val="115000"/>
                      </a:srgbClr>
                    </a:gs>
                    <a:gs pos="50000">
                      <a:srgbClr val="0000CC">
                        <a:shade val="67500"/>
                        <a:satMod val="115000"/>
                      </a:srgbClr>
                    </a:gs>
                    <a:gs pos="100000">
                      <a:srgbClr val="0000CC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gradFill flip="none" rotWithShape="1">
                <a:gsLst>
                  <a:gs pos="0">
                    <a:srgbClr val="0000CC">
                      <a:shade val="30000"/>
                      <a:satMod val="115000"/>
                    </a:srgbClr>
                  </a:gs>
                  <a:gs pos="50000">
                    <a:srgbClr val="0000CC">
                      <a:shade val="67500"/>
                      <a:satMod val="115000"/>
                    </a:srgbClr>
                  </a:gs>
                  <a:gs pos="100000">
                    <a:srgbClr val="0000CC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43200" y="304800"/>
            <a:ext cx="4297971" cy="110799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>
            <a:spAutoFit/>
          </a:bodyPr>
          <a:lstStyle/>
          <a:p>
            <a:r>
              <a:rPr lang="as-IN" sz="6600" dirty="0"/>
              <a:t>দলীয় কাজঃ</a:t>
            </a:r>
          </a:p>
        </p:txBody>
      </p:sp>
    </p:spTree>
    <p:extLst>
      <p:ext uri="{BB962C8B-B14F-4D97-AF65-F5344CB8AC3E}">
        <p14:creationId xmlns:p14="http://schemas.microsoft.com/office/powerpoint/2010/main" val="3668171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5059363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১।বিক্রিয়া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২।দ্বিবিয়োজন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সংগা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৩।দ্বিবিয়োজন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বিক্রিয়ায়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চার্জের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৫।জারনের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সংগা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৬।বিজারনের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সংগা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19400" y="381000"/>
            <a:ext cx="3505200" cy="110799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as-IN" sz="6600" dirty="0">
                <a:solidFill>
                  <a:srgbClr val="FFFF00"/>
                </a:solidFill>
              </a:rPr>
              <a:t>মূল্যায়নঃ</a:t>
            </a:r>
          </a:p>
        </p:txBody>
      </p:sp>
    </p:spTree>
    <p:extLst>
      <p:ext uri="{BB962C8B-B14F-4D97-AF65-F5344CB8AC3E}">
        <p14:creationId xmlns:p14="http://schemas.microsoft.com/office/powerpoint/2010/main" val="208218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372600" cy="50593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১।জিংক ও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সালফিউরিক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এসিডের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বিক্রিয়ায়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জারন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বিজারন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যুগপ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ৎ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ঘটে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  <a:p>
            <a:pPr marL="0" indent="0">
              <a:buNone/>
            </a:pP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২দ্বিবিয়োজন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বিক্রিয়ায়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জারন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সংখ্যার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বিশ্লেষন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38400" y="0"/>
            <a:ext cx="4907113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as-IN" sz="7200" dirty="0"/>
              <a:t>বাড়ির কাজঃ</a:t>
            </a:r>
          </a:p>
        </p:txBody>
      </p:sp>
    </p:spTree>
    <p:extLst>
      <p:ext uri="{BB962C8B-B14F-4D97-AF65-F5344CB8AC3E}">
        <p14:creationId xmlns:p14="http://schemas.microsoft.com/office/powerpoint/2010/main" val="2962904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533400"/>
            <a:ext cx="8991600" cy="6324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06896"/>
            <a:ext cx="8229600" cy="2057400"/>
          </a:xfr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39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3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60000" endA="900" endPos="58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6107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1473</TotalTime>
  <Words>312</Words>
  <Application>Microsoft Office PowerPoint</Application>
  <PresentationFormat>On-screen Show (4:3)</PresentationFormat>
  <Paragraphs>76</Paragraphs>
  <Slides>19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NikoshBAN</vt:lpstr>
      <vt:lpstr>Vrinda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পরিচিতিঃ দেবাশীষ দাস  সহকারী শিক্ষক  পিলজংগ মাধ্যমিক বিদ্যালয় শ্রেনীঃনবম পা</dc:title>
  <dc:creator>MANNAN</dc:creator>
  <cp:lastModifiedBy>whab</cp:lastModifiedBy>
  <cp:revision>195</cp:revision>
  <dcterms:created xsi:type="dcterms:W3CDTF">2006-08-16T00:00:00Z</dcterms:created>
  <dcterms:modified xsi:type="dcterms:W3CDTF">2014-01-25T11:14:04Z</dcterms:modified>
</cp:coreProperties>
</file>