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71" r:id="rId7"/>
    <p:sldId id="264" r:id="rId8"/>
    <p:sldId id="265" r:id="rId9"/>
    <p:sldId id="266" r:id="rId10"/>
    <p:sldId id="259" r:id="rId11"/>
    <p:sldId id="260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C0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94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7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04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76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9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83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28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85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04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9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19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56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F9A42-3726-41CF-A903-6FD166B8015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1EB92-13A8-495E-9BDD-E9963B140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4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01003" y="259140"/>
            <a:ext cx="8182375" cy="1633620"/>
            <a:chOff x="501003" y="259140"/>
            <a:chExt cx="8182375" cy="1633620"/>
          </a:xfrm>
        </p:grpSpPr>
        <p:sp>
          <p:nvSpPr>
            <p:cNvPr id="5" name="Rectangle 4"/>
            <p:cNvSpPr/>
            <p:nvPr/>
          </p:nvSpPr>
          <p:spPr>
            <a:xfrm>
              <a:off x="540327" y="259140"/>
              <a:ext cx="8143051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Wave4">
                <a:avLst>
                  <a:gd name="adj1" fmla="val 6250"/>
                  <a:gd name="adj2" fmla="val -182"/>
                </a:avLst>
              </a:prstTxWarp>
              <a:spAutoFit/>
            </a:bodyPr>
            <a:lstStyle/>
            <a:p>
              <a:pPr algn="ctr"/>
              <a:r>
                <a:rPr lang="bn-BD" sz="9600" b="1" dirty="0" smtClean="0">
                  <a:ln w="18000">
                    <a:solidFill>
                      <a:srgbClr val="00B0F0"/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শুভেচ্ছা</a:t>
              </a:r>
              <a:endParaRPr lang="en-US" sz="9600" b="1" dirty="0">
                <a:ln w="18000">
                  <a:solidFill>
                    <a:srgbClr val="00B0F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01003" y="323100"/>
              <a:ext cx="8143051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Wave4">
                <a:avLst>
                  <a:gd name="adj1" fmla="val 6250"/>
                  <a:gd name="adj2" fmla="val -182"/>
                </a:avLst>
              </a:prstTxWarp>
              <a:spAutoFit/>
            </a:bodyPr>
            <a:lstStyle/>
            <a:p>
              <a:pPr algn="ctr"/>
              <a:r>
                <a:rPr lang="bn-BD" sz="9600" b="1" dirty="0" smtClean="0">
                  <a:ln w="18000">
                    <a:solidFill>
                      <a:srgbClr val="00B0F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শুভেচ্ছা</a:t>
              </a:r>
              <a:endParaRPr lang="en-US" sz="9600" b="1" dirty="0">
                <a:ln w="18000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62896" y="2495903"/>
            <a:ext cx="8149978" cy="3323987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encilGrayscale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19050"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3000" kern="1900" dirty="0" smtClean="0">
                <a:latin typeface="NikoshBAN" pitchFamily="2" charset="0"/>
                <a:cs typeface="NikoshBAN" pitchFamily="2" charset="0"/>
              </a:rPr>
              <a:t>নামঃ </a:t>
            </a:r>
            <a:r>
              <a:rPr lang="bn-BD" sz="3000" kern="1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মুহাম্মদ আবজাল হোসেন</a:t>
            </a:r>
            <a:endParaRPr lang="en-US" sz="3000" kern="19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000" kern="1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3000" kern="1900" dirty="0" smtClean="0">
                <a:solidFill>
                  <a:srgbClr val="321086"/>
                </a:solidFill>
                <a:latin typeface="NikoshBAN" pitchFamily="2" charset="0"/>
                <a:cs typeface="NikoshBAN" pitchFamily="2" charset="0"/>
              </a:rPr>
              <a:t>পূর্ব সন্দ্বীপ উচ্চ বিদ্যালয়</a:t>
            </a:r>
            <a:r>
              <a:rPr lang="en-US" sz="3000" kern="1900" dirty="0" smtClean="0">
                <a:solidFill>
                  <a:srgbClr val="32108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000" kern="1900" dirty="0" smtClean="0">
                <a:solidFill>
                  <a:srgbClr val="321086"/>
                </a:solidFill>
                <a:latin typeface="NikoshBAN" pitchFamily="2" charset="0"/>
                <a:cs typeface="NikoshBAN" pitchFamily="2" charset="0"/>
              </a:rPr>
              <a:t>সন্দ্বীপ, চট্টগ্রাম।</a:t>
            </a:r>
          </a:p>
          <a:p>
            <a:r>
              <a:rPr lang="bn-BD" sz="3000" kern="1900" dirty="0" smtClean="0">
                <a:latin typeface="NikoshBAN" pitchFamily="2" charset="0"/>
                <a:cs typeface="NikoshBAN" pitchFamily="2" charset="0"/>
              </a:rPr>
              <a:t>আইডি নং-</a:t>
            </a:r>
            <a:r>
              <a:rPr lang="bn-BD" sz="3000" kern="1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২৪</a:t>
            </a:r>
          </a:p>
          <a:p>
            <a:r>
              <a:rPr lang="bn-BD" sz="3000" kern="1900" dirty="0" smtClean="0">
                <a:latin typeface="NikoshBAN" pitchFamily="2" charset="0"/>
                <a:cs typeface="NikoshBAN" pitchFamily="2" charset="0"/>
              </a:rPr>
              <a:t>ব্যাচ-</a:t>
            </a:r>
            <a:r>
              <a:rPr lang="bn-BD" sz="3000" kern="1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৩য়</a:t>
            </a:r>
          </a:p>
          <a:p>
            <a:r>
              <a:rPr lang="bn-BD" sz="3000" kern="1900" dirty="0" smtClean="0">
                <a:latin typeface="NikoshBAN" pitchFamily="2" charset="0"/>
                <a:cs typeface="NikoshBAN" pitchFamily="2" charset="0"/>
              </a:rPr>
              <a:t>টিকিউআই প্রজেক্ট-২</a:t>
            </a:r>
          </a:p>
          <a:p>
            <a:r>
              <a:rPr lang="bn-BD" sz="3000" kern="1900" dirty="0" smtClean="0">
                <a:latin typeface="NikoshBAN" pitchFamily="2" charset="0"/>
                <a:cs typeface="NikoshBAN" pitchFamily="2" charset="0"/>
              </a:rPr>
              <a:t>ভেন্যুঃ টিচার্স ট্রেনিং কলেজ, চট্টগ্রাম।</a:t>
            </a:r>
          </a:p>
        </p:txBody>
      </p:sp>
    </p:spTree>
    <p:extLst>
      <p:ext uri="{BB962C8B-B14F-4D97-AF65-F5344CB8AC3E}">
        <p14:creationId xmlns:p14="http://schemas.microsoft.com/office/powerpoint/2010/main" val="241763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752600"/>
            <a:ext cx="3937927" cy="337185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25488"/>
            <a:ext cx="8686800" cy="5761353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2548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58872"/>
            <a:ext cx="4839929" cy="59692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0" y="16764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পানি</a:t>
            </a:r>
            <a:endParaRPr lang="en-US" sz="72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50088"/>
              </p:ext>
            </p:extLst>
          </p:nvPr>
        </p:nvGraphicFramePr>
        <p:xfrm>
          <a:off x="4521200" y="3333750"/>
          <a:ext cx="1016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Equation" r:id="rId4" imgW="101520" imgH="190440" progId="Equation.3">
                  <p:embed/>
                </p:oleObj>
              </mc:Choice>
              <mc:Fallback>
                <p:oleObj name="Equation" r:id="rId4" imgW="101520" imgH="1904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21200" y="3333750"/>
                        <a:ext cx="1016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248400" y="3581400"/>
            <a:ext cx="251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6600" baseline="-25000" dirty="0" smtClean="0">
                <a:solidFill>
                  <a:srgbClr val="FF0000"/>
                </a:solidFill>
                <a:cs typeface="NikoshBAN" pitchFamily="2" charset="0"/>
              </a:rPr>
              <a:t>2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O)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95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3560" y="1143000"/>
            <a:ext cx="7772400" cy="461357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DB1318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 anchor="ctr"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bn-BD" sz="40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 বিষয়ঃ </a:t>
            </a:r>
            <a:r>
              <a:rPr lang="bn-BD" sz="4000" b="1" dirty="0" smtClean="0">
                <a:ln w="11430"/>
                <a:solidFill>
                  <a:srgbClr val="E60D0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রাসায়নিক বন্ধন ও রাসায়নিক বন্ধন গঠন।</a:t>
            </a:r>
          </a:p>
          <a:p>
            <a:pPr>
              <a:lnSpc>
                <a:spcPct val="150000"/>
              </a:lnSpc>
            </a:pPr>
            <a:r>
              <a:rPr lang="bn-BD" sz="4000" b="1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1430"/>
                <a:solidFill>
                  <a:srgbClr val="32108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</a:p>
          <a:p>
            <a:pPr>
              <a:lnSpc>
                <a:spcPct val="150000"/>
              </a:lnSpc>
            </a:pPr>
            <a:r>
              <a:rPr lang="bn-BD" sz="4000" b="1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bn-BD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-৫৩।  </a:t>
            </a:r>
          </a:p>
          <a:p>
            <a:pPr>
              <a:lnSpc>
                <a:spcPct val="150000"/>
              </a:lnSpc>
            </a:pP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89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/>
          <p:nvPr/>
        </p:nvSpPr>
        <p:spPr>
          <a:xfrm>
            <a:off x="3086768" y="582564"/>
            <a:ext cx="2997936" cy="132497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bn-BD" sz="7200" dirty="0">
                <a:ln>
                  <a:noFill/>
                </a:ln>
                <a:solidFill>
                  <a:srgbClr val="3C0F61"/>
                </a:solidFill>
                <a:effectLst/>
                <a:latin typeface="NikoshBAN"/>
                <a:ea typeface="Calibri"/>
                <a:cs typeface="NikoshBAN"/>
              </a:rPr>
              <a:t>শিখন ফল</a:t>
            </a:r>
            <a:endParaRPr lang="en-US" sz="2800" dirty="0">
              <a:solidFill>
                <a:srgbClr val="3C0F61"/>
              </a:solidFill>
              <a:effectLst/>
              <a:latin typeface="NikoshBAN"/>
              <a:ea typeface="Calibri"/>
              <a:cs typeface="Vrind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8300" y="2032832"/>
            <a:ext cx="853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 শেষে </a:t>
            </a: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শিক্ষার্থীরা- 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রাসায়নিক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বন্ধন কি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রাসায়নিক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বন্ধনের </a:t>
            </a:r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প্রকারভেদ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লিখতে </a:t>
            </a:r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পারবে।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৩। রাসায়নিক </a:t>
            </a:r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বন্ধন গঠন প্রক্রিয়া বর্ণনা করতে পারবে।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53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460500" y="2743200"/>
            <a:ext cx="1996948" cy="1828800"/>
            <a:chOff x="1282700" y="2743200"/>
            <a:chExt cx="1996948" cy="1828800"/>
          </a:xfrm>
        </p:grpSpPr>
        <p:sp>
          <p:nvSpPr>
            <p:cNvPr id="3" name="Oval 2"/>
            <p:cNvSpPr/>
            <p:nvPr/>
          </p:nvSpPr>
          <p:spPr>
            <a:xfrm>
              <a:off x="1282700" y="2743200"/>
              <a:ext cx="1828800" cy="1828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2895600" y="3454400"/>
              <a:ext cx="384048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90800" y="609600"/>
            <a:ext cx="42672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রাসায়নিক বন্ধন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854700" y="2737941"/>
            <a:ext cx="1996948" cy="1828800"/>
            <a:chOff x="5651500" y="2737941"/>
            <a:chExt cx="1996948" cy="1828800"/>
          </a:xfrm>
        </p:grpSpPr>
        <p:sp>
          <p:nvSpPr>
            <p:cNvPr id="14" name="Oval 13"/>
            <p:cNvSpPr/>
            <p:nvPr/>
          </p:nvSpPr>
          <p:spPr>
            <a:xfrm>
              <a:off x="5819648" y="2737941"/>
              <a:ext cx="1828800" cy="1828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651500" y="3449141"/>
              <a:ext cx="384048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343400" y="3288268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H</a:t>
            </a:r>
            <a:r>
              <a:rPr lang="en-US" sz="4400" baseline="-25000" dirty="0" smtClean="0"/>
              <a:t>2</a:t>
            </a:r>
            <a:endParaRPr lang="en-US" sz="4400" dirty="0"/>
          </a:p>
        </p:txBody>
      </p:sp>
      <p:sp>
        <p:nvSpPr>
          <p:cNvPr id="24" name="TextBox 23"/>
          <p:cNvSpPr txBox="1"/>
          <p:nvPr/>
        </p:nvSpPr>
        <p:spPr>
          <a:xfrm>
            <a:off x="3265424" y="5257800"/>
            <a:ext cx="328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H+H = H</a:t>
            </a:r>
            <a:r>
              <a:rPr lang="en-US" sz="3600" baseline="-25000" dirty="0" smtClean="0">
                <a:solidFill>
                  <a:srgbClr val="0000FF"/>
                </a:solidFill>
                <a:latin typeface="+mj-lt"/>
                <a:cs typeface="NikoshBAN" pitchFamily="2" charset="0"/>
              </a:rPr>
              <a:t>2</a:t>
            </a:r>
            <a:endParaRPr lang="en-US" sz="2800" dirty="0">
              <a:solidFill>
                <a:srgbClr val="0000FF"/>
              </a:solidFill>
              <a:latin typeface="+mj-lt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06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574" y="2277583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রাসায়নিক বন্ধনের সংজ্ঞাঃ </a:t>
            </a:r>
            <a:endParaRPr lang="en-US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পরমানু সাথে পরমানুর আকর্ষন শক্তি</a:t>
            </a:r>
          </a:p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পরমানু সমূহ একে অপরের সাথে আবদ্ধ থাকে।</a:t>
            </a:r>
          </a:p>
        </p:txBody>
      </p:sp>
    </p:spTree>
    <p:extLst>
      <p:ext uri="{BB962C8B-B14F-4D97-AF65-F5344CB8AC3E}">
        <p14:creationId xmlns:p14="http://schemas.microsoft.com/office/powerpoint/2010/main" val="77410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609600"/>
            <a:ext cx="62484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/>
              <a:t>রাসায়নিক বন্ধনের প্রকারভেদ</a:t>
            </a:r>
            <a:endParaRPr lang="en-US" sz="3600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2367108"/>
            <a:ext cx="3581400" cy="70788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/>
              <a:t>রাসায়নিক বন্ধন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34295" y="4835265"/>
            <a:ext cx="3581400" cy="707886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/>
              <a:t>আয়নিক বন্ধন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925280" y="4835265"/>
            <a:ext cx="3581400" cy="646331"/>
          </a:xfrm>
          <a:prstGeom prst="rect">
            <a:avLst/>
          </a:prstGeom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/>
              <a:t>সমযোজী বন্ধন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686300" y="3075710"/>
            <a:ext cx="0" cy="990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514600" y="4066310"/>
            <a:ext cx="4191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528455" y="4066310"/>
            <a:ext cx="0" cy="76895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698673" y="4066310"/>
            <a:ext cx="0" cy="76895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15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1535" y="599767"/>
            <a:ext cx="56388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রাসায়নিক বন্ধনের কারন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776701" y="2773188"/>
            <a:ext cx="1828800" cy="1828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267889" y="2309354"/>
            <a:ext cx="2743200" cy="2743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231441" y="33587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N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91400" y="16764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0000"/>
                </a:solidFill>
              </a:rPr>
              <a:t>ইলেকট্রন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545132" y="2803668"/>
            <a:ext cx="1828800" cy="1828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036320" y="2339834"/>
            <a:ext cx="2743200" cy="2743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961535" y="3389180"/>
            <a:ext cx="134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Na</a:t>
            </a:r>
            <a:endParaRPr lang="en-US" sz="3600" baseline="3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95815" y="1905000"/>
            <a:ext cx="3657600" cy="3657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5199309" y="2239296"/>
            <a:ext cx="2894115" cy="2885524"/>
            <a:chOff x="5199309" y="2239296"/>
            <a:chExt cx="2894115" cy="2885524"/>
          </a:xfrm>
        </p:grpSpPr>
        <p:sp>
          <p:nvSpPr>
            <p:cNvPr id="5" name="Oval 4"/>
            <p:cNvSpPr/>
            <p:nvPr/>
          </p:nvSpPr>
          <p:spPr>
            <a:xfrm>
              <a:off x="5708121" y="3614582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536921" y="3609422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199309" y="3751742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199309" y="3497332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7922832" y="3746582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7956264" y="3491432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446277" y="4976600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691101" y="4987660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507480" y="2239296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721824" y="2248394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67740" y="1821674"/>
            <a:ext cx="2894115" cy="3333626"/>
            <a:chOff x="967740" y="1821674"/>
            <a:chExt cx="2894115" cy="3333626"/>
          </a:xfrm>
        </p:grpSpPr>
        <p:sp>
          <p:nvSpPr>
            <p:cNvPr id="27" name="Oval 26"/>
            <p:cNvSpPr/>
            <p:nvPr/>
          </p:nvSpPr>
          <p:spPr>
            <a:xfrm>
              <a:off x="3724695" y="3521912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967740" y="1821674"/>
              <a:ext cx="2860683" cy="3333626"/>
              <a:chOff x="967740" y="1821674"/>
              <a:chExt cx="2860683" cy="3333626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1476552" y="3645062"/>
                <a:ext cx="137160" cy="13716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305352" y="3639902"/>
                <a:ext cx="137160" cy="13716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967740" y="3782222"/>
                <a:ext cx="137160" cy="13716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967740" y="3527812"/>
                <a:ext cx="137160" cy="13716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3691263" y="3777062"/>
                <a:ext cx="137160" cy="13716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2214708" y="5007080"/>
                <a:ext cx="137160" cy="13716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2459532" y="5018140"/>
                <a:ext cx="137160" cy="13716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2275911" y="2269776"/>
                <a:ext cx="137160" cy="13716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490255" y="2278874"/>
                <a:ext cx="137160" cy="13716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2276895" y="1821674"/>
                <a:ext cx="137160" cy="13716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246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0" y="2651268"/>
            <a:ext cx="1828800" cy="1828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455420" y="349266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015188" y="2187434"/>
            <a:ext cx="2743200" cy="2743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284220" y="348750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946608" y="362982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946608" y="337541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670131" y="362466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3703563" y="336951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2193576" y="4854680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438400" y="4865740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2254779" y="2117376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2469123" y="2126474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547899" y="1736868"/>
            <a:ext cx="3657600" cy="3657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341311" y="1683528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81501" y="2567940"/>
            <a:ext cx="1828800" cy="1828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12921" y="3409334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572689" y="2104106"/>
            <a:ext cx="2743200" cy="2743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841721" y="3404174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504109" y="3546494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5504109" y="3292084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8227632" y="3541334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8261064" y="3286184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6751077" y="477135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6995901" y="478241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6812280" y="2049288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7026624" y="2043146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5105400" y="1653540"/>
            <a:ext cx="3657600" cy="3657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081692" y="1600200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5029200" y="3515770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5029200" y="3261360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8669592" y="3541334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8672544" y="3286184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6751077" y="522855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6995901" y="5224372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978740" y="323678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Na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579012" y="3218168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Cl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9" y="19665"/>
            <a:ext cx="3700463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55420" y="5715000"/>
            <a:ext cx="593598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/>
              <a:t>Na+Cl</a:t>
            </a:r>
            <a:r>
              <a:rPr lang="en-US" sz="4400" dirty="0" smtClean="0"/>
              <a:t>=</a:t>
            </a:r>
            <a:r>
              <a:rPr lang="en-US" sz="4400" dirty="0" err="1" smtClean="0"/>
              <a:t>NaCl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2593700" y="3299831"/>
            <a:ext cx="52959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baseline="30000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4000" b="1" baseline="3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032114" y="3223382"/>
            <a:ext cx="529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baseline="300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000" b="1" baseline="30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29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-0.01782 L 0.13073 -0.14189 C 0.15729 -0.16967 0.1974 -0.18449 0.23889 -0.18449 C 0.28629 -0.18449 0.32431 -0.16967 0.3507 -0.14189 L 0.47865 -0.01782 " pathEditMode="relative" rAng="0" ptsTypes="FffFF">
                                      <p:cBhvr>
                                        <p:cTn id="133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50" y="-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0" grpId="0" animBg="1"/>
      <p:bldP spid="31" grpId="0" animBg="1"/>
      <p:bldP spid="31" grpId="1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6" grpId="0" animBg="1"/>
      <p:bldP spid="7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3492408" y="1887300"/>
            <a:ext cx="2926080" cy="2926080"/>
            <a:chOff x="3492408" y="1887300"/>
            <a:chExt cx="2926080" cy="2926080"/>
          </a:xfrm>
        </p:grpSpPr>
        <p:sp>
          <p:nvSpPr>
            <p:cNvPr id="9" name="Oval 8"/>
            <p:cNvSpPr/>
            <p:nvPr/>
          </p:nvSpPr>
          <p:spPr>
            <a:xfrm>
              <a:off x="4731276" y="4630500"/>
              <a:ext cx="182880" cy="18288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3492408" y="1887300"/>
              <a:ext cx="2926080" cy="2834640"/>
              <a:chOff x="3492408" y="1887300"/>
              <a:chExt cx="2926080" cy="2834640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4284396" y="2635044"/>
                <a:ext cx="1371600" cy="13716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3" name="Oval 2"/>
              <p:cNvSpPr/>
              <p:nvPr/>
            </p:nvSpPr>
            <p:spPr>
              <a:xfrm>
                <a:off x="3583848" y="1978740"/>
                <a:ext cx="2743200" cy="27432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Oval 3"/>
              <p:cNvSpPr/>
              <p:nvPr/>
            </p:nvSpPr>
            <p:spPr>
              <a:xfrm>
                <a:off x="4207704" y="3242679"/>
                <a:ext cx="182880" cy="18288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5569440" y="3232851"/>
                <a:ext cx="182880" cy="18288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3492408" y="3407855"/>
                <a:ext cx="182880" cy="18288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757820" y="1887300"/>
                <a:ext cx="182880" cy="18288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6235608" y="3348373"/>
                <a:ext cx="182880" cy="18288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687032" y="3003756"/>
                <a:ext cx="63094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C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47822" y="5629707"/>
            <a:ext cx="914400" cy="932088"/>
            <a:chOff x="4447822" y="5644455"/>
            <a:chExt cx="914400" cy="932088"/>
          </a:xfrm>
        </p:grpSpPr>
        <p:grpSp>
          <p:nvGrpSpPr>
            <p:cNvPr id="42" name="Group 41"/>
            <p:cNvGrpSpPr/>
            <p:nvPr/>
          </p:nvGrpSpPr>
          <p:grpSpPr>
            <a:xfrm>
              <a:off x="4447822" y="5644455"/>
              <a:ext cx="914400" cy="932088"/>
              <a:chOff x="3931642" y="5526471"/>
              <a:chExt cx="914400" cy="932088"/>
            </a:xfrm>
          </p:grpSpPr>
          <p:sp>
            <p:nvSpPr>
              <p:cNvPr id="29" name="Oval 28"/>
              <p:cNvSpPr/>
              <p:nvPr/>
            </p:nvSpPr>
            <p:spPr>
              <a:xfrm rot="16200000">
                <a:off x="3931642" y="5544159"/>
                <a:ext cx="914400" cy="9144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30" name="Oval 29"/>
              <p:cNvSpPr/>
              <p:nvPr/>
            </p:nvSpPr>
            <p:spPr>
              <a:xfrm rot="16200000">
                <a:off x="4552551" y="5526471"/>
                <a:ext cx="182880" cy="18288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4676422" y="5842083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itchFamily="2" charset="0"/>
                  <a:cs typeface="NikoshBAN" pitchFamily="2" charset="0"/>
                </a:rPr>
                <a:t>H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541328" y="2771964"/>
            <a:ext cx="914400" cy="914400"/>
            <a:chOff x="7541328" y="2771964"/>
            <a:chExt cx="914400" cy="914400"/>
          </a:xfrm>
        </p:grpSpPr>
        <p:grpSp>
          <p:nvGrpSpPr>
            <p:cNvPr id="22" name="Group 21"/>
            <p:cNvGrpSpPr/>
            <p:nvPr/>
          </p:nvGrpSpPr>
          <p:grpSpPr>
            <a:xfrm>
              <a:off x="7541328" y="2771964"/>
              <a:ext cx="914400" cy="914400"/>
              <a:chOff x="7010400" y="2668728"/>
              <a:chExt cx="914400" cy="914400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7010400" y="2668728"/>
                <a:ext cx="914400" cy="9144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7010400" y="2819400"/>
                <a:ext cx="182880" cy="18288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7718802" y="2981865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itchFamily="2" charset="0"/>
                  <a:cs typeface="NikoshBAN" pitchFamily="2" charset="0"/>
                </a:rPr>
                <a:t>H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610796" y="346823"/>
            <a:ext cx="914400" cy="921773"/>
            <a:chOff x="4610796" y="346823"/>
            <a:chExt cx="914400" cy="921773"/>
          </a:xfrm>
        </p:grpSpPr>
        <p:grpSp>
          <p:nvGrpSpPr>
            <p:cNvPr id="17" name="Group 16"/>
            <p:cNvGrpSpPr/>
            <p:nvPr/>
          </p:nvGrpSpPr>
          <p:grpSpPr>
            <a:xfrm>
              <a:off x="4610796" y="346823"/>
              <a:ext cx="914400" cy="921773"/>
              <a:chOff x="5338920" y="113061"/>
              <a:chExt cx="914400" cy="921773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5338920" y="113061"/>
                <a:ext cx="914400" cy="9144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925900" y="851954"/>
                <a:ext cx="182880" cy="18288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4816534" y="545185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itchFamily="2" charset="0"/>
                  <a:cs typeface="NikoshBAN" pitchFamily="2" charset="0"/>
                </a:rPr>
                <a:t>H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595268" y="2694036"/>
            <a:ext cx="964052" cy="914400"/>
            <a:chOff x="1565772" y="2694036"/>
            <a:chExt cx="964052" cy="914400"/>
          </a:xfrm>
        </p:grpSpPr>
        <p:grpSp>
          <p:nvGrpSpPr>
            <p:cNvPr id="37" name="Group 36"/>
            <p:cNvGrpSpPr/>
            <p:nvPr/>
          </p:nvGrpSpPr>
          <p:grpSpPr>
            <a:xfrm>
              <a:off x="1565772" y="2694036"/>
              <a:ext cx="964052" cy="914400"/>
              <a:chOff x="1005348" y="2590800"/>
              <a:chExt cx="964052" cy="91440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1005348" y="2590800"/>
                <a:ext cx="914400" cy="9144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786520" y="2808825"/>
                <a:ext cx="182880" cy="18288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764876" y="2887721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itchFamily="2" charset="0"/>
                  <a:cs typeface="NikoshBAN" pitchFamily="2" charset="0"/>
                </a:rPr>
                <a:t>H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3" y="125603"/>
            <a:ext cx="3700463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90377" y="5629706"/>
            <a:ext cx="3311016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C+4H=CH</a:t>
            </a:r>
            <a:r>
              <a:rPr lang="en-US" sz="3200" baseline="-25000" dirty="0" smtClean="0"/>
              <a:t>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870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33333E-6 L -0.14132 -3.33333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3.33333E-6 0.1157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7.40741E-7 L 0.12795 -7.40741E-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1.66667E-6 -0.1465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5334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27432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লিথিয়াম ফ্লোরাইড এর রাসায়নিক বন্ধন প্রক্রিয়া বর্ণনা কর।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990600"/>
            <a:ext cx="55626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জোড়ায় কাজ </a:t>
            </a:r>
          </a:p>
        </p:txBody>
      </p:sp>
    </p:spTree>
    <p:extLst>
      <p:ext uri="{BB962C8B-B14F-4D97-AF65-F5344CB8AC3E}">
        <p14:creationId xmlns:p14="http://schemas.microsoft.com/office/powerpoint/2010/main" val="297101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817418"/>
            <a:ext cx="571500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শিখণ মূল্যায়ন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4565" y="2132628"/>
            <a:ext cx="716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4400" baseline="-250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2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O </a:t>
            </a:r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কোন ধরনের বন্ধন?</a:t>
            </a:r>
          </a:p>
          <a:p>
            <a:pPr algn="just"/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Ar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এর ইলেকট্রন বিন্যাস দেখাও।</a:t>
            </a:r>
            <a:endParaRPr lang="en-US" sz="36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ধনাত্মক ও ঋনাত্মক আয়ন এর সঙ্গা দাও।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9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838200"/>
            <a:ext cx="49530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2825" y="243145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“পানির অনু সমযোজী বন্ধন এর মাধ্যমে গঠিত হয়”-উক্তিটির যথার্থতা মূল্যায়ন কর।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5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76" y="685800"/>
            <a:ext cx="8566150" cy="534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47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182</Words>
  <Application>Microsoft Office PowerPoint</Application>
  <PresentationFormat>On-screen Show (4:3)</PresentationFormat>
  <Paragraphs>53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67</cp:revision>
  <dcterms:created xsi:type="dcterms:W3CDTF">2014-01-19T03:19:56Z</dcterms:created>
  <dcterms:modified xsi:type="dcterms:W3CDTF">2014-01-25T16:57:48Z</dcterms:modified>
</cp:coreProperties>
</file>