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76" r:id="rId6"/>
    <p:sldId id="269" r:id="rId7"/>
    <p:sldId id="275" r:id="rId8"/>
    <p:sldId id="270" r:id="rId9"/>
    <p:sldId id="277" r:id="rId10"/>
    <p:sldId id="278" r:id="rId11"/>
    <p:sldId id="279" r:id="rId12"/>
    <p:sldId id="271" r:id="rId13"/>
    <p:sldId id="262" r:id="rId14"/>
    <p:sldId id="272" r:id="rId15"/>
    <p:sldId id="273" r:id="rId16"/>
    <p:sldId id="274" r:id="rId17"/>
    <p:sldId id="280" r:id="rId18"/>
    <p:sldId id="263" r:id="rId19"/>
    <p:sldId id="265" r:id="rId20"/>
    <p:sldId id="266" r:id="rId21"/>
    <p:sldId id="267" r:id="rId22"/>
    <p:sldId id="26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26" autoAdjust="0"/>
    <p:restoredTop sz="94660"/>
  </p:normalViewPr>
  <p:slideViewPr>
    <p:cSldViewPr>
      <p:cViewPr>
        <p:scale>
          <a:sx n="72" d="100"/>
          <a:sy n="72" d="100"/>
        </p:scale>
        <p:origin x="-124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62AE84-5C29-4181-AB47-DF695690AC5C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19E05-5C30-46AC-8E48-EBCA70D872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307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9E05-5C30-46AC-8E48-EBCA70D8720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288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19E05-5C30-46AC-8E48-EBCA70D8720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659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AFE4-0211-4DC5-9F4A-28B7471B316C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1D8-FC92-4992-A51D-FE516FD3E96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AFE4-0211-4DC5-9F4A-28B7471B316C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1D8-FC92-4992-A51D-FE516FD3E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AFE4-0211-4DC5-9F4A-28B7471B316C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E1581D8-FC92-4992-A51D-FE516FD3E96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AFE4-0211-4DC5-9F4A-28B7471B316C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1D8-FC92-4992-A51D-FE516FD3E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AFE4-0211-4DC5-9F4A-28B7471B316C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1D8-FC92-4992-A51D-FE516FD3E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AFE4-0211-4DC5-9F4A-28B7471B316C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1D8-FC92-4992-A51D-FE516FD3E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AFE4-0211-4DC5-9F4A-28B7471B316C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1D8-FC92-4992-A51D-FE516FD3E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AFE4-0211-4DC5-9F4A-28B7471B316C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1D8-FC92-4992-A51D-FE516FD3E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AFE4-0211-4DC5-9F4A-28B7471B316C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1D8-FC92-4992-A51D-FE516FD3E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AFE4-0211-4DC5-9F4A-28B7471B316C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1D8-FC92-4992-A51D-FE516FD3E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2AFE4-0211-4DC5-9F4A-28B7471B316C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581D8-FC92-4992-A51D-FE516FD3E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92AFE4-0211-4DC5-9F4A-28B7471B316C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E1581D8-FC92-4992-A51D-FE516FD3E96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mrmun80@gmail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9" y="404664"/>
            <a:ext cx="8424935" cy="1828800"/>
          </a:xfrm>
          <a:solidFill>
            <a:srgbClr val="002060"/>
          </a:solidFill>
        </p:spPr>
        <p:txBody>
          <a:bodyPr/>
          <a:lstStyle/>
          <a:p>
            <a:r>
              <a:rPr lang="bn-BD" sz="9600" cap="none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400" cap="none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609" y="3331698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420888"/>
            <a:ext cx="8424935" cy="431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95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199" y="1600200"/>
            <a:ext cx="8435281" cy="470916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মোঃ মিজানুর রহমান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আইডি নং-১৬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সিনিয়র শিক্ষক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সেখেরগাও আব্দুল অদুদ মুনশী হাই স্কুল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.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মেঘনা,কুমিল্লা।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ইমেল ন;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mrmun80@gmail.com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NikoshBAN" pitchFamily="2" charset="0"/>
                <a:cs typeface="NikoshBAN" pitchFamily="2" charset="0"/>
              </a:rPr>
              <a:t>Mobile no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01814386685</a:t>
            </a:r>
          </a:p>
          <a:p>
            <a:pPr marL="13716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    তারিখঃ ২২।০১।২০১৪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131840" y="404664"/>
            <a:ext cx="3744416" cy="10081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26" name="Picture 2" descr="C:\Users\DOEL\Desktop\MIZAN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613" y="1628800"/>
            <a:ext cx="317186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99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769152" cy="655398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শ্রেনিঃ সপ্তম</a:t>
            </a:r>
            <a:endParaRPr lang="en-US" sz="6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 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বাংলাদেশওবিশ্বপরিচয়</a:t>
            </a:r>
            <a:endParaRPr lang="en-US" sz="4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অধ্যায়ঃচতুর্থ</a:t>
            </a:r>
          </a:p>
          <a:p>
            <a:pPr marL="0" indent="0" algn="ctr">
              <a:buNone/>
            </a:pP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 ৫০মিনিট</a:t>
            </a:r>
          </a:p>
          <a:p>
            <a:pPr marL="0" indent="0" algn="ctr">
              <a:buNone/>
            </a:pP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তারিখঃ২২।০১।২০১৪ইং</a:t>
            </a:r>
            <a:endParaRPr lang="bn-BD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85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5"/>
            <a:ext cx="3096344" cy="2055972"/>
          </a:xfrm>
        </p:spPr>
      </p:pic>
      <p:pic>
        <p:nvPicPr>
          <p:cNvPr id="1027" name="Picture 3" descr="C:\Users\েোলরোব\Documents\Woodworking-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21731"/>
            <a:ext cx="2699018" cy="224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েোলরোব\Documents\woo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10325"/>
            <a:ext cx="2623538" cy="237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েোলরোব\Documents\plasti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04664"/>
            <a:ext cx="2699018" cy="202644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591" y="2431111"/>
            <a:ext cx="2592288" cy="18722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7369" y="2780928"/>
            <a:ext cx="2623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সিমেন্ট কারখানা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44207" y="2636912"/>
            <a:ext cx="1898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জুতার কারখানা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04591" y="4835909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ফেরিওয়ালা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44208" y="6510157"/>
            <a:ext cx="2410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মোমের কাজ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6264614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বাড়ী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7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েোলরোব\Documents\8611870619_c1d4916ede_z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6896"/>
            <a:ext cx="2382176" cy="292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েোলরোব\Documents\images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908428"/>
            <a:ext cx="2497258" cy="201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41" y="3959274"/>
            <a:ext cx="2514600" cy="23245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519" y="260648"/>
            <a:ext cx="2584182" cy="29260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393" y="260648"/>
            <a:ext cx="2662907" cy="29260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589522" y="3217206"/>
            <a:ext cx="1584176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কুটির শিল্প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9540" y="6253188"/>
            <a:ext cx="2082299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রিক্সা চালক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58730" y="3250384"/>
            <a:ext cx="2088232" cy="43204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>
                <a:latin typeface="NikoshBAN" pitchFamily="2" charset="0"/>
                <a:cs typeface="NikoshBAN" pitchFamily="2" charset="0"/>
              </a:rPr>
              <a:t>আ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খ মারাইকারি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3186728"/>
            <a:ext cx="1956436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মাঝি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00192" y="6253188"/>
            <a:ext cx="2088232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ফেরিওয়ালা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29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776864" cy="2383376"/>
          </a:xfrm>
          <a:solidFill>
            <a:srgbClr val="00B0F0"/>
          </a:solidFill>
          <a:ln>
            <a:solidFill>
              <a:srgbClr val="7030A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4400" dirty="0" smtClean="0">
                <a:latin typeface="NikoshBAN" pitchFamily="2" charset="0"/>
                <a:cs typeface="NikoshBAN" pitchFamily="2" charset="0"/>
              </a:rPr>
            </a:br>
            <a:r>
              <a:rPr lang="en-US" sz="44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4400" dirty="0">
                <a:latin typeface="NikoshBAN" pitchFamily="2" charset="0"/>
                <a:cs typeface="NikoshBAN" pitchFamily="2" charset="0"/>
              </a:rPr>
            </a:b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8000" dirty="0"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3068960"/>
            <a:ext cx="7776864" cy="2671508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bn-BD" dirty="0" smtClean="0">
              <a:solidFill>
                <a:srgbClr val="00B050"/>
              </a:solidFill>
              <a:latin typeface="SutonnyMJ" pitchFamily="2" charset="0"/>
            </a:endParaRPr>
          </a:p>
          <a:p>
            <a:pPr marL="137160" indent="0" algn="ctr">
              <a:buNone/>
            </a:pP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বাংলাদেশের অর্থ ও শিল্প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34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  <a:ln w="38100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bn-BD" sz="5400" b="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endParaRPr lang="en-US" sz="4000" b="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  <a:ln w="5715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en-US" dirty="0" smtClean="0">
              <a:latin typeface="SutonnyMJ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1.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পৃথিবীর সর্ব বৃহৎ পাটকলের নাম বলতে পারবে।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bn-BD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অর্থনৈতিক কার্যক্রম 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কতপ্রকার তা বলতে পারবে।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৩।বৃহৎ শিল্প ও মাঝারি শিল্পের মধ্যে পার্থক্য বলতে পারবে।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5.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পাট শিল্পের ভবিষ্যৎ সম্ভাবনা  বলতে পারবে।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62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েোলরোব\Documents\ad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431917"/>
            <a:ext cx="4104457" cy="299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899592" y="4005064"/>
            <a:ext cx="280831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আদমজী জুট মিলস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220072" y="4005064"/>
            <a:ext cx="3312368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 smtClean="0">
              <a:latin typeface="SutonnyMJ" pitchFamily="2" charset="0"/>
            </a:endParaRP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পোল্টি খামার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897269"/>
            <a:ext cx="4013621" cy="2675747"/>
          </a:xfrm>
        </p:spPr>
      </p:pic>
    </p:spTree>
    <p:extLst>
      <p:ext uri="{BB962C8B-B14F-4D97-AF65-F5344CB8AC3E}">
        <p14:creationId xmlns:p14="http://schemas.microsoft.com/office/powerpoint/2010/main" val="425880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অর্থনৈতিক কার্যক্রম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27584" y="3140968"/>
            <a:ext cx="3168352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 অনানুষ্ঠানিক অর্থনৈতিক কার্যক্রম</a:t>
            </a:r>
            <a:r>
              <a:rPr lang="bn-BD" dirty="0">
                <a:solidFill>
                  <a:schemeClr val="bg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436096" y="3176842"/>
            <a:ext cx="3168352" cy="11882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          আনুষ্ঠানিক অর্থনৈতিক কার্যক্রম </a:t>
            </a:r>
            <a:endParaRPr lang="en-US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7" name="Straight Arrow Connector 6"/>
          <p:cNvCxnSpPr>
            <a:stCxn id="2" idx="2"/>
          </p:cNvCxnSpPr>
          <p:nvPr/>
        </p:nvCxnSpPr>
        <p:spPr>
          <a:xfrm>
            <a:off x="4572000" y="1417638"/>
            <a:ext cx="0" cy="4991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178944" y="1854110"/>
            <a:ext cx="0" cy="13227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804248" y="1808820"/>
            <a:ext cx="0" cy="136802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087724" y="1829480"/>
            <a:ext cx="47885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92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rgbClr val="C00000"/>
          </a:solidFill>
        </p:spPr>
        <p:style>
          <a:lnRef idx="0">
            <a:schemeClr val="dk1"/>
          </a:lnRef>
          <a:fillRef idx="1002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অনানুষ্ঠিক অর্থনৈতিক কার্যক্রম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96753"/>
            <a:ext cx="1645920" cy="19321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196752"/>
            <a:ext cx="1944216" cy="19733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196752"/>
            <a:ext cx="1800200" cy="19880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196752"/>
            <a:ext cx="1872208" cy="194421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71600" y="3356992"/>
            <a:ext cx="129614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রিক্সাচালক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43808" y="3356992"/>
            <a:ext cx="165618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কাজের মেয়ে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04048" y="3356992"/>
            <a:ext cx="158417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কুটির শিল্প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48264" y="3356992"/>
            <a:ext cx="180020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ফেরিওয়ালা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71600" y="4005064"/>
            <a:ext cx="7632848" cy="16561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বিত্তহীন ও ভাসমান লোকেরা এর আওতায় পরবে ।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0859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4797152"/>
            <a:ext cx="9143999" cy="144016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en-US" dirty="0" smtClean="0">
              <a:latin typeface="SutonnyMJ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উচ্চবিত্ত ও মধ্যবিত্ত লোকেরা সাধারনত এর আওতায় পরে</a:t>
            </a:r>
            <a:r>
              <a:rPr lang="bn-BD" sz="3600" dirty="0" smtClean="0">
                <a:latin typeface="SutonnyMJ" pitchFamily="2" charset="0"/>
              </a:rPr>
              <a:t>।  </a:t>
            </a:r>
            <a:endParaRPr lang="en-US" sz="3600" dirty="0">
              <a:latin typeface="SutonnyMJ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2698979" cy="23762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979" y="1268760"/>
            <a:ext cx="3385189" cy="20162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067730"/>
            <a:ext cx="3059832" cy="221725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33365" y="3781735"/>
            <a:ext cx="1832248" cy="655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প্রকৌশলী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39851" y="3781736"/>
            <a:ext cx="2016224" cy="655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কবি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69968" y="3781736"/>
            <a:ext cx="1750504" cy="6560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-747464"/>
            <a:ext cx="9144000" cy="2165102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আনুষ্ঠানিক অর্থনৈতিক কার্যক্রম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25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195736" y="351653"/>
            <a:ext cx="3888432" cy="110527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7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042413" y="1487351"/>
            <a:ext cx="432048" cy="1152128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39220" y="2636912"/>
            <a:ext cx="8070482" cy="54006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own Arrow 8"/>
          <p:cNvSpPr/>
          <p:nvPr/>
        </p:nvSpPr>
        <p:spPr>
          <a:xfrm>
            <a:off x="439220" y="2672916"/>
            <a:ext cx="216024" cy="1008112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>
            <a:off x="8293678" y="2729274"/>
            <a:ext cx="216024" cy="1008112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>
            <a:off x="5508104" y="2708920"/>
            <a:ext cx="216024" cy="1008112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Down Arrow 11"/>
          <p:cNvSpPr/>
          <p:nvPr/>
        </p:nvSpPr>
        <p:spPr>
          <a:xfrm>
            <a:off x="3059832" y="2672916"/>
            <a:ext cx="216024" cy="1008112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0" y="3717032"/>
            <a:ext cx="1584176" cy="720080"/>
          </a:xfrm>
          <a:prstGeom prst="flowChartAlternate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বৃহৎ শিল্প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Flowchart: Alternate Process 13"/>
          <p:cNvSpPr/>
          <p:nvPr/>
        </p:nvSpPr>
        <p:spPr>
          <a:xfrm>
            <a:off x="2195736" y="3737386"/>
            <a:ext cx="1764196" cy="699726"/>
          </a:xfrm>
          <a:prstGeom prst="flowChartAlternate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3200" dirty="0" smtClean="0">
              <a:solidFill>
                <a:schemeClr val="bg1"/>
              </a:solidFill>
              <a:latin typeface="SutonnyMJ" pitchFamily="2" charset="0"/>
            </a:endParaRPr>
          </a:p>
          <a:p>
            <a:pPr algn="ctr"/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মাঝারি শিল্প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SutonnyMJ" pitchFamily="2" charset="0"/>
            </a:endParaRPr>
          </a:p>
        </p:txBody>
      </p:sp>
      <p:sp>
        <p:nvSpPr>
          <p:cNvPr id="15" name="Flowchart: Alternate Process 14"/>
          <p:cNvSpPr/>
          <p:nvPr/>
        </p:nvSpPr>
        <p:spPr>
          <a:xfrm>
            <a:off x="4786104" y="3856620"/>
            <a:ext cx="1584176" cy="652500"/>
          </a:xfrm>
          <a:prstGeom prst="flowChartAlternate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ক্ষুদ্র শিল্প</a:t>
            </a:r>
            <a:r>
              <a:rPr lang="en-US" dirty="0" smtClean="0">
                <a:solidFill>
                  <a:schemeClr val="bg1"/>
                </a:solidFill>
                <a:latin typeface="SutonnyMJ" pitchFamily="2" charset="0"/>
              </a:rPr>
              <a:t>ª</a:t>
            </a:r>
            <a:endParaRPr lang="en-US" dirty="0">
              <a:solidFill>
                <a:schemeClr val="bg1"/>
              </a:solidFill>
              <a:latin typeface="SutonnyMJ" pitchFamily="2" charset="0"/>
            </a:endParaRPr>
          </a:p>
        </p:txBody>
      </p:sp>
      <p:sp>
        <p:nvSpPr>
          <p:cNvPr id="16" name="Flowchart: Alternate Process 15"/>
          <p:cNvSpPr/>
          <p:nvPr/>
        </p:nvSpPr>
        <p:spPr>
          <a:xfrm>
            <a:off x="7380312" y="3856620"/>
            <a:ext cx="1584176" cy="652500"/>
          </a:xfrm>
          <a:prstGeom prst="flowChartAlternate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3200" dirty="0" smtClean="0">
              <a:solidFill>
                <a:schemeClr val="bg1"/>
              </a:solidFill>
              <a:latin typeface="SutonnyMJ" pitchFamily="2" charset="0"/>
            </a:endParaRPr>
          </a:p>
          <a:p>
            <a:pPr algn="ctr"/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কুটির শিল্প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50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েোলরোব\Documents\ga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079" y="2891581"/>
            <a:ext cx="2771081" cy="274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েোলরোব\Documents\ad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86" y="2891581"/>
            <a:ext cx="2668241" cy="274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owchart: Alternate Process 6"/>
          <p:cNvSpPr/>
          <p:nvPr/>
        </p:nvSpPr>
        <p:spPr>
          <a:xfrm>
            <a:off x="217186" y="5870826"/>
            <a:ext cx="2232248" cy="5324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পাট কারখানা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3419872" y="5782228"/>
            <a:ext cx="2448272" cy="9591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গার্মেনস শিল্প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>
              <a:latin typeface="SutonnyMJ" pitchFamily="2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6372586" y="5831317"/>
            <a:ext cx="2385824" cy="69391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সিমেন্ট কারখানা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8" name="Picture 4" descr="C:\Users\েোলরোব\Documents\cement 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18" b="31576"/>
          <a:stretch/>
        </p:blipFill>
        <p:spPr bwMode="auto">
          <a:xfrm>
            <a:off x="6372586" y="2891581"/>
            <a:ext cx="2523366" cy="274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1089219"/>
            <a:ext cx="7920880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পাট,গার্মেন্স,সিমেন্ট এগূলো বৃহৎ শিল্প।দেশের চাহিদা পূরন করে বৈদেশিক মূদ্রা অর্জন করে।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1800" y="404664"/>
            <a:ext cx="3096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বৃহৎ শিল্প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3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79511" y="279478"/>
            <a:ext cx="8424935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মাঝারি শিল্প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 descr="C:\Users\েোলরোব\Documents\ceraic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233" y="3249563"/>
            <a:ext cx="2898068" cy="219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েোলরোব\Documents\cold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301" y="3249563"/>
            <a:ext cx="3056859" cy="219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-32523" y="5448888"/>
            <a:ext cx="2987824" cy="9874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সিরামিক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092065" y="5448888"/>
            <a:ext cx="2736303" cy="8567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হিমাগার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5" name="Picture 3" descr="C:\Users\েোলরোব\Documents\in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244965"/>
            <a:ext cx="3094329" cy="214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6228183" y="5481227"/>
            <a:ext cx="2915817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হাল্কা ইঞ্জিনিয়ারিং</a:t>
            </a:r>
            <a:endParaRPr lang="en-US" sz="2800" strike="sngStrike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1556792"/>
            <a:ext cx="8424934" cy="169277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যে সব শিল্প দেড় কোটি টাকার অধিক মূলধন যে শিল্পে খাটে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83942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83922"/>
            <a:ext cx="91439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ক্ষুদ্র শিল্প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C:\Users\েোলরোব\Documents\plastic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6323"/>
            <a:ext cx="4570185" cy="272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েোলরোব\Documents\shose 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185" y="2966323"/>
            <a:ext cx="4573815" cy="272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850301" y="5850071"/>
            <a:ext cx="2592288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প্লাষ্টিক কারখানা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557848"/>
            <a:ext cx="9143999" cy="144655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দেড় কোটি টাকার কম মূলধন খাটে যে প্রতিষ্ঠানে তাকে ক্ষুদ্র শিল্প বলে।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5652120" y="5850071"/>
            <a:ext cx="2304256" cy="89129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364088" y="5748506"/>
            <a:ext cx="2592288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জুতার কারখানা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05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:\Users\েোলরোব\Documents\sari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778500"/>
            <a:ext cx="2812896" cy="234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েোলরোব\Documents\cande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5" y="2778501"/>
            <a:ext cx="2819282" cy="234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েোলরোব\Documents\Woodworking-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80928"/>
            <a:ext cx="2454920" cy="234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3459500" y="5547871"/>
            <a:ext cx="2344527" cy="7228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মোমের কাজ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1048" y="1484784"/>
            <a:ext cx="8521432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এ শিল্পে উৎপাদন ও বিপননের কাজটি প্রধানত মালিক নিজে বা তার পরিবার সকলে মিলে করে</a:t>
            </a:r>
            <a:r>
              <a:rPr lang="bn-BD" sz="3600" dirty="0" smtClean="0">
                <a:latin typeface="SutonnyMJ" pitchFamily="2" charset="0"/>
              </a:rPr>
              <a:t>।</a:t>
            </a:r>
            <a:endParaRPr lang="en-US" sz="3600" dirty="0">
              <a:latin typeface="Sutonny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1680" y="620688"/>
            <a:ext cx="57933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    </a:t>
            </a:r>
            <a:r>
              <a:rPr lang="bn-BD" sz="6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কুটির শিল্প   </a:t>
            </a:r>
            <a:endParaRPr lang="en-US" sz="4400" dirty="0">
              <a:solidFill>
                <a:schemeClr val="accent3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11560" y="5547871"/>
            <a:ext cx="1944216" cy="3988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67544" y="5393358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কুটির </a:t>
            </a:r>
            <a:r>
              <a:rPr lang="bn-BD" sz="36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72132" y="5547871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শাড়ির কাজ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19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8686800" cy="4824536"/>
          </a:xfr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অর্থনৈতিক মূল্য রয়েছে এমন যে কাজ,সেবা বা বিনিময়কে অর্থনৈতিক কাযক্রম বলা হয়। অর্থনৈতিক কাযক্রমকে দুই ভাগে ভাগ করা হয়।যথাঃ  </a:t>
            </a:r>
          </a:p>
          <a:p>
            <a:pPr marL="13716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১।অনানুষ্ঠানিক কার্যক্রম।</a:t>
            </a:r>
            <a:endParaRPr lang="bn-BD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137160" indent="0">
              <a:buNone/>
            </a:pP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   ২। আনুষ্ঠানিক কার্যক্রম।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20688"/>
            <a:ext cx="8604448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                 উপস্থাপনা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17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585189"/>
            <a:ext cx="8229600" cy="3888432"/>
          </a:xfrm>
          <a:blipFill>
            <a:blip r:embed="rId2"/>
            <a:tile tx="0" ty="0" sx="100000" sy="100000" flip="none" algn="tl"/>
          </a:blip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endParaRPr lang="en-US" sz="1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1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1.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পৃথিবীর সর্ব বৃহৎ পাটকলটি কোথায় প্রতিষ্টিত হয়?</a:t>
            </a:r>
            <a:endParaRPr lang="en-US" sz="36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২।আনুষ্ঠানিক অর্থনৈতিক কাজ বলতে আমরা কোনগুলিকে বুঝি</a:t>
            </a:r>
            <a:r>
              <a:rPr lang="bn-BD" sz="1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1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একক কাজ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৩মিনিট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Block Arc 5"/>
          <p:cNvSpPr/>
          <p:nvPr/>
        </p:nvSpPr>
        <p:spPr>
          <a:xfrm>
            <a:off x="3419872" y="1628800"/>
            <a:ext cx="1872208" cy="2016224"/>
          </a:xfrm>
          <a:prstGeom prst="blockArc">
            <a:avLst>
              <a:gd name="adj1" fmla="val 10985743"/>
              <a:gd name="adj2" fmla="val 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51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619672" y="240758"/>
            <a:ext cx="5400600" cy="1296144"/>
          </a:xfrm>
          <a:prstGeom prst="ellipse">
            <a:avLst/>
          </a:prstGeom>
          <a:solidFill>
            <a:srgbClr val="00B050"/>
          </a:solidFill>
          <a:ln>
            <a:solidFill>
              <a:schemeClr val="accent6">
                <a:lumMod val="9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204864"/>
            <a:ext cx="7272808" cy="288032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endParaRPr lang="bn-BD" dirty="0" smtClean="0">
              <a:latin typeface="SutonnyMJ" pitchFamily="2" charset="0"/>
            </a:endParaRPr>
          </a:p>
          <a:p>
            <a:endParaRPr lang="bn-BD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1.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ক্ষুদ্রওমাঝারি শিল্পের মাঝে পার্থক্য কি?</a:t>
            </a:r>
            <a:endParaRPr lang="en-US" sz="3600" dirty="0">
              <a:solidFill>
                <a:srgbClr val="002060"/>
              </a:solidFill>
              <a:latin typeface="SutonnyMJ" pitchFamily="2" charset="0"/>
            </a:endParaRPr>
          </a:p>
          <a:p>
            <a:pPr marL="137160" indent="0">
              <a:buNone/>
            </a:pPr>
            <a:r>
              <a:rPr lang="bn-BD" sz="3600" dirty="0" smtClean="0">
                <a:solidFill>
                  <a:srgbClr val="002060"/>
                </a:solidFill>
                <a:latin typeface="SutonnyMJ" pitchFamily="2" charset="0"/>
              </a:rPr>
              <a:t>  ২। </a:t>
            </a:r>
            <a:r>
              <a:rPr lang="en-US" sz="3600" dirty="0" err="1" smtClean="0">
                <a:solidFill>
                  <a:srgbClr val="002060"/>
                </a:solidFill>
                <a:latin typeface="SutonnyMJ" pitchFamily="2" charset="0"/>
              </a:rPr>
              <a:t>cvU</a:t>
            </a:r>
            <a:r>
              <a:rPr lang="en-US" sz="36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SutonnyMJ" pitchFamily="2" charset="0"/>
              </a:rPr>
              <a:t>wk‡íi</a:t>
            </a:r>
            <a:r>
              <a:rPr lang="en-US" sz="36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SutonnyMJ" pitchFamily="2" charset="0"/>
              </a:rPr>
              <a:t>fwel¨r</a:t>
            </a:r>
            <a:r>
              <a:rPr lang="en-US" sz="3600" dirty="0" smtClean="0">
                <a:solidFill>
                  <a:srgbClr val="002060"/>
                </a:solidFill>
                <a:latin typeface="SutonnyMJ" pitchFamily="2" charset="0"/>
              </a:rPr>
              <a:t> m¤¢</a:t>
            </a:r>
            <a:r>
              <a:rPr lang="en-US" sz="3600" dirty="0" err="1" smtClean="0">
                <a:solidFill>
                  <a:srgbClr val="002060"/>
                </a:solidFill>
                <a:latin typeface="SutonnyMJ" pitchFamily="2" charset="0"/>
              </a:rPr>
              <a:t>vebv</a:t>
            </a:r>
            <a:r>
              <a:rPr lang="en-US" sz="3600" dirty="0" smtClean="0">
                <a:solidFill>
                  <a:srgbClr val="002060"/>
                </a:solidFill>
                <a:latin typeface="SutonnyMJ" pitchFamily="2" charset="0"/>
              </a:rPr>
              <a:t>  </a:t>
            </a:r>
            <a:r>
              <a:rPr lang="en-US" sz="3600" dirty="0" err="1" smtClean="0">
                <a:solidFill>
                  <a:srgbClr val="002060"/>
                </a:solidFill>
                <a:latin typeface="SutonnyMJ" pitchFamily="2" charset="0"/>
              </a:rPr>
              <a:t>m¤ú‡K</a:t>
            </a:r>
            <a:r>
              <a:rPr lang="en-US" sz="3600" dirty="0" smtClean="0">
                <a:solidFill>
                  <a:srgbClr val="002060"/>
                </a:solidFill>
                <a:latin typeface="SutonnyMJ" pitchFamily="2" charset="0"/>
              </a:rPr>
              <a:t>© </a:t>
            </a:r>
            <a:r>
              <a:rPr lang="bn-BD" sz="3600" dirty="0" smtClean="0">
                <a:solidFill>
                  <a:srgbClr val="002060"/>
                </a:solidFill>
                <a:latin typeface="SutonnyMJ" pitchFamily="2" charset="0"/>
              </a:rPr>
              <a:t>     </a:t>
            </a:r>
            <a:r>
              <a:rPr lang="en-US" sz="3600" dirty="0" err="1" smtClean="0">
                <a:solidFill>
                  <a:srgbClr val="002060"/>
                </a:solidFill>
                <a:latin typeface="SutonnyMJ" pitchFamily="2" charset="0"/>
              </a:rPr>
              <a:t>Av‡jvPbv</a:t>
            </a:r>
            <a:r>
              <a:rPr lang="en-US" sz="3600" dirty="0" smtClean="0">
                <a:solidFill>
                  <a:srgbClr val="002060"/>
                </a:solidFill>
                <a:latin typeface="SutonnyMJ" pitchFamily="2" charset="0"/>
              </a:rPr>
              <a:t> Ki</a:t>
            </a:r>
            <a:r>
              <a:rPr lang="bn-BD" sz="36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SutonnyMJ" pitchFamily="2" charset="0"/>
              </a:rPr>
              <a:t>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236296" y="76470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১০মিনিট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18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89680" y="188640"/>
            <a:ext cx="7632848" cy="129614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002060"/>
            </a:solidFill>
          </a:ln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1.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মাঝারি শিল্প কাকে বলে?</a:t>
            </a:r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2.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ক্ষুদ্র শিল্প ও মাঝারি শিল্পের মধ্যে পার্থক্য আলোচনা কর।</a:t>
            </a:r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3.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মাঝারি শিল্প কিভাবে অর্থনীতিতে গুরুত্ব রাখে তা আলোচনা কর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rgbClr val="002060"/>
              </a:solidFill>
              <a:latin typeface="SutonnyMJ" pitchFamily="2" charset="0"/>
            </a:endParaRPr>
          </a:p>
          <a:p>
            <a:endParaRPr lang="en-US" dirty="0">
              <a:solidFill>
                <a:srgbClr val="002060"/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6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27363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en-US" dirty="0" smtClean="0">
              <a:solidFill>
                <a:srgbClr val="7030A0"/>
              </a:solidFill>
              <a:latin typeface="SutonnyMJ" pitchFamily="2" charset="0"/>
            </a:endParaRPr>
          </a:p>
          <a:p>
            <a:endParaRPr lang="en-US" dirty="0">
              <a:solidFill>
                <a:srgbClr val="7030A0"/>
              </a:solidFill>
              <a:latin typeface="SutonnyMJ" pitchFamily="2" charset="0"/>
            </a:endParaRPr>
          </a:p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একমাত্র বৃহৎ শিল্প বাংলাদেশের অর্থনীতিতে গুরুত্বপুর্ন </a:t>
            </a:r>
          </a:p>
          <a:p>
            <a:pPr marL="137160" indent="0">
              <a:buNone/>
            </a:pPr>
            <a:r>
              <a:rPr lang="bn-BD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ভুমিকা পালন করতে পারে তোমার স্বপক্ষে যুক্তি দাও।</a:t>
            </a:r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</a:rPr>
              <a:t> </a:t>
            </a:r>
            <a:endParaRPr lang="en-US" dirty="0">
              <a:solidFill>
                <a:srgbClr val="7030A0"/>
              </a:solidFill>
              <a:latin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3298" y="260647"/>
            <a:ext cx="8136904" cy="138499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C00000"/>
                </a:solidFill>
                <a:latin typeface="SutonnyMJ" pitchFamily="2" charset="0"/>
              </a:rPr>
              <a:t>         </a:t>
            </a:r>
            <a:r>
              <a:rPr lang="bn-BD" sz="6600" dirty="0" smtClean="0">
                <a:solidFill>
                  <a:srgbClr val="C00000"/>
                </a:solidFill>
                <a:latin typeface="SutonnyMJ" pitchFamily="2" charset="0"/>
              </a:rPr>
              <a:t> </a:t>
            </a:r>
            <a:r>
              <a:rPr lang="bn-BD" sz="3600" dirty="0" smtClean="0">
                <a:solidFill>
                  <a:srgbClr val="C00000"/>
                </a:solidFill>
                <a:latin typeface="SutonnyMJ" pitchFamily="2" charset="0"/>
              </a:rPr>
              <a:t> </a:t>
            </a: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400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sp>
        <p:nvSpPr>
          <p:cNvPr id="2" name="Down Arrow 1"/>
          <p:cNvSpPr/>
          <p:nvPr/>
        </p:nvSpPr>
        <p:spPr>
          <a:xfrm>
            <a:off x="3851920" y="1645643"/>
            <a:ext cx="936104" cy="775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1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467544" y="1772816"/>
            <a:ext cx="8496944" cy="439248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5000"/>
            </a:schemeClr>
          </a:solidFill>
          <a:ln>
            <a:solidFill>
              <a:srgbClr val="7030A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13800" dirty="0" err="1">
                <a:latin typeface="SutonnyMJ" pitchFamily="2" charset="0"/>
              </a:rPr>
              <a:t>a</a:t>
            </a:r>
            <a:r>
              <a:rPr lang="en-US" sz="13800" dirty="0" err="1" smtClean="0">
                <a:latin typeface="SutonnyMJ" pitchFamily="2" charset="0"/>
              </a:rPr>
              <a:t>b¨ev</a:t>
            </a:r>
            <a:r>
              <a:rPr lang="en-US" sz="13800" dirty="0" smtClean="0">
                <a:latin typeface="SutonnyMJ" pitchFamily="2" charset="0"/>
              </a:rPr>
              <a:t>`</a:t>
            </a:r>
            <a:endParaRPr lang="en-US" sz="13800" dirty="0">
              <a:latin typeface="SutonnyMJ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91" y="1988840"/>
            <a:ext cx="7932850" cy="403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8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1271</TotalTime>
  <Words>392</Words>
  <Application>Microsoft Office PowerPoint</Application>
  <PresentationFormat>On-screen Show (4:3)</PresentationFormat>
  <Paragraphs>109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Apex</vt:lpstr>
      <vt:lpstr>স্বাগতম</vt:lpstr>
      <vt:lpstr>পরিচিতি</vt:lpstr>
      <vt:lpstr>PowerPoint Presentation</vt:lpstr>
      <vt:lpstr>PowerPoint Presentation</vt:lpstr>
      <vt:lpstr>PowerPoint Presentation</vt:lpstr>
      <vt:lpstr>  আজকের পাঠ</vt:lpstr>
      <vt:lpstr>এই পাঠ শেষে শিক্ষার্থীরা</vt:lpstr>
      <vt:lpstr>PowerPoint Presentation</vt:lpstr>
      <vt:lpstr>অর্থনৈতিক কার্যক্রম</vt:lpstr>
      <vt:lpstr>অনানুষ্ঠিক অর্থনৈতিক কার্যক্রম </vt:lpstr>
      <vt:lpstr>আনুষ্ঠানিক অর্থনৈতিক কার্যক্রম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একক কাজ  ৩মিনিট</vt:lpstr>
      <vt:lpstr>PowerPoint Presentation</vt:lpstr>
      <vt:lpstr>মূল্যায়ন</vt:lpstr>
      <vt:lpstr>PowerPoint Presentation</vt:lpstr>
      <vt:lpstr>ab¨ev`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¯^vMZg jvj †Mvjv‡ci ï‡f”Qv</dc:title>
  <dc:creator>েোলরোব</dc:creator>
  <cp:lastModifiedBy>TSS</cp:lastModifiedBy>
  <cp:revision>266</cp:revision>
  <dcterms:created xsi:type="dcterms:W3CDTF">2008-07-30T18:02:22Z</dcterms:created>
  <dcterms:modified xsi:type="dcterms:W3CDTF">2014-01-23T06:21:25Z</dcterms:modified>
</cp:coreProperties>
</file>