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56" r:id="rId2"/>
    <p:sldId id="259" r:id="rId3"/>
    <p:sldId id="257" r:id="rId4"/>
    <p:sldId id="258" r:id="rId5"/>
    <p:sldId id="266" r:id="rId6"/>
    <p:sldId id="264" r:id="rId7"/>
    <p:sldId id="262" r:id="rId8"/>
    <p:sldId id="261" r:id="rId9"/>
    <p:sldId id="274" r:id="rId10"/>
    <p:sldId id="260" r:id="rId11"/>
    <p:sldId id="268" r:id="rId12"/>
    <p:sldId id="271" r:id="rId13"/>
    <p:sldId id="272" r:id="rId14"/>
    <p:sldId id="273" r:id="rId15"/>
    <p:sldId id="270" r:id="rId1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3D1E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8825" autoAdjust="0"/>
  </p:normalViewPr>
  <p:slideViewPr>
    <p:cSldViewPr>
      <p:cViewPr>
        <p:scale>
          <a:sx n="70" d="100"/>
          <a:sy n="70" d="100"/>
        </p:scale>
        <p:origin x="-1290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534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BA19B2-1280-4ED1-AFC5-5181413E0809}" type="datetimeFigureOut">
              <a:rPr lang="en-US" smtClean="0"/>
              <a:t>1/21/2014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29FB9CC-EBDC-4796-A5B7-5461CE6EA9D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056561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29FB9CC-EBDC-4796-A5B7-5461CE6EA9DE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718813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1/21/2014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1/21/2014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1/21/2014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1/21/2014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1/21/2014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1/21/2014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1/21/2014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1/21/2014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1/21/2014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1/21/2014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1/21/2014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1/21/2014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0" y="457200"/>
            <a:ext cx="8678826" cy="6629400"/>
          </a:xfrm>
          <a:prstGeom prst="rect">
            <a:avLst/>
          </a:prstGeom>
          <a:solidFill>
            <a:srgbClr val="FFFF00"/>
          </a:solidFill>
          <a:ln>
            <a:solidFill>
              <a:srgbClr val="FFFF00"/>
            </a:solidFill>
          </a:ln>
          <a:effectLst/>
        </p:spPr>
      </p:pic>
      <p:sp>
        <p:nvSpPr>
          <p:cNvPr id="2" name="Rectangle 1"/>
          <p:cNvSpPr/>
          <p:nvPr/>
        </p:nvSpPr>
        <p:spPr>
          <a:xfrm>
            <a:off x="6096000" y="5257800"/>
            <a:ext cx="2504555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US" sz="7200" dirty="0">
                <a:solidFill>
                  <a:prstClr val="black"/>
                </a:solidFill>
                <a:latin typeface="NikoshBAN" pitchFamily="2" charset="0"/>
                <a:cs typeface="NikoshBAN" pitchFamily="2" charset="0"/>
              </a:rPr>
              <a:t>শুভেচ্ছা</a:t>
            </a:r>
          </a:p>
        </p:txBody>
      </p:sp>
    </p:spTree>
    <p:extLst>
      <p:ext uri="{BB962C8B-B14F-4D97-AF65-F5344CB8AC3E}">
        <p14:creationId xmlns:p14="http://schemas.microsoft.com/office/powerpoint/2010/main" val="3970218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28600"/>
            <a:ext cx="8229600" cy="1143000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US" sz="6000" b="1" dirty="0" smtClean="0">
                <a:latin typeface="NikoshLightBAN" pitchFamily="2" charset="0"/>
                <a:cs typeface="NikoshLightBAN" pitchFamily="2" charset="0"/>
              </a:rPr>
              <a:t>পরিচিতি</a:t>
            </a:r>
            <a:endParaRPr lang="en-US" sz="6000" b="1" dirty="0">
              <a:latin typeface="NikoshLightBAN" pitchFamily="2" charset="0"/>
              <a:cs typeface="NikoshLightBAN" pitchFamily="2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28600" y="1752600"/>
            <a:ext cx="4267200" cy="2438400"/>
          </a:xfr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r>
              <a:rPr lang="en-US" sz="3200" dirty="0" smtClean="0">
                <a:latin typeface="NikoshBAN" pitchFamily="2" charset="0"/>
                <a:cs typeface="NikoshBAN" pitchFamily="2" charset="0"/>
              </a:rPr>
              <a:t>ইয়াসমীন খামন</a:t>
            </a:r>
          </a:p>
          <a:p>
            <a:pPr marL="0" indent="0">
              <a:buNone/>
            </a:pPr>
            <a:r>
              <a:rPr lang="en-US" sz="3200" dirty="0" smtClean="0">
                <a:latin typeface="NikoshBAN" pitchFamily="2" charset="0"/>
                <a:cs typeface="NikoshBAN" pitchFamily="2" charset="0"/>
              </a:rPr>
              <a:t>সিনিয়র শিক্ষক</a:t>
            </a:r>
          </a:p>
          <a:p>
            <a:pPr marL="0" indent="0">
              <a:buNone/>
            </a:pPr>
            <a:r>
              <a:rPr lang="en-US" sz="3200" dirty="0" smtClean="0">
                <a:latin typeface="NikoshBAN" pitchFamily="2" charset="0"/>
                <a:cs typeface="NikoshBAN" pitchFamily="2" charset="0"/>
              </a:rPr>
              <a:t>লালমাটিয়া  হাঃ সোঃ স্কুল এন্ড কলেজ</a:t>
            </a:r>
          </a:p>
          <a:p>
            <a:pPr marL="0" indent="0">
              <a:buNone/>
            </a:pPr>
            <a:endParaRPr lang="en-US" sz="3200" dirty="0">
              <a:latin typeface="NikoshBAN" pitchFamily="2" charset="0"/>
              <a:cs typeface="NikoshBAN" pitchFamily="2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24400" y="1752600"/>
            <a:ext cx="4114800" cy="2438400"/>
          </a:xfr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US" sz="3200" dirty="0" smtClean="0">
                <a:latin typeface="NikoshBAN" pitchFamily="2" charset="0"/>
                <a:cs typeface="NikoshBAN" pitchFamily="2" charset="0"/>
              </a:rPr>
              <a:t>শ্রেণিঃ     নবম</a:t>
            </a:r>
          </a:p>
          <a:p>
            <a:r>
              <a:rPr lang="en-US" sz="3200" dirty="0" smtClean="0">
                <a:latin typeface="NikoshBAN" pitchFamily="2" charset="0"/>
                <a:cs typeface="NikoshBAN" pitchFamily="2" charset="0"/>
              </a:rPr>
              <a:t>বিষয়ঃ    পদার্থ বিজ্ঞান </a:t>
            </a:r>
          </a:p>
          <a:p>
            <a:r>
              <a:rPr lang="en-US" sz="3200" dirty="0" smtClean="0">
                <a:latin typeface="NikoshBAN" pitchFamily="2" charset="0"/>
                <a:cs typeface="NikoshBAN" pitchFamily="2" charset="0"/>
              </a:rPr>
              <a:t>অধ্যায়ঃ   ২য় / গতি</a:t>
            </a:r>
            <a:endParaRPr lang="en-US" sz="3200" dirty="0">
              <a:latin typeface="NikoshBAN" pitchFamily="2" charset="0"/>
              <a:cs typeface="NikoshBAN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618673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4" grpId="0" build="p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7801" y="337910"/>
            <a:ext cx="3329742" cy="32434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8458" y="337910"/>
            <a:ext cx="3448334" cy="32434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Box 8"/>
          <p:cNvSpPr txBox="1"/>
          <p:nvPr/>
        </p:nvSpPr>
        <p:spPr>
          <a:xfrm>
            <a:off x="1762836" y="3860839"/>
            <a:ext cx="173957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 smtClean="0">
                <a:latin typeface="NikoshBAN" pitchFamily="2" charset="0"/>
                <a:cs typeface="NikoshBAN" pitchFamily="2" charset="0"/>
              </a:rPr>
              <a:t>চলন্ত  গাড়ী  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6172200" y="3860839"/>
            <a:ext cx="22098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>
                <a:latin typeface="NikoshBAN" pitchFamily="2" charset="0"/>
                <a:cs typeface="NikoshBAN" pitchFamily="2" charset="0"/>
              </a:rPr>
              <a:t>লোকটী</a:t>
            </a:r>
            <a:r>
              <a:rPr lang="en-US" sz="2800" dirty="0">
                <a:latin typeface="NikoshBAN" pitchFamily="2" charset="0"/>
                <a:cs typeface="NikoshBAN" pitchFamily="2" charset="0"/>
              </a:rPr>
              <a:t> </a:t>
            </a:r>
            <a:r>
              <a:rPr lang="en-US" sz="2800" dirty="0" smtClean="0">
                <a:latin typeface="NikoshBAN" pitchFamily="2" charset="0"/>
                <a:cs typeface="NikoshBAN" pitchFamily="2" charset="0"/>
              </a:rPr>
              <a:t>দৌড়াচ্ছে</a:t>
            </a:r>
            <a:endParaRPr lang="en-US" sz="2800" dirty="0">
              <a:latin typeface="NikoshBAN" pitchFamily="2" charset="0"/>
              <a:cs typeface="NikoshBAN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087415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2173092" y="1371600"/>
            <a:ext cx="4472941" cy="152400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6000" dirty="0" smtClean="0">
                <a:latin typeface="NikoshBAN" pitchFamily="2" charset="0"/>
                <a:cs typeface="NikoshBAN" pitchFamily="2" charset="0"/>
              </a:rPr>
              <a:t>গতি</a:t>
            </a:r>
            <a:endParaRPr lang="en-US" sz="6000" dirty="0">
              <a:latin typeface="NikoshBAN" pitchFamily="2" charset="0"/>
              <a:cs typeface="NikoshBAN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962909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>
                <a:latin typeface="NikoshBAN" pitchFamily="2" charset="0"/>
                <a:cs typeface="NikoshBAN" pitchFamily="2" charset="0"/>
              </a:rPr>
              <a:t>শিখণফল</a:t>
            </a:r>
            <a:endParaRPr lang="en-US" dirty="0">
              <a:latin typeface="NikoshBAN" pitchFamily="2" charset="0"/>
              <a:cs typeface="NikoshBAN" pitchFamily="2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457200" y="1828800"/>
            <a:ext cx="8077200" cy="381000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US" sz="3200" dirty="0" smtClean="0">
                <a:latin typeface="NikoshBAN" pitchFamily="2" charset="0"/>
                <a:cs typeface="NikoshBAN" pitchFamily="2" charset="0"/>
              </a:rPr>
              <a:t>১। গতি সাংগায়িত করতে পারবে।</a:t>
            </a:r>
          </a:p>
          <a:p>
            <a:r>
              <a:rPr lang="en-US" sz="3200" dirty="0" smtClean="0">
                <a:latin typeface="NikoshBAN" pitchFamily="2" charset="0"/>
                <a:cs typeface="NikoshBAN" pitchFamily="2" charset="0"/>
              </a:rPr>
              <a:t>২। গতির সুত্রগুলো ব্যাখ্যা করতে পারবে।</a:t>
            </a:r>
          </a:p>
          <a:p>
            <a:r>
              <a:rPr lang="en-US" sz="3200" dirty="0" smtClean="0">
                <a:latin typeface="NikoshBAN" pitchFamily="2" charset="0"/>
                <a:cs typeface="NikoshBAN" pitchFamily="2" charset="0"/>
              </a:rPr>
              <a:t>৩। গতির ২য় সুত্র ব্যবহার করে </a:t>
            </a:r>
            <a:r>
              <a:rPr lang="en-US" sz="3200" dirty="0" smtClean="0">
                <a:cs typeface="NikoshBAN" pitchFamily="2" charset="0"/>
              </a:rPr>
              <a:t>F=ma </a:t>
            </a:r>
            <a:r>
              <a:rPr lang="en-US" sz="3200" dirty="0" smtClean="0">
                <a:latin typeface="NikoshBAN" pitchFamily="2" charset="0"/>
                <a:cs typeface="NikoshBAN" pitchFamily="2" charset="0"/>
              </a:rPr>
              <a:t>প্রমাণ করতে পারবে।</a:t>
            </a:r>
          </a:p>
        </p:txBody>
      </p:sp>
    </p:spTree>
    <p:extLst>
      <p:ext uri="{BB962C8B-B14F-4D97-AF65-F5344CB8AC3E}">
        <p14:creationId xmlns:p14="http://schemas.microsoft.com/office/powerpoint/2010/main" val="41317057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Users\Acer\Pictures\girl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5133" y="2576513"/>
            <a:ext cx="2686050" cy="1704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val 1"/>
          <p:cNvSpPr/>
          <p:nvPr/>
        </p:nvSpPr>
        <p:spPr>
          <a:xfrm>
            <a:off x="1600200" y="3124200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Rectangle 2"/>
          <p:cNvSpPr/>
          <p:nvPr/>
        </p:nvSpPr>
        <p:spPr>
          <a:xfrm>
            <a:off x="1905000" y="4419600"/>
            <a:ext cx="4953000" cy="9906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044738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Acer\Pictures\car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60866" y="1371600"/>
            <a:ext cx="2981325" cy="1533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444801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Acer\Pictures\image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7600" y="2743200"/>
            <a:ext cx="1828800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Acer\Pictures\images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6800" y="1371599"/>
            <a:ext cx="6629400" cy="39411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987501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5163" y="2590800"/>
            <a:ext cx="2733675" cy="1676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487350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Acer\Pictures\image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1066800"/>
            <a:ext cx="8229600" cy="4876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043717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ower"/>
          <p:cNvSpPr>
            <a:spLocks noEditPoints="1" noChangeArrowheads="1"/>
          </p:cNvSpPr>
          <p:nvPr/>
        </p:nvSpPr>
        <p:spPr bwMode="auto">
          <a:xfrm>
            <a:off x="1874520" y="-2514600"/>
            <a:ext cx="904875" cy="1809750"/>
          </a:xfrm>
          <a:custGeom>
            <a:avLst/>
            <a:gdLst>
              <a:gd name="T0" fmla="*/ 0 w 21600"/>
              <a:gd name="T1" fmla="*/ 2184 h 21600"/>
              <a:gd name="T2" fmla="*/ 6664 w 21600"/>
              <a:gd name="T3" fmla="*/ 0 h 21600"/>
              <a:gd name="T4" fmla="*/ 10800 w 21600"/>
              <a:gd name="T5" fmla="*/ 0 h 21600"/>
              <a:gd name="T6" fmla="*/ 21600 w 21600"/>
              <a:gd name="T7" fmla="*/ 0 h 21600"/>
              <a:gd name="T8" fmla="*/ 21600 w 21600"/>
              <a:gd name="T9" fmla="*/ 11649 h 21600"/>
              <a:gd name="T10" fmla="*/ 21600 w 21600"/>
              <a:gd name="T11" fmla="*/ 19416 h 21600"/>
              <a:gd name="T12" fmla="*/ 15166 w 21600"/>
              <a:gd name="T13" fmla="*/ 21600 h 21600"/>
              <a:gd name="T14" fmla="*/ 10570 w 21600"/>
              <a:gd name="T15" fmla="*/ 21600 h 21600"/>
              <a:gd name="T16" fmla="*/ 0 w 21600"/>
              <a:gd name="T17" fmla="*/ 21600 h 21600"/>
              <a:gd name="T18" fmla="*/ 0 w 21600"/>
              <a:gd name="T19" fmla="*/ 11528 h 21600"/>
              <a:gd name="T20" fmla="*/ 459 w 21600"/>
              <a:gd name="T21" fmla="*/ 22540 h 21600"/>
              <a:gd name="T22" fmla="*/ 21485 w 21600"/>
              <a:gd name="T23" fmla="*/ 270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 extrusionOk="0">
                <a:moveTo>
                  <a:pt x="0" y="2184"/>
                </a:moveTo>
                <a:lnTo>
                  <a:pt x="6664" y="0"/>
                </a:lnTo>
                <a:lnTo>
                  <a:pt x="10800" y="0"/>
                </a:lnTo>
                <a:lnTo>
                  <a:pt x="21600" y="0"/>
                </a:lnTo>
                <a:lnTo>
                  <a:pt x="21600" y="11649"/>
                </a:lnTo>
                <a:lnTo>
                  <a:pt x="21600" y="19416"/>
                </a:lnTo>
                <a:lnTo>
                  <a:pt x="15166" y="21600"/>
                </a:lnTo>
                <a:lnTo>
                  <a:pt x="10570" y="21600"/>
                </a:lnTo>
                <a:lnTo>
                  <a:pt x="0" y="21600"/>
                </a:lnTo>
                <a:lnTo>
                  <a:pt x="0" y="11528"/>
                </a:lnTo>
                <a:lnTo>
                  <a:pt x="0" y="2184"/>
                </a:lnTo>
                <a:close/>
              </a:path>
              <a:path w="21600" h="21600" extrusionOk="0">
                <a:moveTo>
                  <a:pt x="0" y="2184"/>
                </a:moveTo>
                <a:lnTo>
                  <a:pt x="0" y="2184"/>
                </a:lnTo>
                <a:lnTo>
                  <a:pt x="14706" y="2184"/>
                </a:lnTo>
                <a:lnTo>
                  <a:pt x="21600" y="0"/>
                </a:lnTo>
                <a:moveTo>
                  <a:pt x="0" y="2184"/>
                </a:moveTo>
                <a:lnTo>
                  <a:pt x="14706" y="2184"/>
                </a:lnTo>
                <a:lnTo>
                  <a:pt x="14706" y="5339"/>
                </a:lnTo>
                <a:lnTo>
                  <a:pt x="14706" y="17474"/>
                </a:lnTo>
                <a:lnTo>
                  <a:pt x="14706" y="21600"/>
                </a:lnTo>
                <a:moveTo>
                  <a:pt x="1149" y="3034"/>
                </a:moveTo>
                <a:lnTo>
                  <a:pt x="13328" y="3034"/>
                </a:lnTo>
                <a:lnTo>
                  <a:pt x="13328" y="3519"/>
                </a:lnTo>
                <a:lnTo>
                  <a:pt x="1149" y="3519"/>
                </a:lnTo>
                <a:lnTo>
                  <a:pt x="1149" y="3034"/>
                </a:lnTo>
                <a:moveTo>
                  <a:pt x="1149" y="4490"/>
                </a:moveTo>
                <a:lnTo>
                  <a:pt x="13328" y="4490"/>
                </a:lnTo>
                <a:lnTo>
                  <a:pt x="13328" y="4854"/>
                </a:lnTo>
                <a:lnTo>
                  <a:pt x="1149" y="4854"/>
                </a:lnTo>
                <a:lnTo>
                  <a:pt x="1149" y="4490"/>
                </a:lnTo>
                <a:moveTo>
                  <a:pt x="1149" y="5946"/>
                </a:moveTo>
                <a:lnTo>
                  <a:pt x="13328" y="5946"/>
                </a:lnTo>
                <a:lnTo>
                  <a:pt x="13328" y="6310"/>
                </a:lnTo>
                <a:lnTo>
                  <a:pt x="1149" y="6310"/>
                </a:lnTo>
                <a:lnTo>
                  <a:pt x="1149" y="5946"/>
                </a:lnTo>
              </a:path>
            </a:pathLst>
          </a:custGeom>
          <a:solidFill>
            <a:schemeClr val="bg2">
              <a:lumMod val="50000"/>
            </a:schemeClr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>
              <a:solidFill>
                <a:prstClr val="black"/>
              </a:solidFill>
            </a:endParaRPr>
          </a:p>
        </p:txBody>
      </p:sp>
      <p:grpSp>
        <p:nvGrpSpPr>
          <p:cNvPr id="7" name="Group 6"/>
          <p:cNvGrpSpPr/>
          <p:nvPr/>
        </p:nvGrpSpPr>
        <p:grpSpPr>
          <a:xfrm>
            <a:off x="1143000" y="2057400"/>
            <a:ext cx="2560320" cy="2819400"/>
            <a:chOff x="1249680" y="2057400"/>
            <a:chExt cx="2560320" cy="2819400"/>
          </a:xfrm>
        </p:grpSpPr>
        <p:sp>
          <p:nvSpPr>
            <p:cNvPr id="4" name="Can 3"/>
            <p:cNvSpPr/>
            <p:nvPr/>
          </p:nvSpPr>
          <p:spPr>
            <a:xfrm>
              <a:off x="1478280" y="2499360"/>
              <a:ext cx="274320" cy="2377440"/>
            </a:xfrm>
            <a:prstGeom prst="can">
              <a:avLst/>
            </a:prstGeom>
            <a:blipFill>
              <a:blip r:embed="rId2"/>
              <a:tile tx="0" ty="0" sx="100000" sy="100000" flip="none" algn="tl"/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prstClr val="white"/>
                </a:solidFill>
              </a:endParaRPr>
            </a:p>
          </p:txBody>
        </p:sp>
        <p:sp>
          <p:nvSpPr>
            <p:cNvPr id="5" name="Can 4"/>
            <p:cNvSpPr/>
            <p:nvPr/>
          </p:nvSpPr>
          <p:spPr>
            <a:xfrm>
              <a:off x="3276600" y="2499360"/>
              <a:ext cx="274320" cy="2377440"/>
            </a:xfrm>
            <a:prstGeom prst="can">
              <a:avLst/>
            </a:prstGeom>
            <a:blipFill>
              <a:blip r:embed="rId2"/>
              <a:tile tx="0" ty="0" sx="100000" sy="100000" flip="none" algn="tl"/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prstClr val="white"/>
                </a:solidFill>
              </a:endParaRPr>
            </a:p>
          </p:txBody>
        </p:sp>
        <p:sp>
          <p:nvSpPr>
            <p:cNvPr id="6" name="Parallelogram 5"/>
            <p:cNvSpPr/>
            <p:nvPr/>
          </p:nvSpPr>
          <p:spPr>
            <a:xfrm>
              <a:off x="1249680" y="2057400"/>
              <a:ext cx="2560320" cy="533400"/>
            </a:xfrm>
            <a:prstGeom prst="parallelogram">
              <a:avLst/>
            </a:prstGeom>
            <a:blipFill>
              <a:blip r:embed="rId2"/>
              <a:tile tx="0" ty="0" sx="100000" sy="100000" flip="none" algn="tl"/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prstClr val="white"/>
                </a:solidFill>
              </a:endParaRPr>
            </a:p>
          </p:txBody>
        </p:sp>
      </p:grpSp>
      <p:sp>
        <p:nvSpPr>
          <p:cNvPr id="3" name="tower"/>
          <p:cNvSpPr>
            <a:spLocks noEditPoints="1" noChangeArrowheads="1"/>
          </p:cNvSpPr>
          <p:nvPr/>
        </p:nvSpPr>
        <p:spPr bwMode="auto">
          <a:xfrm>
            <a:off x="1884045" y="-2038350"/>
            <a:ext cx="904875" cy="1809750"/>
          </a:xfrm>
          <a:custGeom>
            <a:avLst/>
            <a:gdLst>
              <a:gd name="T0" fmla="*/ 0 w 21600"/>
              <a:gd name="T1" fmla="*/ 2184 h 21600"/>
              <a:gd name="T2" fmla="*/ 6664 w 21600"/>
              <a:gd name="T3" fmla="*/ 0 h 21600"/>
              <a:gd name="T4" fmla="*/ 10800 w 21600"/>
              <a:gd name="T5" fmla="*/ 0 h 21600"/>
              <a:gd name="T6" fmla="*/ 21600 w 21600"/>
              <a:gd name="T7" fmla="*/ 0 h 21600"/>
              <a:gd name="T8" fmla="*/ 21600 w 21600"/>
              <a:gd name="T9" fmla="*/ 11649 h 21600"/>
              <a:gd name="T10" fmla="*/ 21600 w 21600"/>
              <a:gd name="T11" fmla="*/ 19416 h 21600"/>
              <a:gd name="T12" fmla="*/ 15166 w 21600"/>
              <a:gd name="T13" fmla="*/ 21600 h 21600"/>
              <a:gd name="T14" fmla="*/ 10570 w 21600"/>
              <a:gd name="T15" fmla="*/ 21600 h 21600"/>
              <a:gd name="T16" fmla="*/ 0 w 21600"/>
              <a:gd name="T17" fmla="*/ 21600 h 21600"/>
              <a:gd name="T18" fmla="*/ 0 w 21600"/>
              <a:gd name="T19" fmla="*/ 11528 h 21600"/>
              <a:gd name="T20" fmla="*/ 459 w 21600"/>
              <a:gd name="T21" fmla="*/ 22540 h 21600"/>
              <a:gd name="T22" fmla="*/ 21485 w 21600"/>
              <a:gd name="T23" fmla="*/ 270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 extrusionOk="0">
                <a:moveTo>
                  <a:pt x="0" y="2184"/>
                </a:moveTo>
                <a:lnTo>
                  <a:pt x="6664" y="0"/>
                </a:lnTo>
                <a:lnTo>
                  <a:pt x="10800" y="0"/>
                </a:lnTo>
                <a:lnTo>
                  <a:pt x="21600" y="0"/>
                </a:lnTo>
                <a:lnTo>
                  <a:pt x="21600" y="11649"/>
                </a:lnTo>
                <a:lnTo>
                  <a:pt x="21600" y="19416"/>
                </a:lnTo>
                <a:lnTo>
                  <a:pt x="15166" y="21600"/>
                </a:lnTo>
                <a:lnTo>
                  <a:pt x="10570" y="21600"/>
                </a:lnTo>
                <a:lnTo>
                  <a:pt x="0" y="21600"/>
                </a:lnTo>
                <a:lnTo>
                  <a:pt x="0" y="11528"/>
                </a:lnTo>
                <a:lnTo>
                  <a:pt x="0" y="2184"/>
                </a:lnTo>
                <a:close/>
              </a:path>
              <a:path w="21600" h="21600" extrusionOk="0">
                <a:moveTo>
                  <a:pt x="0" y="2184"/>
                </a:moveTo>
                <a:lnTo>
                  <a:pt x="0" y="2184"/>
                </a:lnTo>
                <a:lnTo>
                  <a:pt x="14706" y="2184"/>
                </a:lnTo>
                <a:lnTo>
                  <a:pt x="21600" y="0"/>
                </a:lnTo>
                <a:moveTo>
                  <a:pt x="0" y="2184"/>
                </a:moveTo>
                <a:lnTo>
                  <a:pt x="14706" y="2184"/>
                </a:lnTo>
                <a:lnTo>
                  <a:pt x="14706" y="5339"/>
                </a:lnTo>
                <a:lnTo>
                  <a:pt x="14706" y="17474"/>
                </a:lnTo>
                <a:lnTo>
                  <a:pt x="14706" y="21600"/>
                </a:lnTo>
                <a:moveTo>
                  <a:pt x="1149" y="3034"/>
                </a:moveTo>
                <a:lnTo>
                  <a:pt x="13328" y="3034"/>
                </a:lnTo>
                <a:lnTo>
                  <a:pt x="13328" y="3519"/>
                </a:lnTo>
                <a:lnTo>
                  <a:pt x="1149" y="3519"/>
                </a:lnTo>
                <a:lnTo>
                  <a:pt x="1149" y="3034"/>
                </a:lnTo>
                <a:moveTo>
                  <a:pt x="1149" y="4490"/>
                </a:moveTo>
                <a:lnTo>
                  <a:pt x="13328" y="4490"/>
                </a:lnTo>
                <a:lnTo>
                  <a:pt x="13328" y="4854"/>
                </a:lnTo>
                <a:lnTo>
                  <a:pt x="1149" y="4854"/>
                </a:lnTo>
                <a:lnTo>
                  <a:pt x="1149" y="4490"/>
                </a:lnTo>
                <a:moveTo>
                  <a:pt x="1149" y="5946"/>
                </a:moveTo>
                <a:lnTo>
                  <a:pt x="13328" y="5946"/>
                </a:lnTo>
                <a:lnTo>
                  <a:pt x="13328" y="6310"/>
                </a:lnTo>
                <a:lnTo>
                  <a:pt x="1149" y="6310"/>
                </a:lnTo>
                <a:lnTo>
                  <a:pt x="1149" y="5946"/>
                </a:lnTo>
              </a:path>
            </a:pathLst>
          </a:custGeom>
          <a:solidFill>
            <a:schemeClr val="bg2">
              <a:lumMod val="50000"/>
            </a:schemeClr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3871748" y="3352012"/>
            <a:ext cx="4982454" cy="1323439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bn-BD" sz="4000" dirty="0">
                <a:solidFill>
                  <a:prstClr val="black"/>
                </a:solidFill>
                <a:latin typeface="NikoshBAN" pitchFamily="2" charset="0"/>
                <a:cs typeface="NikoshBAN" pitchFamily="2" charset="0"/>
              </a:rPr>
              <a:t>“প্রত্যেক ক্রিয়ারই একটি সমান </a:t>
            </a:r>
          </a:p>
          <a:p>
            <a:r>
              <a:rPr lang="bn-BD" sz="4000" dirty="0">
                <a:solidFill>
                  <a:prstClr val="black"/>
                </a:solidFill>
                <a:latin typeface="NikoshBAN" pitchFamily="2" charset="0"/>
                <a:cs typeface="NikoshBAN" pitchFamily="2" charset="0"/>
              </a:rPr>
              <a:t>ও বিপরীত প্রতিক্রিয়া আছে”।</a:t>
            </a:r>
            <a:endParaRPr lang="en-US" sz="4000" dirty="0">
              <a:solidFill>
                <a:prstClr val="black"/>
              </a:solidFill>
              <a:latin typeface="NikoshBAN" pitchFamily="2" charset="0"/>
              <a:cs typeface="NikoshBAN" pitchFamily="2" charset="0"/>
            </a:endParaRPr>
          </a:p>
        </p:txBody>
      </p:sp>
      <p:sp>
        <p:nvSpPr>
          <p:cNvPr id="9" name="Down Arrow 8"/>
          <p:cNvSpPr/>
          <p:nvPr/>
        </p:nvSpPr>
        <p:spPr>
          <a:xfrm>
            <a:off x="3759605" y="2238385"/>
            <a:ext cx="533400" cy="1752600"/>
          </a:xfrm>
          <a:prstGeom prst="downArrow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" name="Up Arrow 9"/>
          <p:cNvSpPr/>
          <p:nvPr/>
        </p:nvSpPr>
        <p:spPr>
          <a:xfrm>
            <a:off x="4300966" y="1843572"/>
            <a:ext cx="365760" cy="1752600"/>
          </a:xfrm>
          <a:prstGeom prst="upArrow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2728443" y="453543"/>
            <a:ext cx="4249881" cy="70788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bn-BD" sz="4000" dirty="0">
                <a:solidFill>
                  <a:prstClr val="white"/>
                </a:solidFill>
                <a:latin typeface="NikoshBAN" pitchFamily="2" charset="0"/>
                <a:cs typeface="NikoshBAN" pitchFamily="2" charset="0"/>
              </a:rPr>
              <a:t>গতির তৃতীয় সূত্র উপস্থাপন</a:t>
            </a:r>
            <a:endParaRPr lang="en-US" sz="4000" dirty="0">
              <a:solidFill>
                <a:prstClr val="white"/>
              </a:solidFill>
              <a:latin typeface="NikoshBAN" pitchFamily="2" charset="0"/>
              <a:cs typeface="NikoshBAN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632127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2.22222E-6 L 4.16667E-6 1.57916 " pathEditMode="relative" rAng="0" ptsTypes="AA">
                                      <p:cBhvr>
                                        <p:cTn id="1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7895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277 -0.02359 L 0.00277 0.34898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864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1" repeatCount="indefinite" fill="hold" grpId="0" nodeType="click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repeatCount="indefinite" fill="hold" grpId="0" nodeType="click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8" grpId="0" animBg="1"/>
      <p:bldP spid="9" grpId="0" animBg="1"/>
      <p:bldP spid="9" grpId="1" animBg="1"/>
      <p:bldP spid="10" grpId="0" animBg="1"/>
      <p:bldP spid="10" grpId="1" animBg="1"/>
      <p:bldP spid="11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609600"/>
            <a:ext cx="7924800" cy="990600"/>
          </a:xfrm>
          <a:solidFill>
            <a:srgbClr val="00B0F0"/>
          </a:solidFill>
        </p:spPr>
        <p:txBody>
          <a:bodyPr>
            <a:normAutofit/>
          </a:bodyPr>
          <a:lstStyle/>
          <a:p>
            <a:r>
              <a:rPr lang="en-US" sz="3200" dirty="0" smtClean="0">
                <a:latin typeface="NikoshBAN" pitchFamily="2" charset="0"/>
                <a:cs typeface="NikoshBAN" pitchFamily="2" charset="0"/>
              </a:rPr>
              <a:t>দলগত কাজ</a:t>
            </a:r>
            <a:endParaRPr lang="en-US" sz="3200" dirty="0">
              <a:latin typeface="NikoshBAN" pitchFamily="2" charset="0"/>
              <a:cs typeface="NikoshBAN" pitchFamily="2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5662545" y="2133600"/>
            <a:ext cx="18473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endParaRPr lang="en-US" dirty="0" smtClean="0"/>
          </a:p>
          <a:p>
            <a:pPr algn="r"/>
            <a:endParaRPr lang="en-US" dirty="0"/>
          </a:p>
          <a:p>
            <a:pPr algn="r"/>
            <a:endParaRPr lang="en-US" dirty="0"/>
          </a:p>
        </p:txBody>
      </p:sp>
      <p:sp>
        <p:nvSpPr>
          <p:cNvPr id="3" name="Rectangle 2"/>
          <p:cNvSpPr/>
          <p:nvPr/>
        </p:nvSpPr>
        <p:spPr>
          <a:xfrm>
            <a:off x="457200" y="2595265"/>
            <a:ext cx="8229600" cy="2967335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2800" dirty="0" smtClean="0">
                <a:latin typeface="+mj-lt"/>
                <a:cs typeface="NikoshLightBAN" pitchFamily="2" charset="0"/>
              </a:rPr>
              <a:t>5kg ভরের একটি বস্তুর উপর 10N</a:t>
            </a:r>
            <a:r>
              <a:rPr lang="en-US" sz="2800" dirty="0" smtClean="0">
                <a:latin typeface="NikoshLightBAN" pitchFamily="2" charset="0"/>
                <a:cs typeface="NikoshLightBAN" pitchFamily="2" charset="0"/>
              </a:rPr>
              <a:t> বল প্রায়োগ করলে ত্বরন কত হবে?</a:t>
            </a:r>
            <a:endParaRPr lang="en-US" sz="2800" dirty="0">
              <a:latin typeface="+mj-lt"/>
              <a:cs typeface="NikoshLightBAN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607749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6200"/>
            <a:ext cx="8229600" cy="1143000"/>
          </a:xfrm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en-US" sz="5400" dirty="0" err="1" smtClean="0">
                <a:latin typeface="NikoshBAN" pitchFamily="2" charset="0"/>
                <a:cs typeface="NikoshBAN" pitchFamily="2" charset="0"/>
              </a:rPr>
              <a:t>মূল্যায়ণ</a:t>
            </a:r>
            <a:endParaRPr lang="en-US" sz="5400" dirty="0">
              <a:latin typeface="NikoshBAN" pitchFamily="2" charset="0"/>
              <a:cs typeface="NikoshBAN" pitchFamily="2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533400" y="2133600"/>
            <a:ext cx="8153400" cy="381000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3600" dirty="0" smtClean="0">
                <a:latin typeface="NikoshLightBAN" pitchFamily="2" charset="0"/>
                <a:cs typeface="NikoshLightBAN" pitchFamily="2" charset="0"/>
              </a:rPr>
              <a:t>১।গতি   কি? </a:t>
            </a:r>
            <a:endParaRPr lang="en-US" sz="3600" dirty="0">
              <a:latin typeface="NikoshLightBAN" pitchFamily="2" charset="0"/>
              <a:cs typeface="NikoshLightBAN" pitchFamily="2" charset="0"/>
            </a:endParaRPr>
          </a:p>
          <a:p>
            <a:r>
              <a:rPr lang="en-US" sz="3600" dirty="0" smtClean="0">
                <a:latin typeface="NikoshLightBAN" pitchFamily="2" charset="0"/>
                <a:cs typeface="NikoshLightBAN" pitchFamily="2" charset="0"/>
              </a:rPr>
              <a:t>২।গতির ২য় সুত্রটি বল</a:t>
            </a:r>
            <a:r>
              <a:rPr lang="en-US" sz="3600" dirty="0">
                <a:latin typeface="NikoshLightBAN" pitchFamily="2" charset="0"/>
                <a:cs typeface="NikoshLightBAN" pitchFamily="2" charset="0"/>
              </a:rPr>
              <a:t>।</a:t>
            </a:r>
            <a:endParaRPr lang="en-US" sz="3600" dirty="0" smtClean="0">
              <a:latin typeface="NikoshLightBAN" pitchFamily="2" charset="0"/>
              <a:cs typeface="NikoshLightBAN" pitchFamily="2" charset="0"/>
            </a:endParaRPr>
          </a:p>
          <a:p>
            <a:endParaRPr lang="en-US" sz="3600" dirty="0">
              <a:latin typeface="NikoshLightBAN" pitchFamily="2" charset="0"/>
              <a:cs typeface="NikoshLightBAN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748770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solidFill>
            <a:schemeClr val="accent5">
              <a:lumMod val="75000"/>
            </a:schemeClr>
          </a:solidFill>
        </p:spPr>
        <p:txBody>
          <a:bodyPr>
            <a:normAutofit/>
          </a:bodyPr>
          <a:lstStyle/>
          <a:p>
            <a:r>
              <a:rPr lang="en-US" sz="2800" dirty="0" smtClean="0"/>
              <a:t>বাড়ীর কাজ</a:t>
            </a:r>
            <a:endParaRPr lang="en-US" sz="2800" dirty="0"/>
          </a:p>
        </p:txBody>
      </p:sp>
      <p:sp>
        <p:nvSpPr>
          <p:cNvPr id="3" name="Rectangle 2"/>
          <p:cNvSpPr/>
          <p:nvPr/>
        </p:nvSpPr>
        <p:spPr>
          <a:xfrm>
            <a:off x="533400" y="2438400"/>
            <a:ext cx="8305800" cy="358140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2400" dirty="0" smtClean="0">
                <a:latin typeface="NikoshLightBAN" pitchFamily="2" charset="0"/>
                <a:cs typeface="NikoshLightBAN" pitchFamily="2" charset="0"/>
              </a:rPr>
              <a:t>১। </a:t>
            </a:r>
            <a:r>
              <a:rPr lang="en-US" sz="2400" dirty="0" err="1" smtClean="0">
                <a:latin typeface="NikoshLightBAN" pitchFamily="2" charset="0"/>
                <a:cs typeface="NikoshLightBAN" pitchFamily="2" charset="0"/>
              </a:rPr>
              <a:t>নিঊটনের</a:t>
            </a:r>
            <a:r>
              <a:rPr lang="en-US" sz="2400" dirty="0" smtClean="0">
                <a:latin typeface="NikoshLightBAN" pitchFamily="2" charset="0"/>
                <a:cs typeface="NikoshLightBAN" pitchFamily="2" charset="0"/>
              </a:rPr>
              <a:t> ২য় সুত্র ব্যবহার করে বল ও ত্বরনের মধ্যে সম্পর্ক নির্নয় কর ।</a:t>
            </a:r>
            <a:endParaRPr lang="en-US" sz="2400" dirty="0">
              <a:latin typeface="NikoshLightBAN" pitchFamily="2" charset="0"/>
              <a:cs typeface="NikoshLightBAN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368734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Acer\Pictures\images 2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0600" y="2057400"/>
            <a:ext cx="6172200" cy="4038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990600" y="4649450"/>
            <a:ext cx="2730235" cy="1446550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en-US" sz="8800" dirty="0" smtClean="0">
                <a:latin typeface="NikoshBAN" pitchFamily="2" charset="0"/>
                <a:cs typeface="NikoshBAN" pitchFamily="2" charset="0"/>
              </a:rPr>
              <a:t>ধন্যবাদ</a:t>
            </a:r>
            <a:endParaRPr lang="en-US" sz="8800" dirty="0">
              <a:latin typeface="NikoshBAN" pitchFamily="2" charset="0"/>
              <a:cs typeface="NikoshBAN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064228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740</TotalTime>
  <Words>115</Words>
  <Application>Microsoft Office PowerPoint</Application>
  <PresentationFormat>On-screen Show (4:3)</PresentationFormat>
  <Paragraphs>28</Paragraphs>
  <Slides>15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Office Theme</vt:lpstr>
      <vt:lpstr>PowerPoint Presentation</vt:lpstr>
      <vt:lpstr>পরিচিতি</vt:lpstr>
      <vt:lpstr>PowerPoint Presentation</vt:lpstr>
      <vt:lpstr>PowerPoint Presentation</vt:lpstr>
      <vt:lpstr>শিখণফল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দলগত কাজ</vt:lpstr>
      <vt:lpstr>মূল্যায়ণ</vt:lpstr>
      <vt:lpstr>বাড়ীর কাজ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Acer</dc:creator>
  <cp:lastModifiedBy>Acer</cp:lastModifiedBy>
  <cp:revision>96</cp:revision>
  <dcterms:created xsi:type="dcterms:W3CDTF">2006-08-16T00:00:00Z</dcterms:created>
  <dcterms:modified xsi:type="dcterms:W3CDTF">2014-01-21T07:18:04Z</dcterms:modified>
</cp:coreProperties>
</file>