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A826"/>
    <a:srgbClr val="FF9966"/>
    <a:srgbClr val="CC0066"/>
    <a:srgbClr val="1B1897"/>
    <a:srgbClr val="FFFF66"/>
    <a:srgbClr val="66FF99"/>
    <a:srgbClr val="FF66CC"/>
    <a:srgbClr val="1F512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411" autoAdjust="0"/>
    <p:restoredTop sz="94640" autoAdjust="0"/>
  </p:normalViewPr>
  <p:slideViewPr>
    <p:cSldViewPr>
      <p:cViewPr>
        <p:scale>
          <a:sx n="71" d="100"/>
          <a:sy n="71" d="100"/>
        </p:scale>
        <p:origin x="-52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859CE-D47D-4793-92BB-0463D29A4836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C2C6B-AF03-480B-BEBE-93B593001C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C2C6B-AF03-480B-BEBE-93B593001CC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Relationship Id="rId9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SOFTWEAR\Border\Border\1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905000" y="76200"/>
            <a:ext cx="6400800" cy="642134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2" name="Title 26"/>
          <p:cNvSpPr txBox="1">
            <a:spLocks/>
          </p:cNvSpPr>
          <p:nvPr/>
        </p:nvSpPr>
        <p:spPr>
          <a:xfrm>
            <a:off x="136108" y="2133600"/>
            <a:ext cx="1600200" cy="2133600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800" b="1" i="0" u="none" strike="noStrike" kern="1200" cap="none" spc="50" normalizeH="0" baseline="0" noProof="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</a:t>
            </a:r>
            <a:endParaRPr kumimoji="0" lang="en-US" sz="13800" b="1" i="0" u="none" strike="noStrike" kern="1200" cap="none" spc="50" normalizeH="0" baseline="0" noProof="0" dirty="0">
              <a:ln w="11430"/>
              <a:solidFill>
                <a:srgbClr val="FF99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Title 26"/>
          <p:cNvSpPr txBox="1">
            <a:spLocks/>
          </p:cNvSpPr>
          <p:nvPr/>
        </p:nvSpPr>
        <p:spPr>
          <a:xfrm>
            <a:off x="1507708" y="2438400"/>
            <a:ext cx="1447800" cy="1828800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800" b="1" i="0" u="none" strike="noStrike" kern="1200" cap="none" spc="50" normalizeH="0" baseline="0" noProof="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</a:t>
            </a:r>
            <a:endParaRPr kumimoji="0" lang="en-US" sz="13800" b="1" i="0" u="none" strike="noStrike" kern="1200" cap="none" spc="50" normalizeH="0" baseline="0" noProof="0" dirty="0">
              <a:ln w="11430"/>
              <a:solidFill>
                <a:srgbClr val="FF99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" name="Title 26"/>
          <p:cNvSpPr txBox="1">
            <a:spLocks/>
          </p:cNvSpPr>
          <p:nvPr/>
        </p:nvSpPr>
        <p:spPr>
          <a:xfrm>
            <a:off x="2574508" y="2819400"/>
            <a:ext cx="1371600" cy="1447800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800" b="1" i="0" u="none" strike="noStrike" kern="1200" cap="none" spc="50" normalizeH="0" baseline="0" noProof="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</a:t>
            </a:r>
            <a:endParaRPr kumimoji="0" lang="en-US" sz="13800" b="1" i="0" u="none" strike="noStrike" kern="1200" cap="none" spc="50" normalizeH="0" baseline="0" noProof="0" dirty="0">
              <a:ln w="11430"/>
              <a:solidFill>
                <a:srgbClr val="FF99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Title 26"/>
          <p:cNvSpPr txBox="1">
            <a:spLocks/>
          </p:cNvSpPr>
          <p:nvPr/>
        </p:nvSpPr>
        <p:spPr>
          <a:xfrm>
            <a:off x="3641308" y="3886200"/>
            <a:ext cx="914400" cy="609600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00" b="1" i="0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-</a:t>
            </a:r>
            <a:endParaRPr kumimoji="0" lang="en-US" sz="11500" b="1" i="0" u="none" strike="noStrike" kern="1200" cap="none" spc="50" normalizeH="0" baseline="0" noProof="0" dirty="0">
              <a:ln w="11430"/>
              <a:solidFill>
                <a:srgbClr val="FF99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Title 26"/>
          <p:cNvSpPr txBox="1">
            <a:spLocks/>
          </p:cNvSpPr>
          <p:nvPr/>
        </p:nvSpPr>
        <p:spPr>
          <a:xfrm>
            <a:off x="4403308" y="2743200"/>
            <a:ext cx="1143000" cy="1524000"/>
          </a:xfrm>
          <a:prstGeom prst="rect">
            <a:avLst/>
          </a:prstGeom>
        </p:spPr>
        <p:txBody>
          <a:bodyPr vert="horz" lIns="0" rIns="0" bIns="0" anchor="b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800" b="1" i="0" u="none" strike="noStrike" kern="1200" cap="none" spc="50" normalizeH="0" baseline="0" noProof="0" dirty="0" smtClean="0">
                <a:ln w="11430"/>
                <a:solidFill>
                  <a:srgbClr val="FF66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</a:t>
            </a:r>
            <a:endParaRPr kumimoji="0" lang="en-US" sz="13800" b="1" i="0" u="none" strike="noStrike" kern="1200" cap="none" spc="50" normalizeH="0" baseline="0" noProof="0" dirty="0">
              <a:ln w="11430"/>
              <a:solidFill>
                <a:srgbClr val="FF99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7" name="Content Placeholder 28" descr="images_079.jpe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5400000">
            <a:off x="5738474" y="2779635"/>
            <a:ext cx="1098104" cy="102523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8" name="Rectangle 37"/>
          <p:cNvSpPr/>
          <p:nvPr/>
        </p:nvSpPr>
        <p:spPr>
          <a:xfrm>
            <a:off x="6841708" y="2133600"/>
            <a:ext cx="109395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8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  <a:ea typeface="+mj-ea"/>
                <a:cs typeface="+mj-cs"/>
              </a:rPr>
              <a:t>M</a:t>
            </a:r>
            <a:endParaRPr lang="en-US" sz="2000" b="1" dirty="0">
              <a:latin typeface="Arial Narrow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984708" y="2133600"/>
            <a:ext cx="115929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800" b="1" spc="50" dirty="0" smtClean="0">
                <a:ln w="11430"/>
                <a:solidFill>
                  <a:srgbClr val="66FF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  <a:ea typeface="+mj-ea"/>
                <a:cs typeface="+mj-cs"/>
              </a:rPr>
              <a:t>E</a:t>
            </a:r>
            <a:endParaRPr lang="en-US" sz="2000" dirty="0">
              <a:solidFill>
                <a:srgbClr val="66FF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000"/>
                            </p:stCondLst>
                            <p:childTnLst>
                              <p:par>
                                <p:cTn id="5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21" presetClass="entr" presetSubtype="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500"/>
                            </p:stCondLst>
                            <p:childTnLst>
                              <p:par>
                                <p:cTn id="69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762000"/>
            <a:ext cx="2743200" cy="914400"/>
          </a:xfrm>
          <a:ln w="76200">
            <a:noFill/>
            <a:prstDash val="sysDot"/>
          </a:ln>
        </p:spPr>
        <p:txBody>
          <a:bodyPr>
            <a:noAutofit/>
          </a:bodyPr>
          <a:lstStyle/>
          <a:p>
            <a:pPr algn="ctr"/>
            <a:r>
              <a:rPr lang="bn-BD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sz="5400" b="1" u="sng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5400" b="1" u="sng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758285"/>
            <a:ext cx="4495800" cy="3032915"/>
          </a:xfrm>
          <a:ln w="76200">
            <a:solidFill>
              <a:srgbClr val="FF66CC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মোঃ কামরুজ্জামান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সহকারী শিক্ষক ( কম্পিউটার )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ঝাড় আমবাড়ী দ্বিমূখী উচ্চ বিদ্যালয়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পীরগঞ্জ, রংপুর।  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মোবাইল নং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- 01724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138733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Email 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kamruzzamanjbhs@gmail.com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2758285"/>
            <a:ext cx="4038600" cy="2956715"/>
          </a:xfrm>
          <a:ln w="76200"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কম্পিউটার শিক্ষা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শ্রেণীঃ নবম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অধ্যায়ঃ দ্বিতীয়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( কম্পিউটারের সংগঠন )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সময়ঃ ৪০ মিনিট ।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352800" y="762000"/>
            <a:ext cx="2667000" cy="990600"/>
          </a:xfrm>
          <a:prstGeom prst="roundRect">
            <a:avLst/>
          </a:prstGeom>
          <a:noFill/>
          <a:ln w="76200">
            <a:solidFill>
              <a:srgbClr val="08A82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12C83D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0"/>
                            </p:stCondLst>
                            <p:childTnLst>
                              <p:par>
                                <p:cTn id="4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3000"/>
                            </p:stCondLst>
                            <p:childTnLst>
                              <p:par>
                                <p:cTn id="7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animBg="1"/>
      <p:bldP spid="4" grpId="0" uiExpand="1" build="p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743200" y="2171005"/>
            <a:ext cx="3733800" cy="347472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3400" y="3699160"/>
            <a:ext cx="1371600" cy="45720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solidFill>
                  <a:srgbClr val="66FF99"/>
                </a:solidFill>
                <a:latin typeface="NikoshBAN" pitchFamily="2" charset="0"/>
                <a:cs typeface="NikoshBAN" pitchFamily="2" charset="0"/>
              </a:rPr>
              <a:t>ইনপুট</a:t>
            </a:r>
            <a:endParaRPr lang="en-US" sz="3600" dirty="0">
              <a:solidFill>
                <a:srgbClr val="66FF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391400" y="3627794"/>
            <a:ext cx="1463040" cy="54864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solidFill>
                  <a:srgbClr val="66FF99"/>
                </a:solidFill>
                <a:latin typeface="NikoshBAN" pitchFamily="2" charset="0"/>
                <a:cs typeface="NikoshBAN" pitchFamily="2" charset="0"/>
              </a:rPr>
              <a:t>আউটপুট </a:t>
            </a:r>
            <a:endParaRPr lang="en-US" sz="3600" dirty="0">
              <a:solidFill>
                <a:srgbClr val="66FF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48000" y="5837594"/>
            <a:ext cx="3200400" cy="54864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solidFill>
                  <a:srgbClr val="66FF99"/>
                </a:solidFill>
                <a:latin typeface="NikoshBAN" pitchFamily="2" charset="0"/>
                <a:cs typeface="NikoshBAN" pitchFamily="2" charset="0"/>
              </a:rPr>
              <a:t>নিয়ন্ত্রণ অংশ </a:t>
            </a:r>
            <a:endParaRPr lang="en-US" sz="3600" dirty="0">
              <a:solidFill>
                <a:srgbClr val="66FF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491345" y="3664525"/>
            <a:ext cx="2209800" cy="548640"/>
          </a:xfrm>
          <a:prstGeom prst="rect">
            <a:avLst/>
          </a:prstGeom>
          <a:ln w="38100">
            <a:solidFill>
              <a:srgbClr val="FF66CC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solidFill>
                  <a:srgbClr val="66FF99"/>
                </a:solidFill>
                <a:latin typeface="NikoshBAN" pitchFamily="2" charset="0"/>
                <a:cs typeface="NikoshBAN" pitchFamily="2" charset="0"/>
              </a:rPr>
              <a:t> স্মৃতি অংশ </a:t>
            </a:r>
            <a:endParaRPr lang="en-US" sz="3600" dirty="0">
              <a:solidFill>
                <a:srgbClr val="66FF99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1905000" y="2064326"/>
            <a:ext cx="5440680" cy="3690141"/>
            <a:chOff x="1905000" y="1676401"/>
            <a:chExt cx="5440680" cy="3690141"/>
          </a:xfrm>
        </p:grpSpPr>
        <p:cxnSp>
          <p:nvCxnSpPr>
            <p:cNvPr id="94" name="Straight Arrow Connector 93"/>
            <p:cNvCxnSpPr/>
            <p:nvPr/>
          </p:nvCxnSpPr>
          <p:spPr>
            <a:xfrm rot="16200000" flipH="1">
              <a:off x="3897638" y="4615980"/>
              <a:ext cx="1487266" cy="13858"/>
            </a:xfrm>
            <a:prstGeom prst="straightConnector1">
              <a:avLst/>
            </a:prstGeom>
            <a:ln w="76200"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ight Arrow 67"/>
            <p:cNvSpPr/>
            <p:nvPr/>
          </p:nvSpPr>
          <p:spPr>
            <a:xfrm>
              <a:off x="1905000" y="3352800"/>
              <a:ext cx="1524000" cy="457200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16200000" flipH="1">
              <a:off x="3879273" y="2431471"/>
              <a:ext cx="1523997" cy="13857"/>
            </a:xfrm>
            <a:prstGeom prst="straightConnector1">
              <a:avLst/>
            </a:prstGeom>
            <a:ln w="76200"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ight Arrow 19"/>
            <p:cNvSpPr/>
            <p:nvPr/>
          </p:nvSpPr>
          <p:spPr>
            <a:xfrm>
              <a:off x="5791200" y="3352800"/>
              <a:ext cx="1554480" cy="457200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1205345" y="1468580"/>
            <a:ext cx="7038110" cy="4939146"/>
            <a:chOff x="1205345" y="1080655"/>
            <a:chExt cx="7038110" cy="4939146"/>
          </a:xfrm>
        </p:grpSpPr>
        <p:grpSp>
          <p:nvGrpSpPr>
            <p:cNvPr id="52" name="Group 51"/>
            <p:cNvGrpSpPr/>
            <p:nvPr/>
          </p:nvGrpSpPr>
          <p:grpSpPr>
            <a:xfrm>
              <a:off x="2438400" y="1295400"/>
              <a:ext cx="589510" cy="4419600"/>
              <a:chOff x="2499360" y="1783080"/>
              <a:chExt cx="589510" cy="4495800"/>
            </a:xfrm>
          </p:grpSpPr>
          <p:sp>
            <p:nvSpPr>
              <p:cNvPr id="42" name="Bent Arrow 41"/>
              <p:cNvSpPr/>
              <p:nvPr/>
            </p:nvSpPr>
            <p:spPr>
              <a:xfrm>
                <a:off x="2499360" y="1783080"/>
                <a:ext cx="548640" cy="4480560"/>
              </a:xfrm>
              <a:prstGeom prst="bentArrow">
                <a:avLst/>
              </a:prstGeom>
              <a:solidFill>
                <a:srgbClr val="FFFF66"/>
              </a:solidFill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>
                <a:off x="2540230" y="6248400"/>
                <a:ext cx="548640" cy="30480"/>
              </a:xfrm>
              <a:prstGeom prst="line">
                <a:avLst/>
              </a:prstGeom>
              <a:ln w="76200">
                <a:solidFill>
                  <a:srgbClr val="FFFF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 flipH="1" flipV="1">
              <a:off x="6276111" y="1447800"/>
              <a:ext cx="512893" cy="4389120"/>
              <a:chOff x="2602807" y="1783080"/>
              <a:chExt cx="548640" cy="4484550"/>
            </a:xfrm>
          </p:grpSpPr>
          <p:sp>
            <p:nvSpPr>
              <p:cNvPr id="54" name="Bent Arrow 53"/>
              <p:cNvSpPr/>
              <p:nvPr/>
            </p:nvSpPr>
            <p:spPr>
              <a:xfrm>
                <a:off x="2602807" y="1783080"/>
                <a:ext cx="548640" cy="4480560"/>
              </a:xfrm>
              <a:prstGeom prst="bentArrow">
                <a:avLst/>
              </a:prstGeom>
              <a:solidFill>
                <a:srgbClr val="FFFF66"/>
              </a:solidFill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5" name="Straight Connector 54"/>
              <p:cNvCxnSpPr/>
              <p:nvPr/>
            </p:nvCxnSpPr>
            <p:spPr>
              <a:xfrm rot="10800000" flipH="1">
                <a:off x="2662381" y="6267630"/>
                <a:ext cx="489065" cy="0"/>
              </a:xfrm>
              <a:prstGeom prst="line">
                <a:avLst/>
              </a:prstGeom>
              <a:ln w="76200">
                <a:solidFill>
                  <a:srgbClr val="FFFF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/>
            <p:cNvGrpSpPr/>
            <p:nvPr/>
          </p:nvGrpSpPr>
          <p:grpSpPr>
            <a:xfrm>
              <a:off x="1217612" y="1217612"/>
              <a:ext cx="1754188" cy="2014062"/>
              <a:chOff x="1217612" y="1217612"/>
              <a:chExt cx="1754188" cy="2014062"/>
            </a:xfrm>
          </p:grpSpPr>
          <p:cxnSp>
            <p:nvCxnSpPr>
              <p:cNvPr id="74" name="Straight Arrow Connector 73"/>
              <p:cNvCxnSpPr/>
              <p:nvPr/>
            </p:nvCxnSpPr>
            <p:spPr>
              <a:xfrm flipV="1">
                <a:off x="1219200" y="1217612"/>
                <a:ext cx="1752600" cy="1588"/>
              </a:xfrm>
              <a:prstGeom prst="straightConnector1">
                <a:avLst/>
              </a:prstGeom>
              <a:ln w="57150">
                <a:solidFill>
                  <a:srgbClr val="FFFF66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5400000">
                <a:off x="212566" y="2225040"/>
                <a:ext cx="2011680" cy="1588"/>
              </a:xfrm>
              <a:prstGeom prst="line">
                <a:avLst/>
              </a:prstGeom>
              <a:ln w="57150">
                <a:solidFill>
                  <a:srgbClr val="FFFF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/>
            <p:cNvGrpSpPr/>
            <p:nvPr/>
          </p:nvGrpSpPr>
          <p:grpSpPr>
            <a:xfrm>
              <a:off x="1205345" y="4008120"/>
              <a:ext cx="1828800" cy="2011680"/>
              <a:chOff x="1205345" y="4008120"/>
              <a:chExt cx="1828800" cy="2011680"/>
            </a:xfrm>
          </p:grpSpPr>
          <p:cxnSp>
            <p:nvCxnSpPr>
              <p:cNvPr id="83" name="Straight Arrow Connector 82"/>
              <p:cNvCxnSpPr/>
              <p:nvPr/>
            </p:nvCxnSpPr>
            <p:spPr>
              <a:xfrm flipV="1">
                <a:off x="1205345" y="6004357"/>
                <a:ext cx="1828800" cy="1588"/>
              </a:xfrm>
              <a:prstGeom prst="straightConnector1">
                <a:avLst/>
              </a:prstGeom>
              <a:ln w="57150">
                <a:solidFill>
                  <a:srgbClr val="FFFF66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5400000">
                <a:off x="214154" y="5013166"/>
                <a:ext cx="2011680" cy="1588"/>
              </a:xfrm>
              <a:prstGeom prst="line">
                <a:avLst/>
              </a:prstGeom>
              <a:ln w="57150">
                <a:solidFill>
                  <a:srgbClr val="FFFF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/>
            <p:cNvGrpSpPr/>
            <p:nvPr/>
          </p:nvGrpSpPr>
          <p:grpSpPr>
            <a:xfrm rot="16200000">
              <a:off x="6209608" y="3985953"/>
              <a:ext cx="2133600" cy="1934095"/>
              <a:chOff x="1205345" y="4085705"/>
              <a:chExt cx="2133600" cy="1934095"/>
            </a:xfrm>
          </p:grpSpPr>
          <p:cxnSp>
            <p:nvCxnSpPr>
              <p:cNvPr id="112" name="Straight Arrow Connector 111"/>
              <p:cNvCxnSpPr/>
              <p:nvPr/>
            </p:nvCxnSpPr>
            <p:spPr>
              <a:xfrm rot="10800000" flipH="1" flipV="1">
                <a:off x="1205345" y="6005946"/>
                <a:ext cx="2133600" cy="13854"/>
              </a:xfrm>
              <a:prstGeom prst="straightConnector1">
                <a:avLst/>
              </a:prstGeom>
              <a:ln w="57150">
                <a:solidFill>
                  <a:srgbClr val="FFFF66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 rot="5400000">
                <a:off x="259874" y="5045031"/>
                <a:ext cx="1920240" cy="1588"/>
              </a:xfrm>
              <a:prstGeom prst="line">
                <a:avLst/>
              </a:prstGeom>
              <a:ln w="57150">
                <a:solidFill>
                  <a:srgbClr val="FFFF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/>
            <p:cNvGrpSpPr/>
            <p:nvPr/>
          </p:nvGrpSpPr>
          <p:grpSpPr>
            <a:xfrm rot="16200000" flipH="1">
              <a:off x="6170815" y="1187335"/>
              <a:ext cx="2133600" cy="1920240"/>
              <a:chOff x="1205345" y="4099560"/>
              <a:chExt cx="2133600" cy="1920240"/>
            </a:xfrm>
          </p:grpSpPr>
          <p:cxnSp>
            <p:nvCxnSpPr>
              <p:cNvPr id="120" name="Straight Arrow Connector 119"/>
              <p:cNvCxnSpPr/>
              <p:nvPr/>
            </p:nvCxnSpPr>
            <p:spPr>
              <a:xfrm rot="10800000" flipH="1" flipV="1">
                <a:off x="1205345" y="6005946"/>
                <a:ext cx="2133600" cy="13854"/>
              </a:xfrm>
              <a:prstGeom prst="straightConnector1">
                <a:avLst/>
              </a:prstGeom>
              <a:ln w="57150">
                <a:solidFill>
                  <a:srgbClr val="FFFF66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 rot="5400000">
                <a:off x="259874" y="5058886"/>
                <a:ext cx="1920240" cy="1588"/>
              </a:xfrm>
              <a:prstGeom prst="line">
                <a:avLst/>
              </a:prstGeom>
              <a:ln w="57150">
                <a:solidFill>
                  <a:srgbClr val="FFFF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" name="Rectangle 24"/>
          <p:cNvSpPr/>
          <p:nvPr/>
        </p:nvSpPr>
        <p:spPr>
          <a:xfrm>
            <a:off x="3048000" y="1378525"/>
            <a:ext cx="3200400" cy="54864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গাণিতিক/যুক্তি একক  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533400" y="1378525"/>
            <a:ext cx="8412480" cy="5098475"/>
            <a:chOff x="533400" y="990600"/>
            <a:chExt cx="8412480" cy="5098475"/>
          </a:xfrm>
        </p:grpSpPr>
        <p:sp>
          <p:nvSpPr>
            <p:cNvPr id="122" name="Rectangle 121"/>
            <p:cNvSpPr/>
            <p:nvPr/>
          </p:nvSpPr>
          <p:spPr>
            <a:xfrm>
              <a:off x="2971800" y="990600"/>
              <a:ext cx="3291840" cy="640080"/>
            </a:xfrm>
            <a:prstGeom prst="rect">
              <a:avLst/>
            </a:prstGeom>
            <a:noFill/>
            <a:ln w="381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7391400" y="3207330"/>
              <a:ext cx="1554480" cy="640080"/>
            </a:xfrm>
            <a:prstGeom prst="rect">
              <a:avLst/>
            </a:prstGeom>
            <a:noFill/>
            <a:ln w="381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533400" y="3246120"/>
              <a:ext cx="1371600" cy="640080"/>
            </a:xfrm>
            <a:prstGeom prst="rect">
              <a:avLst/>
            </a:prstGeom>
            <a:noFill/>
            <a:ln w="381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3068780" y="5448995"/>
              <a:ext cx="3200400" cy="640080"/>
            </a:xfrm>
            <a:prstGeom prst="rect">
              <a:avLst/>
            </a:prstGeom>
            <a:noFill/>
            <a:ln w="381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34" name="Rectangle 133"/>
          <p:cNvSpPr/>
          <p:nvPr/>
        </p:nvSpPr>
        <p:spPr>
          <a:xfrm>
            <a:off x="8001000" y="3588325"/>
            <a:ext cx="38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3600" dirty="0"/>
          </a:p>
        </p:txBody>
      </p:sp>
      <p:sp>
        <p:nvSpPr>
          <p:cNvPr id="133" name="Rectangle 132"/>
          <p:cNvSpPr/>
          <p:nvPr/>
        </p:nvSpPr>
        <p:spPr>
          <a:xfrm>
            <a:off x="4419600" y="1341794"/>
            <a:ext cx="38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3600" dirty="0"/>
          </a:p>
        </p:txBody>
      </p:sp>
      <p:sp>
        <p:nvSpPr>
          <p:cNvPr id="107" name="Rectangle 106"/>
          <p:cNvSpPr/>
          <p:nvPr/>
        </p:nvSpPr>
        <p:spPr>
          <a:xfrm>
            <a:off x="990600" y="3625056"/>
            <a:ext cx="38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</a:t>
            </a:r>
            <a:endParaRPr lang="en-US" sz="3600" dirty="0"/>
          </a:p>
        </p:txBody>
      </p:sp>
      <p:sp>
        <p:nvSpPr>
          <p:cNvPr id="132" name="Rectangle 131"/>
          <p:cNvSpPr/>
          <p:nvPr/>
        </p:nvSpPr>
        <p:spPr>
          <a:xfrm>
            <a:off x="4419600" y="5758656"/>
            <a:ext cx="38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3600" dirty="0"/>
          </a:p>
        </p:txBody>
      </p:sp>
      <p:sp>
        <p:nvSpPr>
          <p:cNvPr id="136" name="Down Ribbon 135"/>
          <p:cNvSpPr/>
          <p:nvPr/>
        </p:nvSpPr>
        <p:spPr>
          <a:xfrm>
            <a:off x="381000" y="152400"/>
            <a:ext cx="8382000" cy="1005840"/>
          </a:xfrm>
          <a:prstGeom prst="ribbon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bn-BD" sz="3600" b="1" dirty="0" smtClean="0">
                <a:ln>
                  <a:prstDash val="solid"/>
                </a:ln>
                <a:solidFill>
                  <a:srgbClr val="FFFF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কেন্দ্রীয় প্রক্রিয়াকরণ ইউনিট</a:t>
            </a:r>
            <a:endParaRPr lang="en-US" sz="4000" b="1" dirty="0">
              <a:ln>
                <a:prstDash val="solid"/>
              </a:ln>
              <a:solidFill>
                <a:srgbClr val="FFFF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9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6" grpId="0" animBg="1"/>
      <p:bldP spid="134" grpId="0"/>
      <p:bldP spid="134" grpId="1"/>
      <p:bldP spid="133" grpId="0"/>
      <p:bldP spid="133" grpId="1"/>
      <p:bldP spid="107" grpId="0"/>
      <p:bldP spid="107" grpId="1"/>
      <p:bldP spid="132" grpId="0"/>
      <p:bldP spid="132" grpId="1"/>
      <p:bldP spid="136" grpId="0" uiExpand="1" build="allAtOnce"/>
      <p:bldP spid="136" grpId="1" uiExpan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429000"/>
            <a:ext cx="7543800" cy="144655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88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কম্পিউটারের সংগঠন</a:t>
            </a:r>
            <a:endParaRPr lang="en-US" sz="8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95400" y="944940"/>
            <a:ext cx="6477000" cy="1569660"/>
          </a:xfrm>
          <a:prstGeom prst="rect">
            <a:avLst/>
          </a:prstGeom>
          <a:noFill/>
          <a:ln w="127000" cmpd="tri">
            <a:solidFill>
              <a:srgbClr val="1B1897"/>
            </a:solidFill>
            <a:prstDash val="lgDash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  <a:bevelB prst="relaxedInse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9600" b="1" dirty="0" smtClean="0">
                <a:solidFill>
                  <a:srgbClr val="08A826"/>
                </a:solidFill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9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8A826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D:\SOFTWEAR\Border\Border\dec210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590800"/>
            <a:ext cx="8686800" cy="3124201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0" presetClass="entr" presetSubtype="0" repeatCount="indefinite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131620" y="1524000"/>
            <a:ext cx="8839200" cy="5029200"/>
          </a:xfrm>
          <a:solidFill>
            <a:srgbClr val="FFFF66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 যা জানতে পারবে– </a:t>
            </a:r>
          </a:p>
          <a:p>
            <a:pPr indent="-457200">
              <a:buFont typeface="Wingdings 3" pitchFamily="18" charset="2"/>
              <a:buChar char="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সিপিইউ কি তা বলতে পারবে।</a:t>
            </a:r>
          </a:p>
          <a:p>
            <a:pPr indent="-457200">
              <a:buFont typeface="Wingdings 3" pitchFamily="18" charset="2"/>
              <a:buChar char="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সিপিইউ- এর অংশ কিকি তা জানতে পারবে।</a:t>
            </a:r>
          </a:p>
          <a:p>
            <a:pPr indent="-457200">
              <a:buFont typeface="Wingdings 3" pitchFamily="18" charset="2"/>
              <a:buChar char="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ইনপুট ও আউটপুট সম্পর্কে জানতে পারবে।</a:t>
            </a:r>
          </a:p>
          <a:p>
            <a:pPr indent="-457200">
              <a:buFont typeface="Wingdings 3" pitchFamily="18" charset="2"/>
              <a:buChar char="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নিয়ন্ত্রণ ইউনিট সম্পর্কে জানতে পারবে।</a:t>
            </a:r>
          </a:p>
          <a:p>
            <a:pPr indent="-457200">
              <a:buFont typeface="Wingdings 3" pitchFamily="18" charset="2"/>
              <a:buChar char="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গাণিতিক, যুক্তি অংশ সম্পর্কে জানতে পারবে।</a:t>
            </a:r>
          </a:p>
          <a:p>
            <a:pPr indent="-457200">
              <a:buFont typeface="Wingdings 3" pitchFamily="18" charset="2"/>
              <a:buChar char="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স্মৃতি অংশ সম্পর্কে জানতে পারবে।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 3" pitchFamily="18" charset="2"/>
              <a:buChar char=""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3200400" y="152400"/>
            <a:ext cx="2895600" cy="1295400"/>
          </a:xfrm>
          <a:prstGeom prst="downArrowCallout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bn-BD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4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762000"/>
            <a:ext cx="4495800" cy="1161288"/>
          </a:xfrm>
        </p:spPr>
        <p:txBody>
          <a:bodyPr>
            <a:normAutofit fontScale="90000"/>
          </a:bodyPr>
          <a:lstStyle/>
          <a:p>
            <a:pPr algn="ctr"/>
            <a:r>
              <a:rPr lang="bn-BD" sz="12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2133600"/>
            <a:ext cx="8839200" cy="4038600"/>
          </a:xfrm>
        </p:spPr>
        <p:txBody>
          <a:bodyPr>
            <a:noAutofit/>
          </a:bodyPr>
          <a:lstStyle/>
          <a:p>
            <a:pPr indent="-548640" algn="just">
              <a:buSzPct val="90000"/>
              <a:buFont typeface="Wingdings" pitchFamily="2" charset="2"/>
              <a:buChar char="v"/>
            </a:pPr>
            <a:r>
              <a:rPr lang="bn-BD" sz="36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সিপিইউ কি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indent="-548640" algn="just">
              <a:buSzPct val="90000"/>
              <a:buFont typeface="Wingdings" pitchFamily="2" charset="2"/>
              <a:buChar char="v"/>
            </a:pPr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সিপিইউ এর অংশ কি কি</a:t>
            </a:r>
            <a:r>
              <a:rPr lang="en-US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indent="-548640" algn="just">
              <a:buSzPct val="90000"/>
              <a:buFont typeface="Wingdings" pitchFamily="2" charset="2"/>
              <a:buChar char="v"/>
            </a:pPr>
            <a:r>
              <a:rPr lang="bn-BD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ইনপুট ও আউটপুট ইউনিট বলতে কি বোঝায়</a:t>
            </a: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indent="-548640" algn="just">
              <a:buSzPct val="90000"/>
              <a:buFont typeface="Wingdings" pitchFamily="2" charset="2"/>
              <a:buChar char="v"/>
            </a:pPr>
            <a:r>
              <a:rPr lang="bn-BD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নিয়ন্ত্রণ ইউনিট বলতে কি বোঝায়</a:t>
            </a: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bn-BD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এর কাজ কি? </a:t>
            </a:r>
            <a:endParaRPr lang="en-US" sz="36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indent="-548640" algn="just">
              <a:buSzPct val="90000"/>
              <a:buFont typeface="Wingdings" pitchFamily="2" charset="2"/>
              <a:buChar char="v"/>
            </a:pPr>
            <a:r>
              <a:rPr lang="bn-BD" sz="3600" b="1" dirty="0" smtClean="0">
                <a:solidFill>
                  <a:srgbClr val="CC0066"/>
                </a:solidFill>
                <a:latin typeface="NikoshBAN" pitchFamily="2" charset="0"/>
                <a:cs typeface="NikoshBAN" pitchFamily="2" charset="0"/>
              </a:rPr>
              <a:t>গাণিতিক যুক্তি অংশ বলতে কি বোঝায়</a:t>
            </a:r>
            <a:r>
              <a:rPr lang="en-US" sz="3600" b="1" dirty="0" smtClean="0">
                <a:solidFill>
                  <a:srgbClr val="CC0066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bn-BD" sz="3600" b="1" dirty="0" smtClean="0">
                <a:solidFill>
                  <a:srgbClr val="CC0066"/>
                </a:solidFill>
                <a:latin typeface="NikoshBAN" pitchFamily="2" charset="0"/>
                <a:cs typeface="NikoshBAN" pitchFamily="2" charset="0"/>
              </a:rPr>
              <a:t> এর কাজ কি?</a:t>
            </a:r>
            <a:r>
              <a:rPr lang="bn-BD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 smtClean="0">
              <a:solidFill>
                <a:srgbClr val="CC0066"/>
              </a:solidFill>
              <a:latin typeface="NikoshBAN" pitchFamily="2" charset="0"/>
              <a:cs typeface="NikoshBAN" pitchFamily="2" charset="0"/>
            </a:endParaRPr>
          </a:p>
          <a:p>
            <a:pPr indent="-548640">
              <a:buSzPct val="90000"/>
              <a:buFont typeface="Wingdings" pitchFamily="2" charset="2"/>
              <a:buChar char="v"/>
            </a:pPr>
            <a:r>
              <a:rPr lang="bn-BD" sz="36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মেমোরি কি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? </a:t>
            </a:r>
            <a:endParaRPr lang="en-US" sz="2800" b="1" dirty="0" smtClean="0">
              <a:solidFill>
                <a:srgbClr val="FF66CC"/>
              </a:solidFill>
              <a:latin typeface="NikoshBAN" pitchFamily="2" charset="0"/>
              <a:cs typeface="NikoshBAN" pitchFamily="2" charset="0"/>
            </a:endParaRPr>
          </a:p>
          <a:p>
            <a:pPr indent="-548640" algn="just">
              <a:buSzPct val="90000"/>
              <a:buFont typeface="Wingdings" pitchFamily="2" charset="2"/>
              <a:buChar char="v"/>
            </a:pPr>
            <a:endParaRPr lang="en-US" sz="28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57400" y="228600"/>
            <a:ext cx="4953000" cy="164592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8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Rot by="21600000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5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5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5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50"/>
                            </p:stCondLst>
                            <p:childTnLst>
                              <p:par>
                                <p:cTn id="3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50"/>
                            </p:stCondLst>
                            <p:childTnLst>
                              <p:par>
                                <p:cTn id="3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50"/>
                            </p:stCondLst>
                            <p:childTnLst>
                              <p:par>
                                <p:cTn id="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 uiExpand="1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50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bn-BD" sz="8000" b="1" u="sng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000" b="1" u="sng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743200"/>
            <a:ext cx="8229600" cy="2362200"/>
          </a:xfrm>
        </p:spPr>
        <p:txBody>
          <a:bodyPr>
            <a:normAutofit/>
          </a:bodyPr>
          <a:lstStyle/>
          <a:p>
            <a:pPr marL="457200" indent="-548640" algn="just">
              <a:buFont typeface="Wingdings" pitchFamily="2" charset="2"/>
              <a:buChar char="q"/>
            </a:pPr>
            <a:r>
              <a:rPr lang="bn-BD" sz="4400" b="1" dirty="0" smtClean="0">
                <a:solidFill>
                  <a:srgbClr val="66FF99"/>
                </a:solidFill>
                <a:latin typeface="NikoshBAN" pitchFamily="2" charset="0"/>
                <a:cs typeface="NikoshBAN" pitchFamily="2" charset="0"/>
              </a:rPr>
              <a:t>কম্পিউটার পরিচালনায় সিপিইউ এর ভূমিকা বিশ্লেষণ কর। </a:t>
            </a:r>
            <a:endParaRPr lang="bn-BD" sz="4000" b="1" dirty="0" smtClean="0">
              <a:solidFill>
                <a:srgbClr val="66FF99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Font typeface="Wingdings" pitchFamily="2" charset="2"/>
              <a:buChar char="q"/>
            </a:pPr>
            <a:endParaRPr lang="en-US" sz="4000" b="1" dirty="0" smtClean="0">
              <a:solidFill>
                <a:srgbClr val="66FF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OFTWEAR\Border\Border\dec26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57188"/>
            <a:ext cx="7924800" cy="6143625"/>
          </a:xfrm>
          <a:prstGeom prst="rect">
            <a:avLst/>
          </a:prstGeom>
          <a:noFill/>
        </p:spPr>
      </p:pic>
      <p:pic>
        <p:nvPicPr>
          <p:cNvPr id="8" name="Content Placeholder 7" descr="flower-rose.jpe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362200" y="2567751"/>
            <a:ext cx="3657600" cy="32996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828800"/>
            <a:ext cx="5257800" cy="9144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80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সবাইকে ধন্যবাদ </a:t>
            </a:r>
            <a:endParaRPr lang="en-US" sz="80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01085"/>
            <a:ext cx="8534400" cy="280431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sz="3500" dirty="0" smtClean="0"/>
              <a:t>*</a:t>
            </a:r>
            <a:r>
              <a:rPr lang="bn-BD" sz="3500" dirty="0" smtClean="0"/>
              <a:t> </a:t>
            </a:r>
            <a:r>
              <a:rPr lang="bn-BD" sz="3500" dirty="0" smtClean="0">
                <a:latin typeface="NikoshBAN" pitchFamily="2" charset="0"/>
                <a:cs typeface="NikoshBAN" pitchFamily="2" charset="0"/>
              </a:rPr>
              <a:t>তিন নম্বর স্লাইডটি চালু করার পর সিপিইউ এর কাঠামো দেখিয়ে শিক্ষার্থীকে প্রশ্ন করবেন- কাঠামোটি কিসের প্রতীক? এরপর এন্টার বাটন একের পর এক চেপে ৭ নম্বর স্লাইডের প্রশ্নগুলো জিজ্ঞাসা করবেন। প্রথমে একক এবং পরে দলীয়ভাবে জিজ্ঞাসা করবেন।</a:t>
            </a:r>
          </a:p>
          <a:p>
            <a:pPr>
              <a:buNone/>
            </a:pPr>
            <a:r>
              <a:rPr lang="bn-BD" sz="3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বিঃদ্রঃ-</a:t>
            </a:r>
            <a:r>
              <a:rPr lang="bn-BD" sz="3500" dirty="0" smtClean="0">
                <a:latin typeface="NikoshBAN" pitchFamily="2" charset="0"/>
                <a:cs typeface="NikoshBAN" pitchFamily="2" charset="0"/>
              </a:rPr>
              <a:t> পাঠ উপস্থাপনের পূর্বে নিজেই প্রথমে দেখে নিবেন।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just"/>
            <a:endParaRPr lang="en-US" dirty="0" smtClean="0"/>
          </a:p>
        </p:txBody>
      </p:sp>
      <p:sp>
        <p:nvSpPr>
          <p:cNvPr id="7" name="Down Arrow Callout 6"/>
          <p:cNvSpPr/>
          <p:nvPr/>
        </p:nvSpPr>
        <p:spPr>
          <a:xfrm flipH="1">
            <a:off x="990600" y="914400"/>
            <a:ext cx="6934200" cy="1219200"/>
          </a:xfrm>
          <a:prstGeom prst="downArrowCallou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শিক্ষকের প্রতি দিক নির্দেশনা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2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7" grpId="0" animBg="1"/>
      <p:bldP spid="7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1749</TotalTime>
  <Words>227</Words>
  <Application>Microsoft Office PowerPoint</Application>
  <PresentationFormat>On-screen Show (4:3)</PresentationFormat>
  <Paragraphs>53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Slide 1</vt:lpstr>
      <vt:lpstr>পরিচিতি </vt:lpstr>
      <vt:lpstr>Slide 3</vt:lpstr>
      <vt:lpstr>Slide 4</vt:lpstr>
      <vt:lpstr>Slide 5</vt:lpstr>
      <vt:lpstr>মূল্যায়ন</vt:lpstr>
      <vt:lpstr>বাড়ির কাজ</vt:lpstr>
      <vt:lpstr>সবাইকে ধন্যবাদ 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Milon</cp:lastModifiedBy>
  <cp:revision>335</cp:revision>
  <dcterms:created xsi:type="dcterms:W3CDTF">2006-08-16T00:00:00Z</dcterms:created>
  <dcterms:modified xsi:type="dcterms:W3CDTF">2013-12-24T05:47:33Z</dcterms:modified>
</cp:coreProperties>
</file>