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2" r:id="rId1"/>
  </p:sldMasterIdLst>
  <p:notesMasterIdLst>
    <p:notesMasterId r:id="rId19"/>
  </p:notesMasterIdLst>
  <p:sldIdLst>
    <p:sldId id="305" r:id="rId2"/>
    <p:sldId id="306" r:id="rId3"/>
    <p:sldId id="300" r:id="rId4"/>
    <p:sldId id="301" r:id="rId5"/>
    <p:sldId id="281" r:id="rId6"/>
    <p:sldId id="307" r:id="rId7"/>
    <p:sldId id="296" r:id="rId8"/>
    <p:sldId id="282" r:id="rId9"/>
    <p:sldId id="302" r:id="rId10"/>
    <p:sldId id="304" r:id="rId11"/>
    <p:sldId id="284" r:id="rId12"/>
    <p:sldId id="293" r:id="rId13"/>
    <p:sldId id="277" r:id="rId14"/>
    <p:sldId id="294" r:id="rId15"/>
    <p:sldId id="274" r:id="rId16"/>
    <p:sldId id="275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FF99"/>
    <a:srgbClr val="FFFF66"/>
    <a:srgbClr val="00FFFF"/>
    <a:srgbClr val="FF0066"/>
    <a:srgbClr val="CC00FF"/>
    <a:srgbClr val="3333FF"/>
    <a:srgbClr val="FF00FF"/>
    <a:srgbClr val="00CC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CAECD-9822-4C26-AFC4-0C0E5EC15333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B5E4FF-521A-4C02-B2CD-6F1024A670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104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5E4FF-521A-4C02-B2CD-6F1024A670B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690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CAACE-E388-4EEF-906E-FF8EDFCCE731}" type="datetime12">
              <a:rPr lang="en-US" smtClean="0"/>
              <a:t>9:10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C0A4-91B2-470C-9B3C-EAD5E83C5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930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7EC2-79DF-4FE7-8E4E-718CA0D62A53}" type="datetime12">
              <a:rPr lang="en-US" smtClean="0"/>
              <a:t>9:10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C0A4-91B2-470C-9B3C-EAD5E83C5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304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FC3E3-A318-47DC-8D32-9FB09CC06E04}" type="datetime12">
              <a:rPr lang="en-US" smtClean="0"/>
              <a:t>9:10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C0A4-91B2-470C-9B3C-EAD5E83C5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00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5B815-67D6-4822-8AB9-746C87FE70DC}" type="datetime12">
              <a:rPr lang="en-US" smtClean="0"/>
              <a:t>9:10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C0A4-91B2-470C-9B3C-EAD5E83C5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898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41704-66E2-4A51-8D35-C49640037013}" type="datetime12">
              <a:rPr lang="en-US" smtClean="0"/>
              <a:t>9:10 PM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C0A4-91B2-470C-9B3C-EAD5E83C5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405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9415C-874A-4140-9325-18EA1B469E21}" type="datetime12">
              <a:rPr lang="en-US" smtClean="0"/>
              <a:t>9:10 PM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C0A4-91B2-470C-9B3C-EAD5E83C5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95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89F3-836A-4707-894F-29D295D75B15}" type="datetime12">
              <a:rPr lang="en-US" smtClean="0"/>
              <a:t>9:10 PM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C0A4-91B2-470C-9B3C-EAD5E83C5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46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A8994-904B-4861-8349-03D319864470}" type="datetime12">
              <a:rPr lang="en-US" smtClean="0"/>
              <a:t>9:10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C0A4-91B2-470C-9B3C-EAD5E83C5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664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FF3EA-12A6-43F4-87E1-5A17156E121D}" type="datetime12">
              <a:rPr lang="en-US" smtClean="0"/>
              <a:t>9:10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C0A4-91B2-470C-9B3C-EAD5E83C5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411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89CE-82C9-4D20-9759-8650F5154B3C}" type="datetime12">
              <a:rPr lang="en-US" smtClean="0"/>
              <a:t>9:10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C0A4-91B2-470C-9B3C-EAD5E83C5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160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8190-7610-47E3-BE57-6C3F98DF81C4}" type="datetime12">
              <a:rPr lang="en-US" smtClean="0"/>
              <a:t>9:10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C0A4-91B2-470C-9B3C-EAD5E83C5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148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3DA7C-8050-4AD3-B34F-0BBD96BBA40F}" type="datetime12">
              <a:rPr lang="en-US" smtClean="0"/>
              <a:t>9:10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9C0A4-91B2-470C-9B3C-EAD5E83C5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029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gif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89F3-836A-4707-894F-29D295D75B15}" type="datetime12">
              <a:rPr lang="en-US" smtClean="0"/>
              <a:t>9:10 PM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C0A4-91B2-470C-9B3C-EAD5E83C5AE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6" name="Picture 5" descr="C:\Users\DOEL\Desktop\skin saver\PROVITE COMPUTER.ATATURK SCHOOL MARKET..IQBAL.01717990636 (42)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4165" flipV="1">
            <a:off x="162080" y="171432"/>
            <a:ext cx="1652610" cy="164236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DOEL\Desktop\skin saver\PROVITE COMPUTER.ATATURK SCHOOL MARKET..IQBAL.01717990636 (42)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180923" y="5387865"/>
            <a:ext cx="1809231" cy="167640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DOEL\Desktop\skin saver\PROVITE COMPUTER.ATATURK SCHOOL MARKET..IQBAL.01717990636 (42)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691553" flipV="1">
            <a:off x="7225610" y="5190199"/>
            <a:ext cx="1988559" cy="162748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C:\Users\DOEL\Desktop\skin saver\PROVITE COMPUTER.ATATURK SCHOOL MARKET..IQBAL.01717990636 (42)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99558" flipV="1">
            <a:off x="7501329" y="197991"/>
            <a:ext cx="1868508" cy="166592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78792" y="86035"/>
            <a:ext cx="9143428" cy="6750333"/>
            <a:chOff x="-11691" y="13855"/>
            <a:chExt cx="9072564" cy="6858000"/>
          </a:xfrm>
        </p:grpSpPr>
        <p:sp>
          <p:nvSpPr>
            <p:cNvPr id="11" name="Rectangle 10"/>
            <p:cNvSpPr/>
            <p:nvPr/>
          </p:nvSpPr>
          <p:spPr>
            <a:xfrm>
              <a:off x="-11691" y="13855"/>
              <a:ext cx="9072564" cy="6858000"/>
            </a:xfrm>
            <a:prstGeom prst="rect">
              <a:avLst/>
            </a:prstGeom>
            <a:noFill/>
            <a:ln w="193675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24691" y="124686"/>
              <a:ext cx="8797638" cy="6636329"/>
            </a:xfrm>
            <a:prstGeom prst="rect">
              <a:avLst/>
            </a:prstGeom>
            <a:noFill/>
            <a:ln w="142875">
              <a:solidFill>
                <a:srgbClr val="FF9900"/>
              </a:solidFill>
            </a:ln>
            <a:effectLst>
              <a:reflection endPos="0" dist="50800" dir="5400000" sy="-100000" algn="bl" rotWithShape="0"/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Oval 12"/>
          <p:cNvSpPr/>
          <p:nvPr/>
        </p:nvSpPr>
        <p:spPr>
          <a:xfrm rot="10800000" flipH="1" flipV="1">
            <a:off x="1413282" y="626619"/>
            <a:ext cx="6409204" cy="5619819"/>
          </a:xfrm>
          <a:prstGeom prst="ellipse">
            <a:avLst/>
          </a:prstGeom>
          <a:solidFill>
            <a:srgbClr val="008000"/>
          </a:solidFill>
          <a:ln w="152400">
            <a:solidFill>
              <a:srgbClr val="FF0066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682170" y="1941288"/>
            <a:ext cx="8229600" cy="990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4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আজকের </a:t>
            </a:r>
            <a:r>
              <a:rPr lang="bn-BD" sz="48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ক্লাসে </a:t>
            </a:r>
            <a:r>
              <a:rPr lang="bn-BD" sz="4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endParaRPr lang="en-US" sz="6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35882" y="2779488"/>
            <a:ext cx="452372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bn-BD" sz="11500" b="1" dirty="0" smtClean="0">
                <a:solidFill>
                  <a:srgbClr val="C00000"/>
                </a:solidFill>
              </a:rPr>
              <a:t> </a:t>
            </a:r>
            <a:endParaRPr lang="bn-BD" sz="8800" b="1" dirty="0">
              <a:solidFill>
                <a:srgbClr val="C00000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1" y="172"/>
            <a:ext cx="4698617" cy="7049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255" y="0"/>
            <a:ext cx="4633601" cy="7058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Date Placeholder 52"/>
          <p:cNvSpPr txBox="1">
            <a:spLocks/>
          </p:cNvSpPr>
          <p:nvPr/>
        </p:nvSpPr>
        <p:spPr>
          <a:xfrm>
            <a:off x="6324600" y="63246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3484AB-E9D6-413A-94E9-B5B472E0DC44}" type="datetime13">
              <a:rPr lang="en-US" smtClean="0"/>
              <a:pPr/>
              <a:t>9:10:28 PM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10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2.54335E-6 L 0.64479 0.00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40" y="18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77778E-7 -1.15607E-7 L -0.61476 -0.0069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29" y="-34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38" presetClass="entr" presetSubtype="0" repeatCount="indefinite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53" presetClass="entr" presetSubtype="528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442692" y="353520"/>
            <a:ext cx="4262908" cy="1167518"/>
            <a:chOff x="2442692" y="321364"/>
            <a:chExt cx="4262908" cy="1167518"/>
          </a:xfrm>
          <a:gradFill>
            <a:gsLst>
              <a:gs pos="0">
                <a:srgbClr val="FF3399"/>
              </a:gs>
              <a:gs pos="22000">
                <a:srgbClr val="FF6633"/>
              </a:gs>
              <a:gs pos="50000">
                <a:srgbClr val="FFFF00"/>
              </a:gs>
              <a:gs pos="79000">
                <a:srgbClr val="01A78F"/>
              </a:gs>
              <a:gs pos="90000">
                <a:srgbClr val="3366FF"/>
              </a:gs>
            </a:gsLst>
            <a:lin ang="5400000" scaled="1"/>
          </a:gradFill>
        </p:grpSpPr>
        <p:sp>
          <p:nvSpPr>
            <p:cNvPr id="5" name="Oval 4"/>
            <p:cNvSpPr/>
            <p:nvPr/>
          </p:nvSpPr>
          <p:spPr>
            <a:xfrm>
              <a:off x="2442692" y="321364"/>
              <a:ext cx="4262908" cy="1167518"/>
            </a:xfrm>
            <a:prstGeom prst="ellipse">
              <a:avLst/>
            </a:prstGeom>
            <a:grpFill/>
            <a:ln>
              <a:solidFill>
                <a:srgbClr val="FF00FF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757567" y="469962"/>
              <a:ext cx="3718623" cy="923330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n-BD" sz="5400" b="1" spc="50" dirty="0" smtClean="0">
                  <a:ln w="11430"/>
                  <a:solidFill>
                    <a:srgbClr val="FFFF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শিক্ষক পরিচিতি</a:t>
              </a:r>
              <a:endParaRPr lang="en-US" sz="54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773197" y="2301652"/>
            <a:ext cx="4842856" cy="3943034"/>
          </a:xfrm>
          <a:prstGeom prst="rect">
            <a:avLst/>
          </a:prstGeom>
          <a:noFill/>
          <a:ln w="146050"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marL="274320" indent="-274320" algn="ctr">
              <a:spcBef>
                <a:spcPts val="600"/>
              </a:spcBef>
            </a:pPr>
            <a:r>
              <a:rPr lang="bn-BD" sz="4400" b="1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মোঃ আবদুল মান্নান</a:t>
            </a:r>
            <a:endParaRPr lang="bn-BD" sz="4800" b="1" dirty="0" smtClean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  <a:p>
            <a:pPr marL="274320" indent="-274320" algn="ctr">
              <a:spcBef>
                <a:spcPts val="600"/>
              </a:spcBef>
            </a:pPr>
            <a:r>
              <a:rPr lang="bn-BD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বি.এসসি-বি.এড (গণিত)</a:t>
            </a:r>
            <a:endParaRPr lang="bn-BD" sz="2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marL="274320" indent="-274320" algn="ctr">
              <a:spcBef>
                <a:spcPts val="600"/>
              </a:spcBef>
            </a:pPr>
            <a:r>
              <a:rPr lang="bn-BD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সিনিয়র সহকারী </a:t>
            </a:r>
            <a:r>
              <a:rPr lang="bn-BD" sz="32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শিক্ষক </a:t>
            </a:r>
            <a:endParaRPr lang="bn-BD" sz="2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 marL="274320" indent="-274320" algn="ctr">
              <a:spcBef>
                <a:spcPts val="600"/>
              </a:spcBef>
            </a:pPr>
            <a:r>
              <a:rPr lang="bn-BD" sz="32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আতাতুর্ক মডেল হাই স্কুল, ফেনী।</a:t>
            </a:r>
            <a:endParaRPr lang="en-US" sz="3200" dirty="0" smtClean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pPr marL="274320" indent="-274320" algn="ctr">
              <a:spcBef>
                <a:spcPts val="600"/>
              </a:spcBef>
            </a:pPr>
            <a:r>
              <a:rPr lang="en-US" sz="2400" dirty="0" smtClean="0">
                <a:solidFill>
                  <a:srgbClr val="3333CC"/>
                </a:solidFill>
                <a:latin typeface="NikoshBAN" pitchFamily="2" charset="0"/>
                <a:cs typeface="NikoshBAN" pitchFamily="2" charset="0"/>
              </a:rPr>
              <a:t>Mobile: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01816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Mongolian Baiti" pitchFamily="66" charset="0"/>
                <a:cs typeface="Mongolian Baiti" pitchFamily="66" charset="0"/>
              </a:rPr>
              <a:t>  </a:t>
            </a:r>
            <a:r>
              <a:rPr lang="en-US" sz="2400" dirty="0" smtClean="0">
                <a:solidFill>
                  <a:srgbClr val="3333CC"/>
                </a:solidFill>
                <a:latin typeface="Mongolian Baiti" pitchFamily="66" charset="0"/>
                <a:cs typeface="Mongolian Baiti" pitchFamily="66" charset="0"/>
              </a:rPr>
              <a:t>83  </a:t>
            </a:r>
            <a:r>
              <a:rPr lang="en-US" sz="2400" dirty="0" smtClean="0">
                <a:solidFill>
                  <a:srgbClr val="009900"/>
                </a:solidFill>
                <a:latin typeface="Mongolian Baiti" pitchFamily="66" charset="0"/>
                <a:cs typeface="Mongolian Baiti" pitchFamily="66" charset="0"/>
              </a:rPr>
              <a:t>01</a:t>
            </a:r>
            <a:r>
              <a:rPr lang="en-US" sz="2400" dirty="0" smtClean="0">
                <a:solidFill>
                  <a:srgbClr val="3333CC"/>
                </a:solidFill>
                <a:latin typeface="Mongolian Baiti" pitchFamily="66" charset="0"/>
                <a:cs typeface="Mongolian Baiti" pitchFamily="66" charset="0"/>
              </a:rPr>
              <a:t>  </a:t>
            </a:r>
            <a:r>
              <a:rPr lang="en-US" sz="2400" dirty="0" smtClean="0">
                <a:solidFill>
                  <a:srgbClr val="FF00FF"/>
                </a:solidFill>
                <a:latin typeface="Mongolian Baiti" pitchFamily="66" charset="0"/>
                <a:cs typeface="Mongolian Baiti" pitchFamily="66" charset="0"/>
              </a:rPr>
              <a:t>55</a:t>
            </a:r>
            <a:r>
              <a:rPr lang="en-US" sz="2400" dirty="0" smtClean="0">
                <a:solidFill>
                  <a:srgbClr val="3333CC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400" dirty="0" smtClean="0">
              <a:solidFill>
                <a:srgbClr val="3333CC"/>
              </a:solidFill>
              <a:latin typeface="NikoshBAN" pitchFamily="2" charset="0"/>
              <a:cs typeface="NikoshBAN" pitchFamily="2" charset="0"/>
            </a:endParaRPr>
          </a:p>
          <a:p>
            <a:pPr marL="274320" indent="-274320" algn="ctr">
              <a:spcBef>
                <a:spcPts val="600"/>
              </a:spcBef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e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-Mail: </a:t>
            </a:r>
          </a:p>
          <a:p>
            <a:pPr marL="274320" indent="-274320" algn="ctr">
              <a:spcBef>
                <a:spcPts val="600"/>
              </a:spcBef>
            </a:pP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abdulmannanamhs@gmail.com</a:t>
            </a:r>
            <a:endParaRPr lang="bn-BD" sz="2000" dirty="0" smtClean="0">
              <a:latin typeface="NikoshBAN" pitchFamily="2" charset="0"/>
              <a:cs typeface="NikoshBAN" pitchFamily="2" charset="0"/>
            </a:endParaRPr>
          </a:p>
          <a:p>
            <a:pPr marL="274320" indent="-274320" algn="ctr">
              <a:spcBef>
                <a:spcPts val="600"/>
              </a:spcBef>
            </a:pPr>
            <a:endParaRPr lang="en-US" sz="3200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-83122" y="-23623"/>
            <a:ext cx="9236645" cy="6799031"/>
            <a:chOff x="-81619" y="-35620"/>
            <a:chExt cx="9165059" cy="6907475"/>
          </a:xfrm>
        </p:grpSpPr>
        <p:sp>
          <p:nvSpPr>
            <p:cNvPr id="9" name="Oval 8"/>
            <p:cNvSpPr/>
            <p:nvPr/>
          </p:nvSpPr>
          <p:spPr>
            <a:xfrm rot="20311630">
              <a:off x="-81619" y="8646"/>
              <a:ext cx="604876" cy="541755"/>
            </a:xfrm>
            <a:prstGeom prst="ellipse">
              <a:avLst/>
            </a:prstGeom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69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 rot="5176309">
              <a:off x="8510125" y="-4060"/>
              <a:ext cx="604876" cy="541755"/>
            </a:xfrm>
            <a:prstGeom prst="ellipse">
              <a:avLst/>
            </a:prstGeom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69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-11691" y="13855"/>
              <a:ext cx="9072564" cy="6858000"/>
              <a:chOff x="-11691" y="13855"/>
              <a:chExt cx="9072564" cy="6858000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-11691" y="13855"/>
                <a:ext cx="9072564" cy="6858000"/>
              </a:xfrm>
              <a:prstGeom prst="rect">
                <a:avLst/>
              </a:prstGeom>
              <a:noFill/>
              <a:ln w="193675"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24691" y="124686"/>
                <a:ext cx="8797638" cy="6636329"/>
              </a:xfrm>
              <a:prstGeom prst="rect">
                <a:avLst/>
              </a:prstGeom>
              <a:noFill/>
              <a:ln w="142875">
                <a:solidFill>
                  <a:srgbClr val="FF9900"/>
                </a:solidFill>
              </a:ln>
              <a:effectLst>
                <a:reflection endPos="0" dist="50800" dir="5400000" sy="-100000" algn="bl" rotWithShape="0"/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431638" y="2133600"/>
            <a:ext cx="3364714" cy="4179980"/>
            <a:chOff x="506542" y="1530628"/>
            <a:chExt cx="3364714" cy="4139560"/>
          </a:xfrm>
        </p:grpSpPr>
        <p:grpSp>
          <p:nvGrpSpPr>
            <p:cNvPr id="15" name="Group 14"/>
            <p:cNvGrpSpPr/>
            <p:nvPr/>
          </p:nvGrpSpPr>
          <p:grpSpPr>
            <a:xfrm>
              <a:off x="506542" y="1530628"/>
              <a:ext cx="3364714" cy="4139560"/>
              <a:chOff x="304800" y="51440"/>
              <a:chExt cx="3350157" cy="4139560"/>
            </a:xfrm>
          </p:grpSpPr>
          <p:pic>
            <p:nvPicPr>
              <p:cNvPr id="19" name="Picture 6" descr="C:\Users\DOEL\Desktop\C=PPP\Animation Image\gjkjhjh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304152" flipH="1">
                <a:off x="2691970" y="111236"/>
                <a:ext cx="962987" cy="1082030"/>
              </a:xfrm>
              <a:prstGeom prst="ellipse">
                <a:avLst/>
              </a:prstGeom>
              <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6" descr="C:\Users\DOEL\Desktop\C=PPP\Animation Image\gjkjhjh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304152">
                <a:off x="304800" y="51440"/>
                <a:ext cx="1127840" cy="1082030"/>
              </a:xfrm>
              <a:prstGeom prst="ellipse">
                <a:avLst/>
              </a:prstGeom>
              <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6" descr="C:\Users\DOEL\Desktop\C=PPP\Animation Image\gjkjhjh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304152" flipH="1">
                <a:off x="2645150" y="3104869"/>
                <a:ext cx="966638" cy="1086131"/>
              </a:xfrm>
              <a:prstGeom prst="ellipse">
                <a:avLst/>
              </a:prstGeom>
              <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Picture 6" descr="C:\Users\DOEL\Desktop\C=PPP\Animation Image\gjkjhjh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11690">
                <a:off x="308220" y="3105031"/>
                <a:ext cx="1127840" cy="1082030"/>
              </a:xfrm>
              <a:prstGeom prst="ellipse">
                <a:avLst/>
              </a:prstGeom>
              <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" name="Rectangle 22"/>
              <p:cNvSpPr>
                <a:spLocks noChangeArrowheads="1"/>
              </p:cNvSpPr>
              <p:nvPr/>
            </p:nvSpPr>
            <p:spPr bwMode="auto">
              <a:xfrm>
                <a:off x="414415" y="217867"/>
                <a:ext cx="3192803" cy="3886627"/>
              </a:xfrm>
              <a:prstGeom prst="rect">
                <a:avLst/>
              </a:prstGeom>
              <a:noFill/>
              <a:ln w="142875"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/>
              <a:lstStyle/>
              <a:p>
                <a:pPr marL="274320" indent="-274320" algn="ctr">
                  <a:spcBef>
                    <a:spcPts val="600"/>
                  </a:spcBef>
                </a:pPr>
                <a:endParaRPr lang="en-US" sz="3200" dirty="0">
                  <a:solidFill>
                    <a:srgbClr val="92D05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606397" y="1715036"/>
              <a:ext cx="3148365" cy="3854998"/>
              <a:chOff x="8761264" y="1622072"/>
              <a:chExt cx="3505200" cy="4234606"/>
            </a:xfrm>
          </p:grpSpPr>
          <p:pic>
            <p:nvPicPr>
              <p:cNvPr id="1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5000" contrast="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61264" y="1622072"/>
                <a:ext cx="3505200" cy="4234606"/>
              </a:xfrm>
              <a:prstGeom prst="ellipse">
                <a:avLst/>
              </a:prstGeom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127000" algn="bl" rotWithShape="0">
                  <a:srgbClr val="000000"/>
                </a:outerShdw>
              </a:effectLst>
              <a:scene3d>
                <a:camera prst="perspectiveFront" fov="5400000"/>
                <a:lightRig rig="threePt" dir="t">
                  <a:rot lat="0" lon="0" rev="19200000"/>
                </a:lightRig>
              </a:scene3d>
              <a:sp3d extrusionH="25400">
                <a:bevelT w="304800" h="152400" prst="angle"/>
                <a:extrusionClr>
                  <a:srgbClr val="000000"/>
                </a:extrusion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18" name="Oval 17"/>
              <p:cNvSpPr/>
              <p:nvPr/>
            </p:nvSpPr>
            <p:spPr>
              <a:xfrm>
                <a:off x="8870119" y="1735520"/>
                <a:ext cx="3359624" cy="4007709"/>
              </a:xfrm>
              <a:prstGeom prst="ellipse">
                <a:avLst/>
              </a:prstGeom>
              <a:noFill/>
              <a:ln w="155575"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24" name="Picture 23" descr="d56cd79a5ec90eeda7afb599ba8b40bc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72" y="515910"/>
            <a:ext cx="1450191" cy="1752600"/>
          </a:xfrm>
          <a:prstGeom prst="rect">
            <a:avLst/>
          </a:prstGeom>
        </p:spPr>
      </p:pic>
      <p:pic>
        <p:nvPicPr>
          <p:cNvPr id="25" name="Picture 24" descr="d56cd79a5ec90eeda7afb599ba8b40bc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521459" y="506772"/>
            <a:ext cx="160874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71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85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89F3-836A-4707-894F-29D295D75B15}" type="datetime12">
              <a:rPr lang="en-US" smtClean="0"/>
              <a:t>9:10 PM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C0A4-91B2-470C-9B3C-EAD5E83C5AE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Date Placeholder 2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FB5E1F-7E52-4BC9-AA4A-C09786DC1794}" type="datetime12">
              <a:rPr lang="en-US" smtClean="0"/>
              <a:pPr/>
              <a:t>9:10 PM</a:t>
            </a:fld>
            <a:endParaRPr lang="en-US"/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09C0A4-91B2-470C-9B3C-EAD5E83C5AEB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530642" y="479822"/>
            <a:ext cx="6145445" cy="5386090"/>
            <a:chOff x="1295399" y="-26126"/>
            <a:chExt cx="6553201" cy="5386090"/>
          </a:xfr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21594000" scaled="0"/>
            <a:tileRect/>
          </a:gradFill>
        </p:grpSpPr>
        <p:sp>
          <p:nvSpPr>
            <p:cNvPr id="7" name="TextBox 6"/>
            <p:cNvSpPr txBox="1"/>
            <p:nvPr/>
          </p:nvSpPr>
          <p:spPr>
            <a:xfrm>
              <a:off x="1295399" y="-26126"/>
              <a:ext cx="6553201" cy="5386090"/>
            </a:xfrm>
            <a:prstGeom prst="rect">
              <a:avLst/>
            </a:prstGeom>
            <a:grpFill/>
            <a:ln w="193675" cmpd="thickThin">
              <a:solidFill>
                <a:srgbClr val="00CC00"/>
              </a:solidFill>
            </a:ln>
            <a:scene3d>
              <a:camera prst="perspectiveRelaxed"/>
              <a:lightRig rig="threePt" dir="t"/>
            </a:scene3d>
            <a:sp3d>
              <a:bevelT w="114300" prst="hardEdge"/>
            </a:sp3d>
          </p:spPr>
          <p:txBody>
            <a:bodyPr wrap="square" rtlCol="0">
              <a:spAutoFit/>
            </a:bodyPr>
            <a:lstStyle/>
            <a:p>
              <a:pPr algn="ctr"/>
              <a:endParaRPr lang="en-US" sz="5400" dirty="0" smtClean="0">
                <a:solidFill>
                  <a:srgbClr val="D60093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bn-BD" sz="8000" dirty="0" smtClean="0">
                  <a:solidFill>
                    <a:srgbClr val="CC0099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শ্রেণি : </a:t>
              </a:r>
              <a:r>
                <a:rPr lang="bn-BD" sz="8000" dirty="0" smtClean="0">
                  <a:solidFill>
                    <a:srgbClr val="CC0099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দশম</a:t>
              </a:r>
              <a:endParaRPr lang="bn-BD" sz="8000" dirty="0" smtClean="0">
                <a:solidFill>
                  <a:srgbClr val="CC0099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bn-BD" sz="6600" b="1" dirty="0" smtClean="0">
                  <a:solidFill>
                    <a:srgbClr val="6600FF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বিষয় : গণিত</a:t>
              </a:r>
            </a:p>
            <a:p>
              <a:pPr algn="ctr"/>
              <a:r>
                <a:rPr lang="bn-BD" sz="4800" dirty="0" smtClean="0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অধ্যায় : ত্রয়োদশ (১৩.২)</a:t>
              </a:r>
            </a:p>
            <a:p>
              <a:pPr algn="ctr"/>
              <a:r>
                <a:rPr lang="bn-BD" sz="4800" dirty="0" smtClean="0">
                  <a:solidFill>
                    <a:srgbClr val="008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সময় : </a:t>
              </a:r>
              <a:r>
                <a:rPr lang="en-US" sz="4800" dirty="0" smtClean="0">
                  <a:solidFill>
                    <a:srgbClr val="008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BD" sz="4800" dirty="0" smtClean="0">
                  <a:solidFill>
                    <a:srgbClr val="008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০ মিনিট</a:t>
              </a:r>
            </a:p>
            <a:p>
              <a:pPr algn="ctr"/>
              <a:r>
                <a:rPr lang="bn-BD" sz="4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তারিখ: ১২-০১</a:t>
              </a:r>
              <a:r>
                <a:rPr lang="en-US" sz="4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-</a:t>
              </a:r>
              <a:r>
                <a:rPr lang="bn-BD" sz="4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২০১৪ ইং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691639" y="213551"/>
              <a:ext cx="5762898" cy="923330"/>
            </a:xfrm>
            <a:prstGeom prst="rect">
              <a:avLst/>
            </a:prstGeom>
            <a:grpFill/>
            <a:ln>
              <a:solidFill>
                <a:srgbClr val="00CC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txBody>
            <a:bodyPr wrap="square" rtlCol="0">
              <a:spAutoFit/>
            </a:bodyPr>
            <a:lstStyle/>
            <a:p>
              <a:r>
                <a:rPr lang="en-US" sz="5400" b="1" spc="50" dirty="0" smtClean="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chemeClr val="accent6">
                      <a:tint val="1000"/>
                    </a:schemeClr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       </a:t>
              </a:r>
              <a:r>
                <a:rPr lang="bn-BD" sz="5400" b="1" spc="50" dirty="0" smtClean="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পাঠ পরিচিতি</a:t>
              </a:r>
              <a:endParaRPr lang="bn-BD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9" name="Picture 7" descr="C:\Users\DOEL\Desktop\Book Immage\giuh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40" y="685800"/>
            <a:ext cx="1221360" cy="1008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-83122" y="-23623"/>
            <a:ext cx="9236645" cy="6799031"/>
            <a:chOff x="-81619" y="-35620"/>
            <a:chExt cx="9165059" cy="6907475"/>
          </a:xfrm>
        </p:grpSpPr>
        <p:sp>
          <p:nvSpPr>
            <p:cNvPr id="11" name="Oval 10"/>
            <p:cNvSpPr/>
            <p:nvPr/>
          </p:nvSpPr>
          <p:spPr>
            <a:xfrm rot="20311630">
              <a:off x="-81619" y="8646"/>
              <a:ext cx="604876" cy="541755"/>
            </a:xfrm>
            <a:prstGeom prst="ellipse">
              <a:avLst/>
            </a:prstGeom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69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 rot="5176309">
              <a:off x="8510125" y="-4060"/>
              <a:ext cx="604876" cy="541755"/>
            </a:xfrm>
            <a:prstGeom prst="ellipse">
              <a:avLst/>
            </a:prstGeom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69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-11691" y="13855"/>
              <a:ext cx="9072564" cy="6858000"/>
              <a:chOff x="-11691" y="13855"/>
              <a:chExt cx="9072564" cy="6858000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-11691" y="13855"/>
                <a:ext cx="9072564" cy="6858000"/>
              </a:xfrm>
              <a:prstGeom prst="rect">
                <a:avLst/>
              </a:prstGeom>
              <a:noFill/>
              <a:ln w="193675"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24691" y="124686"/>
                <a:ext cx="8797638" cy="6636329"/>
              </a:xfrm>
              <a:prstGeom prst="rect">
                <a:avLst/>
              </a:prstGeom>
              <a:noFill/>
              <a:ln w="142875">
                <a:solidFill>
                  <a:srgbClr val="FF9900"/>
                </a:solidFill>
              </a:ln>
              <a:effectLst>
                <a:reflection endPos="0" dist="50800" dir="5400000" sy="-100000" algn="bl" rotWithShape="0"/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6" name="Slide Number Placeholder 4"/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7" name="Date Placeholder 1"/>
          <p:cNvSpPr txBox="1">
            <a:spLocks/>
          </p:cNvSpPr>
          <p:nvPr/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C5E186-5D18-4A00-8D13-93674B9F321D}" type="datetime12">
              <a:rPr lang="en-US" smtClean="0"/>
              <a:pPr/>
              <a:t>9:10 PM</a:t>
            </a:fld>
            <a:endParaRPr lang="en-US"/>
          </a:p>
        </p:txBody>
      </p:sp>
      <p:pic>
        <p:nvPicPr>
          <p:cNvPr id="19" name="Picture 7" descr="C:\Users\DOEL\Desktop\Book Immage\giuh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142" y="726124"/>
            <a:ext cx="1221360" cy="1008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7" descr="D:\Leaptop Document\C=PPP\Animation Image\m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56" y="5408612"/>
            <a:ext cx="1173844" cy="1173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7" descr="D:\Leaptop Document\C=PPP\Animation Image\m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157" y="5408611"/>
            <a:ext cx="1173843" cy="117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898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89F3-836A-4707-894F-29D295D75B15}" type="datetime12">
              <a:rPr lang="en-US" smtClean="0"/>
              <a:t>9:10 PM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C0A4-91B2-470C-9B3C-EAD5E83C5AEB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0253" y="48698"/>
            <a:ext cx="9143436" cy="6750334"/>
            <a:chOff x="-11691" y="13855"/>
            <a:chExt cx="9072564" cy="6858000"/>
          </a:xfrm>
        </p:grpSpPr>
        <p:sp>
          <p:nvSpPr>
            <p:cNvPr id="9" name="Rectangle 8"/>
            <p:cNvSpPr/>
            <p:nvPr/>
          </p:nvSpPr>
          <p:spPr>
            <a:xfrm>
              <a:off x="-11691" y="13855"/>
              <a:ext cx="9072564" cy="6858000"/>
            </a:xfrm>
            <a:prstGeom prst="rect">
              <a:avLst/>
            </a:prstGeom>
            <a:noFill/>
            <a:ln w="193675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4691" y="124686"/>
              <a:ext cx="8797638" cy="6636329"/>
            </a:xfrm>
            <a:prstGeom prst="rect">
              <a:avLst/>
            </a:prstGeom>
            <a:noFill/>
            <a:ln w="142875">
              <a:solidFill>
                <a:srgbClr val="FF9900"/>
              </a:solidFill>
            </a:ln>
            <a:effectLst>
              <a:reflection endPos="0" dist="50800" dir="5400000" sy="-100000" algn="bl" rotWithShape="0"/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 smtClean="0"/>
                <a:t>.</a:t>
              </a:r>
              <a:endParaRPr lang="en-US" dirty="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46360" y="2408337"/>
            <a:ext cx="457201" cy="1024309"/>
            <a:chOff x="585058" y="1907922"/>
            <a:chExt cx="715387" cy="1261358"/>
          </a:xfrm>
        </p:grpSpPr>
        <p:pic>
          <p:nvPicPr>
            <p:cNvPr id="29" name="Picture 28" descr="bird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5058" y="2600703"/>
              <a:ext cx="710342" cy="56857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30" name="Picture 29" descr="bird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0103" y="1907922"/>
              <a:ext cx="710342" cy="56857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grpSp>
        <p:nvGrpSpPr>
          <p:cNvPr id="44" name="Group 43"/>
          <p:cNvGrpSpPr/>
          <p:nvPr/>
        </p:nvGrpSpPr>
        <p:grpSpPr>
          <a:xfrm>
            <a:off x="1116085" y="1824770"/>
            <a:ext cx="467614" cy="2254913"/>
            <a:chOff x="1726610" y="1907923"/>
            <a:chExt cx="798908" cy="2563791"/>
          </a:xfrm>
        </p:grpSpPr>
        <p:pic>
          <p:nvPicPr>
            <p:cNvPr id="23" name="Picture 22" descr="bird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6098" y="1907923"/>
              <a:ext cx="787990" cy="57723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24" name="Picture 23" descr="bird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26610" y="2540090"/>
              <a:ext cx="787990" cy="57723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31" name="Picture 30" descr="bird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7528" y="3262311"/>
              <a:ext cx="787990" cy="57723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32" name="Picture 31" descr="bird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28040" y="3894478"/>
              <a:ext cx="787990" cy="57723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grpSp>
        <p:nvGrpSpPr>
          <p:cNvPr id="46" name="Group 45"/>
          <p:cNvGrpSpPr/>
          <p:nvPr/>
        </p:nvGrpSpPr>
        <p:grpSpPr>
          <a:xfrm>
            <a:off x="1880905" y="1396750"/>
            <a:ext cx="443909" cy="3268652"/>
            <a:chOff x="2879846" y="1447800"/>
            <a:chExt cx="660733" cy="3657600"/>
          </a:xfrm>
        </p:grpSpPr>
        <p:pic>
          <p:nvPicPr>
            <p:cNvPr id="33" name="Picture 32" descr="bird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89334" y="1447800"/>
              <a:ext cx="614436" cy="40691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34" name="Picture 33" descr="bird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79846" y="1907923"/>
              <a:ext cx="615706" cy="40478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36" name="Picture 35" descr="bird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90764" y="2362200"/>
              <a:ext cx="614436" cy="40691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37" name="Picture 36" descr="bird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81276" y="2819400"/>
              <a:ext cx="614436" cy="40691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38" name="Picture 37" descr="bird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24713" y="3276600"/>
              <a:ext cx="614436" cy="40691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39" name="Picture 38" descr="bird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15225" y="3784089"/>
              <a:ext cx="614436" cy="40691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41" name="Picture 40" descr="bird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26143" y="4232312"/>
              <a:ext cx="614436" cy="40691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42" name="Picture 41" descr="bird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16655" y="4698489"/>
              <a:ext cx="614436" cy="40691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grpSp>
        <p:nvGrpSpPr>
          <p:cNvPr id="65" name="Group 64"/>
          <p:cNvGrpSpPr/>
          <p:nvPr/>
        </p:nvGrpSpPr>
        <p:grpSpPr>
          <a:xfrm>
            <a:off x="2667314" y="640655"/>
            <a:ext cx="331109" cy="4766662"/>
            <a:chOff x="3866062" y="640655"/>
            <a:chExt cx="331109" cy="4766662"/>
          </a:xfrm>
        </p:grpSpPr>
        <p:grpSp>
          <p:nvGrpSpPr>
            <p:cNvPr id="47" name="Group 46"/>
            <p:cNvGrpSpPr/>
            <p:nvPr/>
          </p:nvGrpSpPr>
          <p:grpSpPr>
            <a:xfrm>
              <a:off x="3866062" y="640655"/>
              <a:ext cx="322762" cy="2315793"/>
              <a:chOff x="2879846" y="1447800"/>
              <a:chExt cx="660733" cy="3657600"/>
            </a:xfrm>
          </p:grpSpPr>
          <p:pic>
            <p:nvPicPr>
              <p:cNvPr id="48" name="Picture 47" descr="bird.gif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889334" y="1447800"/>
                <a:ext cx="614436" cy="406911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49" name="Picture 48" descr="bird.gif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879846" y="1907923"/>
                <a:ext cx="615706" cy="404787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50" name="Picture 49" descr="bird.gif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890764" y="2362200"/>
                <a:ext cx="614436" cy="406911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51" name="Picture 50" descr="bird.gif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881276" y="2819400"/>
                <a:ext cx="614436" cy="406911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52" name="Picture 51" descr="bird.gif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924713" y="3276600"/>
                <a:ext cx="614436" cy="406911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53" name="Picture 52" descr="bird.gif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915225" y="3784089"/>
                <a:ext cx="614436" cy="406911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54" name="Picture 53" descr="bird.gif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926143" y="4232312"/>
                <a:ext cx="614436" cy="406911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55" name="Picture 54" descr="bird.gif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916655" y="4698489"/>
                <a:ext cx="614436" cy="406911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</p:grpSp>
        <p:grpSp>
          <p:nvGrpSpPr>
            <p:cNvPr id="56" name="Group 55"/>
            <p:cNvGrpSpPr/>
            <p:nvPr/>
          </p:nvGrpSpPr>
          <p:grpSpPr>
            <a:xfrm>
              <a:off x="3874409" y="3091524"/>
              <a:ext cx="322762" cy="2315793"/>
              <a:chOff x="2879846" y="1447800"/>
              <a:chExt cx="660733" cy="3657600"/>
            </a:xfrm>
          </p:grpSpPr>
          <p:pic>
            <p:nvPicPr>
              <p:cNvPr id="57" name="Picture 56" descr="bird.gif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889334" y="1447800"/>
                <a:ext cx="614436" cy="406911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58" name="Picture 57" descr="bird.gif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879846" y="1907923"/>
                <a:ext cx="615706" cy="404787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59" name="Picture 58" descr="bird.gif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890764" y="2362200"/>
                <a:ext cx="614436" cy="406911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60" name="Picture 59" descr="bird.gif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881276" y="2819400"/>
                <a:ext cx="614436" cy="406911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61" name="Picture 60" descr="bird.gif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924713" y="3276600"/>
                <a:ext cx="614436" cy="406911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62" name="Picture 61" descr="bird.gif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915225" y="3784089"/>
                <a:ext cx="614436" cy="406911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63" name="Picture 62" descr="bird.gif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926143" y="4232312"/>
                <a:ext cx="614436" cy="406911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64" name="Picture 63" descr="bird.gif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916655" y="4698489"/>
                <a:ext cx="614436" cy="406911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</p:grpSp>
      </p:grpSp>
      <p:sp>
        <p:nvSpPr>
          <p:cNvPr id="68" name="TextBox 67"/>
          <p:cNvSpPr txBox="1"/>
          <p:nvPr/>
        </p:nvSpPr>
        <p:spPr>
          <a:xfrm>
            <a:off x="304795" y="149641"/>
            <a:ext cx="552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086839" y="144902"/>
            <a:ext cx="552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815984" y="141173"/>
            <a:ext cx="552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555412" y="141173"/>
            <a:ext cx="665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Hexagon 80"/>
          <p:cNvSpPr/>
          <p:nvPr/>
        </p:nvSpPr>
        <p:spPr>
          <a:xfrm>
            <a:off x="3484410" y="228471"/>
            <a:ext cx="2743200" cy="669818"/>
          </a:xfrm>
          <a:prstGeom prst="hexagon">
            <a:avLst>
              <a:gd name="adj" fmla="val 32722"/>
              <a:gd name="vf" fmla="val 115470"/>
            </a:avLst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লক্ষ কর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221180" y="2026686"/>
            <a:ext cx="5541820" cy="46166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457200" indent="-457200">
              <a:buFont typeface="Wingdings 2"/>
              <a:buChar char=""/>
            </a:pPr>
            <a:r>
              <a:rPr lang="bn-BD" sz="2400" dirty="0" smtClean="0">
                <a:latin typeface="NikoshBAN" pitchFamily="2" charset="0"/>
                <a:cs typeface="NikoshBAN" pitchFamily="2" charset="0"/>
                <a:sym typeface="Wingdings 2"/>
              </a:rPr>
              <a:t>১ম দল ও ২য় দলের পাখির অনুপাত=</a:t>
            </a:r>
            <a:r>
              <a:rPr lang="bn-BD" sz="2400" dirty="0" smtClean="0">
                <a:latin typeface="Times New Roman" pitchFamily="18" charset="0"/>
                <a:cs typeface="NikoshBAN" pitchFamily="2" charset="0"/>
                <a:sym typeface="Wingdings 2"/>
              </a:rPr>
              <a:t> </a:t>
            </a:r>
            <a:r>
              <a:rPr lang="en-US" sz="2400" dirty="0" smtClean="0">
                <a:latin typeface="Times New Roman" pitchFamily="18" charset="0"/>
                <a:cs typeface="NikoshBAN" pitchFamily="2" charset="0"/>
                <a:sym typeface="Wingdings 2"/>
              </a:rPr>
              <a:t>2 : 4 = 1:2</a:t>
            </a:r>
            <a:endParaRPr lang="bn-BD" sz="2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3235041" y="1219603"/>
            <a:ext cx="4145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 2"/>
              <a:buChar char=""/>
            </a:pPr>
            <a:r>
              <a:rPr lang="bn-BD" sz="28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  <a:sym typeface="Wingdings 2"/>
              </a:rPr>
              <a:t>পাশের চিত্রে বাম থেকে </a:t>
            </a:r>
            <a:r>
              <a:rPr lang="bn-BD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sym typeface="Wingdings 2"/>
              </a:rPr>
              <a:t>ডানে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sym typeface="Wingdings 2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sym typeface="Wingdings"/>
              </a:rPr>
              <a:t></a:t>
            </a:r>
            <a:endParaRPr lang="bn-BD" sz="2800" b="1" dirty="0">
              <a:solidFill>
                <a:srgbClr val="C00000"/>
              </a:solidFill>
              <a:latin typeface="NikoshBAN" pitchFamily="2" charset="0"/>
              <a:cs typeface="NikoshBAN" pitchFamily="2" charset="0"/>
              <a:sym typeface="Wingdings 2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221180" y="3071260"/>
            <a:ext cx="5541820" cy="46166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457200" indent="-457200">
              <a:buFont typeface="Wingdings 2"/>
              <a:buChar char=""/>
            </a:pPr>
            <a:r>
              <a:rPr lang="bn-BD" sz="2400" dirty="0" smtClean="0">
                <a:latin typeface="NikoshBAN" pitchFamily="2" charset="0"/>
                <a:cs typeface="NikoshBAN" pitchFamily="2" charset="0"/>
                <a:sym typeface="Wingdings 2"/>
              </a:rPr>
              <a:t>২য় দল ও ৩য় দলের পাখির অনুপাত=</a:t>
            </a:r>
            <a:r>
              <a:rPr lang="bn-BD" sz="2400" dirty="0" smtClean="0">
                <a:latin typeface="Times New Roman" pitchFamily="18" charset="0"/>
                <a:cs typeface="NikoshBAN" pitchFamily="2" charset="0"/>
                <a:sym typeface="Wingdings 2"/>
              </a:rPr>
              <a:t> </a:t>
            </a:r>
            <a:r>
              <a:rPr lang="en-US" sz="2400" dirty="0">
                <a:latin typeface="Times New Roman" pitchFamily="18" charset="0"/>
                <a:cs typeface="NikoshBAN" pitchFamily="2" charset="0"/>
                <a:sym typeface="Wingdings 2"/>
              </a:rPr>
              <a:t>4</a:t>
            </a:r>
            <a:r>
              <a:rPr lang="en-US" sz="2400" dirty="0" smtClean="0">
                <a:latin typeface="Times New Roman" pitchFamily="18" charset="0"/>
                <a:cs typeface="NikoshBAN" pitchFamily="2" charset="0"/>
                <a:sym typeface="Wingdings 2"/>
              </a:rPr>
              <a:t> : 8</a:t>
            </a:r>
            <a:r>
              <a:rPr lang="bn-BD" sz="2400" dirty="0" smtClean="0">
                <a:latin typeface="Times New Roman" pitchFamily="18" charset="0"/>
                <a:cs typeface="NikoshBAN" pitchFamily="2" charset="0"/>
                <a:sym typeface="Wingdings 2"/>
              </a:rPr>
              <a:t> </a:t>
            </a:r>
            <a:r>
              <a:rPr lang="en-US" sz="2400" dirty="0" smtClean="0">
                <a:latin typeface="Times New Roman" pitchFamily="18" charset="0"/>
                <a:cs typeface="NikoshBAN" pitchFamily="2" charset="0"/>
                <a:sym typeface="Wingdings 2"/>
              </a:rPr>
              <a:t>= 1:2</a:t>
            </a:r>
            <a:endParaRPr lang="bn-BD" sz="2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221179" y="4225260"/>
            <a:ext cx="5669901" cy="46166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457200" indent="-457200">
              <a:buFont typeface="Wingdings 2"/>
              <a:buChar char=""/>
            </a:pPr>
            <a:r>
              <a:rPr lang="bn-BD" sz="2400" dirty="0" smtClean="0">
                <a:latin typeface="NikoshBAN" pitchFamily="2" charset="0"/>
                <a:cs typeface="NikoshBAN" pitchFamily="2" charset="0"/>
                <a:sym typeface="Wingdings 2"/>
              </a:rPr>
              <a:t>৩য় দল ও ৪র্থ দলের পাখির অনুপাত=</a:t>
            </a:r>
            <a:r>
              <a:rPr lang="bn-BD" sz="2400" dirty="0" smtClean="0">
                <a:latin typeface="Times New Roman" pitchFamily="18" charset="0"/>
                <a:cs typeface="NikoshBAN" pitchFamily="2" charset="0"/>
                <a:sym typeface="Wingdings 2"/>
              </a:rPr>
              <a:t> </a:t>
            </a:r>
            <a:r>
              <a:rPr lang="en-US" sz="2400" dirty="0" smtClean="0">
                <a:latin typeface="Times New Roman" pitchFamily="18" charset="0"/>
                <a:cs typeface="NikoshBAN" pitchFamily="2" charset="0"/>
                <a:sym typeface="Wingdings 2"/>
              </a:rPr>
              <a:t>8 : 16= 1:2</a:t>
            </a:r>
            <a:endParaRPr lang="bn-BD" sz="2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99418" y="5480748"/>
            <a:ext cx="7964808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  <a:sym typeface="Wingdings 2"/>
              </a:rPr>
              <a:t></a:t>
            </a:r>
            <a:r>
              <a:rPr lang="bn-BD" sz="2800" b="1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উপরের তথ্য থেকে তোমরা কী বোঝেছ? ছাত্রছাত্রীরা উত্তর দিবে .....।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00075" y="5999429"/>
            <a:ext cx="8491005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  <a:sym typeface="Wingdings 2"/>
              </a:rPr>
              <a:t>তাহলে আজ আমরা </a:t>
            </a:r>
            <a:r>
              <a:rPr lang="bn-BD" sz="2800" b="1" dirty="0">
                <a:solidFill>
                  <a:srgbClr val="009900"/>
                </a:solidFill>
                <a:latin typeface="NikoshBAN" pitchFamily="2" charset="0"/>
                <a:cs typeface="NikoshBAN" pitchFamily="2" charset="0"/>
                <a:sym typeface="Wingdings 2"/>
              </a:rPr>
              <a:t> </a:t>
            </a:r>
            <a:r>
              <a:rPr lang="bn-BD" sz="2800" b="1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  <a:sym typeface="Wingdings 2"/>
              </a:rPr>
              <a:t>‘গুণোত্তর </a:t>
            </a:r>
            <a:r>
              <a:rPr lang="bn-BD" sz="2800" b="1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  <a:sym typeface="Wingdings 2"/>
              </a:rPr>
              <a:t>ধারা ও এর সমাধান </a:t>
            </a:r>
            <a:r>
              <a:rPr lang="bn-BD" sz="2800" b="1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  <a:sym typeface="Wingdings 2"/>
              </a:rPr>
              <a:t>‘নিয়ে </a:t>
            </a:r>
            <a:r>
              <a:rPr lang="bn-BD" sz="2800" b="1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  <a:sym typeface="Wingdings 2"/>
              </a:rPr>
              <a:t>আলোচনা করব।</a:t>
            </a:r>
          </a:p>
        </p:txBody>
      </p:sp>
    </p:spTree>
    <p:extLst>
      <p:ext uri="{BB962C8B-B14F-4D97-AF65-F5344CB8AC3E}">
        <p14:creationId xmlns:p14="http://schemas.microsoft.com/office/powerpoint/2010/main" val="1814515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35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9" presetID="35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0"/>
                            </p:stCondLst>
                            <p:childTnLst>
                              <p:par>
                                <p:cTn id="26" presetID="35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72" grpId="0"/>
      <p:bldP spid="73" grpId="0"/>
      <p:bldP spid="74" grpId="0"/>
      <p:bldP spid="84" grpId="0"/>
      <p:bldP spid="85" grpId="0"/>
      <p:bldP spid="86" grpId="0"/>
      <p:bldP spid="87" grpId="0"/>
      <p:bldP spid="88" grpId="0"/>
      <p:bldP spid="8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heck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6021" y="3212255"/>
            <a:ext cx="7107379" cy="750145"/>
          </a:xfrm>
          <a:prstGeom prst="rect">
            <a:avLst/>
          </a:prstGeom>
          <a:noFill/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prstTxWarp prst="textStop">
              <a:avLst>
                <a:gd name="adj" fmla="val 26847"/>
              </a:avLst>
            </a:prstTxWarp>
            <a:spAutoFit/>
          </a:bodyPr>
          <a:lstStyle/>
          <a:p>
            <a:r>
              <a:rPr lang="bn-BD" sz="4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66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গুণোত্তর ধারার সমস্যা ও সমাধান</a:t>
            </a:r>
            <a:endParaRPr lang="en-US" sz="4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66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04800" y="2667000"/>
            <a:ext cx="8458200" cy="1905000"/>
          </a:xfrm>
          <a:prstGeom prst="ellipse">
            <a:avLst/>
          </a:prstGeom>
          <a:noFill/>
          <a:ln w="212725" cmpd="thickThin"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6170266"/>
            <a:ext cx="8763000" cy="538407"/>
          </a:xfrm>
          <a:prstGeom prst="rect">
            <a:avLst/>
          </a:prstGeom>
          <a:noFill/>
          <a:ln w="38100" cmpd="thickThin">
            <a:noFill/>
            <a:prstDash val="dashDot"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bn-BD" sz="2400" b="1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মোঃ আবদুল মান্নান, </a:t>
            </a:r>
            <a:r>
              <a:rPr lang="bn-BD" sz="2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বি.এসসি-বি.এড (গণিত), </a:t>
            </a:r>
            <a:r>
              <a:rPr lang="bn-BD" sz="2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সহকারী </a:t>
            </a:r>
            <a:r>
              <a:rPr lang="bn-BD" sz="2400" b="1" dirty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শিক্ষক </a:t>
            </a:r>
            <a:r>
              <a:rPr lang="bn-BD" sz="2400" b="1" dirty="0" smtClean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bn-BD" sz="2400" b="1" dirty="0">
                <a:solidFill>
                  <a:srgbClr val="FF3399"/>
                </a:solidFill>
                <a:latin typeface="NikoshBAN" pitchFamily="2" charset="0"/>
                <a:cs typeface="NikoshBAN" pitchFamily="2" charset="0"/>
              </a:rPr>
              <a:t>আতাতুর্ক মডেল হাই স্কুল।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6C84A-F3EB-4065-B2D5-EF780AFE4E0C}" type="datetime12">
              <a:rPr lang="en-US" smtClean="0"/>
              <a:t>9:10 PM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C0A4-91B2-470C-9B3C-EAD5E83C5AEB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-12648" y="-35124"/>
            <a:ext cx="9143428" cy="6810532"/>
            <a:chOff x="-12648" y="-35124"/>
            <a:chExt cx="9143428" cy="6810532"/>
          </a:xfrm>
        </p:grpSpPr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628555">
              <a:off x="8055462" y="5157270"/>
              <a:ext cx="1028700" cy="1092996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682129">
              <a:off x="62287" y="-67272"/>
              <a:ext cx="1028700" cy="1092996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30420">
              <a:off x="8068369" y="-30797"/>
              <a:ext cx="1028700" cy="1092996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329460">
              <a:off x="74286" y="5202845"/>
              <a:ext cx="1028700" cy="1092996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33" name="Group 32"/>
            <p:cNvGrpSpPr/>
            <p:nvPr/>
          </p:nvGrpSpPr>
          <p:grpSpPr>
            <a:xfrm>
              <a:off x="-12648" y="25075"/>
              <a:ext cx="9143428" cy="6750333"/>
              <a:chOff x="-12648" y="25075"/>
              <a:chExt cx="9143428" cy="6750333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-12648" y="25075"/>
                <a:ext cx="9143428" cy="6750333"/>
                <a:chOff x="-11691" y="13855"/>
                <a:chExt cx="9072564" cy="6858000"/>
              </a:xfrm>
            </p:grpSpPr>
            <p:sp>
              <p:nvSpPr>
                <p:cNvPr id="36" name="Rectangle 35"/>
                <p:cNvSpPr/>
                <p:nvPr/>
              </p:nvSpPr>
              <p:spPr>
                <a:xfrm>
                  <a:off x="-11691" y="13855"/>
                  <a:ext cx="9072564" cy="6858000"/>
                </a:xfrm>
                <a:prstGeom prst="rect">
                  <a:avLst/>
                </a:prstGeom>
                <a:noFill/>
                <a:ln w="193675">
                  <a:gradFill>
                    <a:gsLst>
                      <a:gs pos="0">
                        <a:srgbClr val="FF3399"/>
                      </a:gs>
                      <a:gs pos="25000">
                        <a:srgbClr val="FF6633"/>
                      </a:gs>
                      <a:gs pos="50000">
                        <a:srgbClr val="FFFF00"/>
                      </a:gs>
                      <a:gs pos="75000">
                        <a:srgbClr val="01A78F"/>
                      </a:gs>
                      <a:gs pos="100000">
                        <a:srgbClr val="3366FF"/>
                      </a:gs>
                    </a:gsLst>
                    <a:lin ang="5400000" scaled="0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124691" y="124686"/>
                  <a:ext cx="8797638" cy="6636329"/>
                </a:xfrm>
                <a:prstGeom prst="rect">
                  <a:avLst/>
                </a:prstGeom>
                <a:noFill/>
                <a:ln w="142875">
                  <a:solidFill>
                    <a:srgbClr val="FF9900"/>
                  </a:solidFill>
                </a:ln>
                <a:effectLst>
                  <a:reflection endPos="0" dist="50800" dir="5400000" sy="-100000" algn="bl" rotWithShape="0"/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35" name="Straight Connector 34"/>
              <p:cNvCxnSpPr/>
              <p:nvPr/>
            </p:nvCxnSpPr>
            <p:spPr>
              <a:xfrm>
                <a:off x="194074" y="6129570"/>
                <a:ext cx="8741772" cy="0"/>
              </a:xfrm>
              <a:prstGeom prst="line">
                <a:avLst/>
              </a:prstGeom>
              <a:ln w="13335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Group 7"/>
          <p:cNvGrpSpPr/>
          <p:nvPr/>
        </p:nvGrpSpPr>
        <p:grpSpPr>
          <a:xfrm>
            <a:off x="1866900" y="55415"/>
            <a:ext cx="5334000" cy="1228508"/>
            <a:chOff x="1891145" y="214745"/>
            <a:chExt cx="5334000" cy="1228508"/>
          </a:xfrm>
        </p:grpSpPr>
        <p:sp>
          <p:nvSpPr>
            <p:cNvPr id="3" name="Plaque 2"/>
            <p:cNvSpPr/>
            <p:nvPr/>
          </p:nvSpPr>
          <p:spPr>
            <a:xfrm>
              <a:off x="1891145" y="224053"/>
              <a:ext cx="5334000" cy="1219200"/>
            </a:xfrm>
            <a:prstGeom prst="plaque">
              <a:avLst>
                <a:gd name="adj" fmla="val 50000"/>
              </a:avLst>
            </a:prstGeom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9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489309" y="214745"/>
              <a:ext cx="4137671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bn-BD" sz="7200" dirty="0">
                  <a:latin typeface="NikoshBAN" pitchFamily="2" charset="0"/>
                  <a:cs typeface="NikoshBAN" pitchFamily="2" charset="0"/>
                </a:rPr>
                <a:t>পাঠ শিরোনাম</a:t>
              </a:r>
              <a:endParaRPr lang="en-US" sz="7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1372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3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1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animBg="1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89F3-836A-4707-894F-29D295D75B15}" type="datetime12">
              <a:rPr lang="en-US" smtClean="0"/>
              <a:t>9:10 PM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C0A4-91B2-470C-9B3C-EAD5E83C5AE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491412" y="1727029"/>
            <a:ext cx="4595188" cy="70788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lang="bn-BD" sz="4000" b="1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  <a:sym typeface="Wingdings 3"/>
              </a:rPr>
              <a:t>এই পাঠ শেষে শিক্ষার্থীরা </a:t>
            </a:r>
            <a:r>
              <a:rPr lang="bn-BD" sz="40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  <a:sym typeface="Wingdings 3"/>
              </a:rPr>
              <a:t> </a:t>
            </a:r>
            <a:endParaRPr lang="en-US" sz="4000" dirty="0">
              <a:solidFill>
                <a:srgbClr val="FF00FF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-27707" y="34635"/>
            <a:ext cx="9236645" cy="6799031"/>
            <a:chOff x="-81619" y="-35620"/>
            <a:chExt cx="9165059" cy="6907475"/>
          </a:xfrm>
        </p:grpSpPr>
        <p:sp>
          <p:nvSpPr>
            <p:cNvPr id="6" name="Oval 5"/>
            <p:cNvSpPr/>
            <p:nvPr/>
          </p:nvSpPr>
          <p:spPr>
            <a:xfrm rot="20311630">
              <a:off x="-81619" y="8646"/>
              <a:ext cx="604876" cy="541755"/>
            </a:xfrm>
            <a:prstGeom prst="ellipse">
              <a:avLst/>
            </a:prstGeom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69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 rot="5176309">
              <a:off x="8510125" y="-4060"/>
              <a:ext cx="604876" cy="541755"/>
            </a:xfrm>
            <a:prstGeom prst="ellipse">
              <a:avLst/>
            </a:prstGeom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69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-11691" y="13855"/>
              <a:ext cx="9072564" cy="6858000"/>
              <a:chOff x="-11691" y="13855"/>
              <a:chExt cx="9072564" cy="685800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-11691" y="13855"/>
                <a:ext cx="9072564" cy="6858000"/>
              </a:xfrm>
              <a:prstGeom prst="rect">
                <a:avLst/>
              </a:prstGeom>
              <a:noFill/>
              <a:ln w="193675"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24691" y="124686"/>
                <a:ext cx="8797638" cy="6636329"/>
              </a:xfrm>
              <a:prstGeom prst="rect">
                <a:avLst/>
              </a:prstGeom>
              <a:noFill/>
              <a:ln w="142875">
                <a:solidFill>
                  <a:srgbClr val="FF9900"/>
                </a:solidFill>
              </a:ln>
              <a:effectLst>
                <a:reflection endPos="0" dist="50800" dir="5400000" sy="-100000" algn="bl" rotWithShape="0"/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1" name="Oval 10"/>
          <p:cNvSpPr/>
          <p:nvPr/>
        </p:nvSpPr>
        <p:spPr>
          <a:xfrm>
            <a:off x="2667000" y="457200"/>
            <a:ext cx="4114800" cy="1066800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473650" y="511543"/>
            <a:ext cx="2630712" cy="101566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</a:t>
            </a:r>
            <a:r>
              <a:rPr lang="bn-BD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</a:t>
            </a:r>
            <a:r>
              <a:rPr lang="bn-BD" sz="60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</a:t>
            </a:r>
            <a:r>
              <a:rPr lang="bn-BD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</a:t>
            </a:r>
            <a:r>
              <a:rPr lang="bn-BD" sz="60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</a:t>
            </a:r>
            <a:endParaRPr lang="en-US" b="1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518410" y="2667329"/>
            <a:ext cx="1038004" cy="1482863"/>
          </a:xfrm>
          <a:custGeom>
            <a:avLst/>
            <a:gdLst>
              <a:gd name="connsiteX0" fmla="*/ 0 w 1482862"/>
              <a:gd name="connsiteY0" fmla="*/ 0 h 1038004"/>
              <a:gd name="connsiteX1" fmla="*/ 963860 w 1482862"/>
              <a:gd name="connsiteY1" fmla="*/ 0 h 1038004"/>
              <a:gd name="connsiteX2" fmla="*/ 1482862 w 1482862"/>
              <a:gd name="connsiteY2" fmla="*/ 519002 h 1038004"/>
              <a:gd name="connsiteX3" fmla="*/ 963860 w 1482862"/>
              <a:gd name="connsiteY3" fmla="*/ 1038004 h 1038004"/>
              <a:gd name="connsiteX4" fmla="*/ 0 w 1482862"/>
              <a:gd name="connsiteY4" fmla="*/ 1038004 h 1038004"/>
              <a:gd name="connsiteX5" fmla="*/ 519002 w 1482862"/>
              <a:gd name="connsiteY5" fmla="*/ 519002 h 1038004"/>
              <a:gd name="connsiteX6" fmla="*/ 0 w 1482862"/>
              <a:gd name="connsiteY6" fmla="*/ 0 h 1038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82862" h="1038004">
                <a:moveTo>
                  <a:pt x="1482862" y="0"/>
                </a:moveTo>
                <a:lnTo>
                  <a:pt x="1482862" y="674702"/>
                </a:lnTo>
                <a:lnTo>
                  <a:pt x="741431" y="1038004"/>
                </a:lnTo>
                <a:lnTo>
                  <a:pt x="0" y="674702"/>
                </a:lnTo>
                <a:lnTo>
                  <a:pt x="0" y="0"/>
                </a:lnTo>
                <a:lnTo>
                  <a:pt x="741431" y="363302"/>
                </a:lnTo>
                <a:lnTo>
                  <a:pt x="1482862" y="0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rgbClr r="0" g="0" b="0"/>
          </a:lnRef>
          <a:fillRef idx="3">
            <a:scrgbClr r="0" g="0" b="0"/>
          </a:fillRef>
          <a:effectRef idx="3">
            <a:scrgbClr r="0" g="0" b="0"/>
          </a:effectRef>
          <a:fontRef idx="minor">
            <a:schemeClr val="lt1"/>
          </a:fontRef>
        </p:style>
        <p:txBody>
          <a:bodyPr spcFirstLastPara="0" vert="horz" wrap="square" lIns="25400" tIns="544403" rIns="25400" bIns="544402" numCol="1" spcCol="1270" anchor="ctr" anchorCtr="0">
            <a:noAutofit/>
          </a:bodyPr>
          <a:lstStyle/>
          <a:p>
            <a:pPr lvl="0" algn="ctr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4000" kern="1200" dirty="0" smtClean="0">
                <a:latin typeface="NikoshBAN" pitchFamily="2" charset="0"/>
                <a:cs typeface="NikoshBAN" pitchFamily="2" charset="0"/>
              </a:rPr>
              <a:t>১</a:t>
            </a:r>
            <a:endParaRPr lang="en-US" sz="4000" kern="1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1556415" y="2694724"/>
            <a:ext cx="7087758" cy="964367"/>
          </a:xfrm>
          <a:custGeom>
            <a:avLst/>
            <a:gdLst>
              <a:gd name="connsiteX0" fmla="*/ 160731 w 964367"/>
              <a:gd name="connsiteY0" fmla="*/ 0 h 7420195"/>
              <a:gd name="connsiteX1" fmla="*/ 803636 w 964367"/>
              <a:gd name="connsiteY1" fmla="*/ 0 h 7420195"/>
              <a:gd name="connsiteX2" fmla="*/ 964367 w 964367"/>
              <a:gd name="connsiteY2" fmla="*/ 160731 h 7420195"/>
              <a:gd name="connsiteX3" fmla="*/ 964367 w 964367"/>
              <a:gd name="connsiteY3" fmla="*/ 7420195 h 7420195"/>
              <a:gd name="connsiteX4" fmla="*/ 964367 w 964367"/>
              <a:gd name="connsiteY4" fmla="*/ 7420195 h 7420195"/>
              <a:gd name="connsiteX5" fmla="*/ 0 w 964367"/>
              <a:gd name="connsiteY5" fmla="*/ 7420195 h 7420195"/>
              <a:gd name="connsiteX6" fmla="*/ 0 w 964367"/>
              <a:gd name="connsiteY6" fmla="*/ 7420195 h 7420195"/>
              <a:gd name="connsiteX7" fmla="*/ 0 w 964367"/>
              <a:gd name="connsiteY7" fmla="*/ 160731 h 7420195"/>
              <a:gd name="connsiteX8" fmla="*/ 160731 w 964367"/>
              <a:gd name="connsiteY8" fmla="*/ 0 h 7420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4367" h="7420195">
                <a:moveTo>
                  <a:pt x="964367" y="1236726"/>
                </a:moveTo>
                <a:lnTo>
                  <a:pt x="964367" y="6183469"/>
                </a:lnTo>
                <a:cubicBezTo>
                  <a:pt x="964367" y="6866490"/>
                  <a:pt x="955014" y="7420191"/>
                  <a:pt x="943478" y="7420191"/>
                </a:cubicBezTo>
                <a:lnTo>
                  <a:pt x="0" y="7420191"/>
                </a:lnTo>
                <a:lnTo>
                  <a:pt x="0" y="7420191"/>
                </a:lnTo>
                <a:lnTo>
                  <a:pt x="0" y="4"/>
                </a:lnTo>
                <a:lnTo>
                  <a:pt x="0" y="4"/>
                </a:lnTo>
                <a:lnTo>
                  <a:pt x="943478" y="4"/>
                </a:lnTo>
                <a:cubicBezTo>
                  <a:pt x="955014" y="4"/>
                  <a:pt x="964367" y="553705"/>
                  <a:pt x="964367" y="1236726"/>
                </a:cubicBezTo>
                <a:close/>
              </a:path>
            </a:pathLst>
          </a:custGeom>
          <a:solidFill>
            <a:srgbClr val="33CC33">
              <a:alpha val="89804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rgbClr r="0" g="0" b="0"/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84481" tIns="72476" rIns="72476" bIns="72478" numCol="1" spcCol="1270" anchor="ctr" anchorCtr="0">
            <a:noAutofit/>
          </a:bodyPr>
          <a:lstStyle/>
          <a:p>
            <a:pPr marL="285750" lvl="1" indent="-285750" algn="l" defTabSz="1778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bn-BD" sz="4000" b="0" kern="1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  <a:sym typeface="Wingdings 3"/>
              </a:rPr>
              <a:t>গুণোত্তর ধারা কি  তা বলতে পারবে।</a:t>
            </a:r>
            <a:endParaRPr lang="en-US" sz="4000" b="0" kern="1200" dirty="0">
              <a:solidFill>
                <a:srgbClr val="FFFF00"/>
              </a:solidFill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518410" y="3864785"/>
            <a:ext cx="1038004" cy="1482862"/>
          </a:xfrm>
          <a:custGeom>
            <a:avLst/>
            <a:gdLst>
              <a:gd name="connsiteX0" fmla="*/ 0 w 1482862"/>
              <a:gd name="connsiteY0" fmla="*/ 0 h 1038004"/>
              <a:gd name="connsiteX1" fmla="*/ 963860 w 1482862"/>
              <a:gd name="connsiteY1" fmla="*/ 0 h 1038004"/>
              <a:gd name="connsiteX2" fmla="*/ 1482862 w 1482862"/>
              <a:gd name="connsiteY2" fmla="*/ 519002 h 1038004"/>
              <a:gd name="connsiteX3" fmla="*/ 963860 w 1482862"/>
              <a:gd name="connsiteY3" fmla="*/ 1038004 h 1038004"/>
              <a:gd name="connsiteX4" fmla="*/ 0 w 1482862"/>
              <a:gd name="connsiteY4" fmla="*/ 1038004 h 1038004"/>
              <a:gd name="connsiteX5" fmla="*/ 519002 w 1482862"/>
              <a:gd name="connsiteY5" fmla="*/ 519002 h 1038004"/>
              <a:gd name="connsiteX6" fmla="*/ 0 w 1482862"/>
              <a:gd name="connsiteY6" fmla="*/ 0 h 1038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82862" h="1038004">
                <a:moveTo>
                  <a:pt x="1482862" y="0"/>
                </a:moveTo>
                <a:lnTo>
                  <a:pt x="1482862" y="674702"/>
                </a:lnTo>
                <a:lnTo>
                  <a:pt x="741431" y="1038004"/>
                </a:lnTo>
                <a:lnTo>
                  <a:pt x="0" y="674702"/>
                </a:lnTo>
                <a:lnTo>
                  <a:pt x="0" y="0"/>
                </a:lnTo>
                <a:lnTo>
                  <a:pt x="741431" y="363302"/>
                </a:lnTo>
                <a:lnTo>
                  <a:pt x="1482862" y="0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rgbClr r="0" g="0" b="0"/>
          </a:lnRef>
          <a:fillRef idx="3">
            <a:scrgbClr r="0" g="0" b="0"/>
          </a:fillRef>
          <a:effectRef idx="3">
            <a:scrgbClr r="0" g="0" b="0"/>
          </a:effectRef>
          <a:fontRef idx="minor">
            <a:schemeClr val="lt1"/>
          </a:fontRef>
        </p:style>
        <p:txBody>
          <a:bodyPr spcFirstLastPara="0" vert="horz" wrap="square" lIns="25400" tIns="544402" rIns="25400" bIns="544402" numCol="1" spcCol="1270" anchor="ctr" anchorCtr="0">
            <a:noAutofit/>
          </a:bodyPr>
          <a:lstStyle/>
          <a:p>
            <a:pPr lvl="0" algn="ctr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4000" kern="1200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4000" kern="1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1556413" y="3878609"/>
            <a:ext cx="7087759" cy="963861"/>
          </a:xfrm>
          <a:custGeom>
            <a:avLst/>
            <a:gdLst>
              <a:gd name="connsiteX0" fmla="*/ 160647 w 963860"/>
              <a:gd name="connsiteY0" fmla="*/ 0 h 7420195"/>
              <a:gd name="connsiteX1" fmla="*/ 803213 w 963860"/>
              <a:gd name="connsiteY1" fmla="*/ 0 h 7420195"/>
              <a:gd name="connsiteX2" fmla="*/ 963860 w 963860"/>
              <a:gd name="connsiteY2" fmla="*/ 160647 h 7420195"/>
              <a:gd name="connsiteX3" fmla="*/ 963860 w 963860"/>
              <a:gd name="connsiteY3" fmla="*/ 7420195 h 7420195"/>
              <a:gd name="connsiteX4" fmla="*/ 963860 w 963860"/>
              <a:gd name="connsiteY4" fmla="*/ 7420195 h 7420195"/>
              <a:gd name="connsiteX5" fmla="*/ 0 w 963860"/>
              <a:gd name="connsiteY5" fmla="*/ 7420195 h 7420195"/>
              <a:gd name="connsiteX6" fmla="*/ 0 w 963860"/>
              <a:gd name="connsiteY6" fmla="*/ 7420195 h 7420195"/>
              <a:gd name="connsiteX7" fmla="*/ 0 w 963860"/>
              <a:gd name="connsiteY7" fmla="*/ 160647 h 7420195"/>
              <a:gd name="connsiteX8" fmla="*/ 160647 w 963860"/>
              <a:gd name="connsiteY8" fmla="*/ 0 h 7420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3860" h="7420195">
                <a:moveTo>
                  <a:pt x="963860" y="1236730"/>
                </a:moveTo>
                <a:lnTo>
                  <a:pt x="963860" y="6183465"/>
                </a:lnTo>
                <a:cubicBezTo>
                  <a:pt x="963860" y="6866491"/>
                  <a:pt x="954517" y="7420191"/>
                  <a:pt x="942992" y="7420191"/>
                </a:cubicBezTo>
                <a:lnTo>
                  <a:pt x="0" y="7420191"/>
                </a:lnTo>
                <a:lnTo>
                  <a:pt x="0" y="7420191"/>
                </a:lnTo>
                <a:lnTo>
                  <a:pt x="0" y="4"/>
                </a:lnTo>
                <a:lnTo>
                  <a:pt x="0" y="4"/>
                </a:lnTo>
                <a:lnTo>
                  <a:pt x="942992" y="4"/>
                </a:lnTo>
                <a:cubicBezTo>
                  <a:pt x="954517" y="4"/>
                  <a:pt x="963860" y="553704"/>
                  <a:pt x="963860" y="1236730"/>
                </a:cubicBezTo>
                <a:close/>
              </a:path>
            </a:pathLst>
          </a:custGeom>
          <a:solidFill>
            <a:srgbClr val="FFC000">
              <a:alpha val="89804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rgbClr r="0" g="0" b="0"/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7585" tIns="67372" rIns="67372" bIns="67373" numCol="1" spcCol="1270" anchor="ctr" anchorCtr="0">
            <a:noAutofit/>
          </a:bodyPr>
          <a:lstStyle/>
          <a:p>
            <a:pPr marL="285750" lvl="1" indent="-285750" algn="l" defTabSz="1422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bn-BD" sz="3200" b="0" kern="1200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  <a:sym typeface="Wingdings 3"/>
              </a:rPr>
              <a:t>গুণোত্তর ধারার সাধারণ অনুপাত  নির্ণয় করতে পারবে।</a:t>
            </a:r>
            <a:endParaRPr lang="en-US" sz="3200" b="0" kern="12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3333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518410" y="5047248"/>
            <a:ext cx="1038004" cy="1482862"/>
          </a:xfrm>
          <a:custGeom>
            <a:avLst/>
            <a:gdLst>
              <a:gd name="connsiteX0" fmla="*/ 0 w 1482862"/>
              <a:gd name="connsiteY0" fmla="*/ 0 h 1038004"/>
              <a:gd name="connsiteX1" fmla="*/ 963860 w 1482862"/>
              <a:gd name="connsiteY1" fmla="*/ 0 h 1038004"/>
              <a:gd name="connsiteX2" fmla="*/ 1482862 w 1482862"/>
              <a:gd name="connsiteY2" fmla="*/ 519002 h 1038004"/>
              <a:gd name="connsiteX3" fmla="*/ 963860 w 1482862"/>
              <a:gd name="connsiteY3" fmla="*/ 1038004 h 1038004"/>
              <a:gd name="connsiteX4" fmla="*/ 0 w 1482862"/>
              <a:gd name="connsiteY4" fmla="*/ 1038004 h 1038004"/>
              <a:gd name="connsiteX5" fmla="*/ 519002 w 1482862"/>
              <a:gd name="connsiteY5" fmla="*/ 519002 h 1038004"/>
              <a:gd name="connsiteX6" fmla="*/ 0 w 1482862"/>
              <a:gd name="connsiteY6" fmla="*/ 0 h 1038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82862" h="1038004">
                <a:moveTo>
                  <a:pt x="1482862" y="0"/>
                </a:moveTo>
                <a:lnTo>
                  <a:pt x="1482862" y="674702"/>
                </a:lnTo>
                <a:lnTo>
                  <a:pt x="741431" y="1038004"/>
                </a:lnTo>
                <a:lnTo>
                  <a:pt x="0" y="674702"/>
                </a:lnTo>
                <a:lnTo>
                  <a:pt x="0" y="0"/>
                </a:lnTo>
                <a:lnTo>
                  <a:pt x="741431" y="363302"/>
                </a:lnTo>
                <a:lnTo>
                  <a:pt x="1482862" y="0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rgbClr r="0" g="0" b="0"/>
          </a:lnRef>
          <a:fillRef idx="3">
            <a:scrgbClr r="0" g="0" b="0"/>
          </a:fillRef>
          <a:effectRef idx="3">
            <a:scrgbClr r="0" g="0" b="0"/>
          </a:effectRef>
          <a:fontRef idx="minor">
            <a:schemeClr val="lt1"/>
          </a:fontRef>
        </p:style>
        <p:txBody>
          <a:bodyPr spcFirstLastPara="0" vert="horz" wrap="square" lIns="25400" tIns="544402" rIns="25400" bIns="544402" numCol="1" spcCol="1270" anchor="ctr" anchorCtr="0">
            <a:noAutofit/>
          </a:bodyPr>
          <a:lstStyle/>
          <a:p>
            <a:pPr lvl="0" algn="ctr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4000" kern="12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4000" kern="1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1556413" y="5047248"/>
            <a:ext cx="7087759" cy="963861"/>
          </a:xfrm>
          <a:custGeom>
            <a:avLst/>
            <a:gdLst>
              <a:gd name="connsiteX0" fmla="*/ 160647 w 963860"/>
              <a:gd name="connsiteY0" fmla="*/ 0 h 7420195"/>
              <a:gd name="connsiteX1" fmla="*/ 803213 w 963860"/>
              <a:gd name="connsiteY1" fmla="*/ 0 h 7420195"/>
              <a:gd name="connsiteX2" fmla="*/ 963860 w 963860"/>
              <a:gd name="connsiteY2" fmla="*/ 160647 h 7420195"/>
              <a:gd name="connsiteX3" fmla="*/ 963860 w 963860"/>
              <a:gd name="connsiteY3" fmla="*/ 7420195 h 7420195"/>
              <a:gd name="connsiteX4" fmla="*/ 963860 w 963860"/>
              <a:gd name="connsiteY4" fmla="*/ 7420195 h 7420195"/>
              <a:gd name="connsiteX5" fmla="*/ 0 w 963860"/>
              <a:gd name="connsiteY5" fmla="*/ 7420195 h 7420195"/>
              <a:gd name="connsiteX6" fmla="*/ 0 w 963860"/>
              <a:gd name="connsiteY6" fmla="*/ 7420195 h 7420195"/>
              <a:gd name="connsiteX7" fmla="*/ 0 w 963860"/>
              <a:gd name="connsiteY7" fmla="*/ 160647 h 7420195"/>
              <a:gd name="connsiteX8" fmla="*/ 160647 w 963860"/>
              <a:gd name="connsiteY8" fmla="*/ 0 h 7420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3860" h="7420195">
                <a:moveTo>
                  <a:pt x="963860" y="1236730"/>
                </a:moveTo>
                <a:lnTo>
                  <a:pt x="963860" y="6183465"/>
                </a:lnTo>
                <a:cubicBezTo>
                  <a:pt x="963860" y="6866491"/>
                  <a:pt x="954517" y="7420191"/>
                  <a:pt x="942992" y="7420191"/>
                </a:cubicBezTo>
                <a:lnTo>
                  <a:pt x="0" y="7420191"/>
                </a:lnTo>
                <a:lnTo>
                  <a:pt x="0" y="7420191"/>
                </a:lnTo>
                <a:lnTo>
                  <a:pt x="0" y="4"/>
                </a:lnTo>
                <a:lnTo>
                  <a:pt x="0" y="4"/>
                </a:lnTo>
                <a:lnTo>
                  <a:pt x="942992" y="4"/>
                </a:lnTo>
                <a:cubicBezTo>
                  <a:pt x="954517" y="4"/>
                  <a:pt x="963860" y="553704"/>
                  <a:pt x="963860" y="1236730"/>
                </a:cubicBezTo>
                <a:close/>
              </a:path>
            </a:pathLst>
          </a:custGeom>
          <a:solidFill>
            <a:srgbClr val="7030A0">
              <a:alpha val="9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rgbClr r="0" g="0" b="0"/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7" tIns="64832" rIns="64832" bIns="64833" numCol="1" spcCol="1270" anchor="ctr" anchorCtr="0">
            <a:noAutofit/>
          </a:bodyPr>
          <a:lstStyle/>
          <a:p>
            <a:pPr marL="285750" lvl="1" indent="-285750" algn="l" defTabSz="1244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bn-BD" sz="2800" b="0" kern="12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  <a:sym typeface="Wingdings 3"/>
              </a:rPr>
              <a:t>গুণোত্তর ধারার সাধারণ পদ ও সমষ্টি নির্ণয় করতে পারবে।</a:t>
            </a:r>
            <a:endParaRPr lang="en-US" sz="2800" b="0" kern="1200" dirty="0">
              <a:solidFill>
                <a:schemeClr val="accent6"/>
              </a:solidFill>
            </a:endParaRPr>
          </a:p>
        </p:txBody>
      </p:sp>
      <p:sp>
        <p:nvSpPr>
          <p:cNvPr id="14" name="Date Placeholder 15"/>
          <p:cNvSpPr txBox="1">
            <a:spLocks/>
          </p:cNvSpPr>
          <p:nvPr/>
        </p:nvSpPr>
        <p:spPr>
          <a:xfrm>
            <a:off x="609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146003-1B18-4E3E-AA47-14CA13FCB2F2}" type="datetime12">
              <a:rPr lang="en-US" smtClean="0"/>
              <a:pPr/>
              <a:t>9:10 PM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662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866" y="1276350"/>
            <a:ext cx="4571134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-155639" y="-29287"/>
            <a:ext cx="9364705" cy="6887287"/>
            <a:chOff x="-153575" y="-64365"/>
            <a:chExt cx="9292129" cy="6997138"/>
          </a:xfrm>
        </p:grpSpPr>
        <p:sp>
          <p:nvSpPr>
            <p:cNvPr id="18" name="Oval 17"/>
            <p:cNvSpPr/>
            <p:nvPr/>
          </p:nvSpPr>
          <p:spPr>
            <a:xfrm rot="10428523">
              <a:off x="8439314" y="6292746"/>
              <a:ext cx="699240" cy="640027"/>
            </a:xfrm>
            <a:prstGeom prst="ellipse">
              <a:avLst/>
            </a:prstGeom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69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 rot="19064487">
              <a:off x="-153575" y="-64365"/>
              <a:ext cx="699240" cy="640027"/>
            </a:xfrm>
            <a:prstGeom prst="ellipse">
              <a:avLst/>
            </a:prstGeom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69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 rot="19064487">
              <a:off x="-134142" y="6273136"/>
              <a:ext cx="699240" cy="640027"/>
            </a:xfrm>
            <a:prstGeom prst="ellipse">
              <a:avLst/>
            </a:prstGeom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69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 rot="5176309">
              <a:off x="8510125" y="-4060"/>
              <a:ext cx="604876" cy="541755"/>
            </a:xfrm>
            <a:prstGeom prst="ellipse">
              <a:avLst/>
            </a:prstGeom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69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-11691" y="13855"/>
              <a:ext cx="9072564" cy="6858000"/>
              <a:chOff x="-11691" y="13855"/>
              <a:chExt cx="9072564" cy="68580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-11691" y="13855"/>
                <a:ext cx="9072564" cy="6858000"/>
              </a:xfrm>
              <a:prstGeom prst="rect">
                <a:avLst/>
              </a:prstGeom>
              <a:noFill/>
              <a:ln w="193675"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24691" y="124686"/>
                <a:ext cx="8797638" cy="6636329"/>
              </a:xfrm>
              <a:prstGeom prst="rect">
                <a:avLst/>
              </a:prstGeom>
              <a:noFill/>
              <a:ln w="142875">
                <a:solidFill>
                  <a:srgbClr val="FF9900"/>
                </a:solidFill>
              </a:ln>
              <a:effectLst>
                <a:reflection endPos="0" dist="50800" dir="5400000" sy="-100000" algn="bl" rotWithShape="0"/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3110779" y="2161310"/>
            <a:ext cx="3006438" cy="1523990"/>
          </a:xfrm>
          <a:prstGeom prst="rect">
            <a:avLst/>
          </a:prstGeom>
          <a:noFill/>
        </p:spPr>
        <p:txBody>
          <a:bodyPr wrap="square" rtlCol="0">
            <a:prstTxWarp prst="textInflateTop">
              <a:avLst>
                <a:gd name="adj" fmla="val 30476"/>
              </a:avLst>
            </a:prstTxWarp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উপস্থাপন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85292" y="391391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সময় : ২০ মিনিট</a:t>
            </a:r>
            <a:endParaRPr lang="en-US" sz="2800" b="1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C0A4-91B2-470C-9B3C-EAD5E83C5AE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8EE41-2B73-43E8-8DDA-07950270095E}" type="datetime12">
              <a:rPr lang="en-US" smtClean="0"/>
              <a:t>9:10 PM</a:t>
            </a:fld>
            <a:endParaRPr lang="en-US"/>
          </a:p>
        </p:txBody>
      </p:sp>
      <p:sp>
        <p:nvSpPr>
          <p:cNvPr id="19" name="Oval 18"/>
          <p:cNvSpPr/>
          <p:nvPr/>
        </p:nvSpPr>
        <p:spPr>
          <a:xfrm rot="10800000" flipH="1" flipV="1">
            <a:off x="1274930" y="477671"/>
            <a:ext cx="6545237" cy="5944737"/>
          </a:xfrm>
          <a:prstGeom prst="ellipse">
            <a:avLst/>
          </a:prstGeom>
          <a:noFill/>
          <a:ln w="206375" cmpd="thinThick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5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1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084639" y="3923310"/>
            <a:ext cx="5544761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  <a:sym typeface="Wingdings 2"/>
              </a:rPr>
              <a:t>১ম পদ ও ২য় 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Wingdings 2"/>
              </a:rPr>
              <a:t>পদের  অনুপাত=</a:t>
            </a:r>
            <a:r>
              <a:rPr lang="bn-BD" sz="2800" dirty="0" smtClean="0">
                <a:latin typeface="Times New Roman" pitchFamily="18" charset="0"/>
                <a:cs typeface="NikoshBAN" pitchFamily="2" charset="0"/>
                <a:sym typeface="Wingdings 2"/>
              </a:rPr>
              <a:t> </a:t>
            </a:r>
            <a:r>
              <a:rPr lang="en-US" sz="2800" dirty="0">
                <a:latin typeface="Times New Roman" pitchFamily="18" charset="0"/>
                <a:cs typeface="NikoshBAN" pitchFamily="2" charset="0"/>
                <a:sym typeface="Wingdings 2"/>
              </a:rPr>
              <a:t>3</a:t>
            </a:r>
            <a:r>
              <a:rPr lang="en-US" sz="2800" dirty="0" smtClean="0">
                <a:latin typeface="Times New Roman" pitchFamily="18" charset="0"/>
                <a:cs typeface="NikoshBAN" pitchFamily="2" charset="0"/>
                <a:sym typeface="Wingdings 2"/>
              </a:rPr>
              <a:t> : 9</a:t>
            </a:r>
            <a:r>
              <a:rPr lang="bn-BD" sz="2800" dirty="0" smtClean="0">
                <a:latin typeface="Times New Roman" pitchFamily="18" charset="0"/>
                <a:cs typeface="NikoshBAN" pitchFamily="2" charset="0"/>
                <a:sym typeface="Wingdings 2"/>
              </a:rPr>
              <a:t> </a:t>
            </a:r>
            <a:r>
              <a:rPr lang="en-US" sz="2800" dirty="0" smtClean="0">
                <a:latin typeface="Times New Roman" pitchFamily="18" charset="0"/>
                <a:cs typeface="NikoshBAN" pitchFamily="2" charset="0"/>
                <a:sym typeface="Wingdings 2"/>
              </a:rPr>
              <a:t> = 1:3</a:t>
            </a:r>
            <a:endParaRPr lang="bn-BD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0783" y="4442620"/>
            <a:ext cx="5558617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  <a:sym typeface="Wingdings 2"/>
              </a:rPr>
              <a:t>২য় পদ ও ৩য়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Wingdings 2"/>
              </a:rPr>
              <a:t> পদের অনুপাত=</a:t>
            </a:r>
            <a:r>
              <a:rPr lang="bn-BD" sz="2800" dirty="0" smtClean="0">
                <a:latin typeface="Times New Roman" pitchFamily="18" charset="0"/>
                <a:cs typeface="NikoshBAN" pitchFamily="2" charset="0"/>
                <a:sym typeface="Wingdings 2"/>
              </a:rPr>
              <a:t> </a:t>
            </a:r>
            <a:r>
              <a:rPr lang="en-US" sz="2800" dirty="0" smtClean="0">
                <a:latin typeface="Times New Roman" pitchFamily="18" charset="0"/>
                <a:cs typeface="NikoshBAN" pitchFamily="2" charset="0"/>
                <a:sym typeface="Wingdings 2"/>
              </a:rPr>
              <a:t>9 : 27</a:t>
            </a:r>
            <a:r>
              <a:rPr lang="bn-BD" sz="2800" dirty="0" smtClean="0">
                <a:latin typeface="Times New Roman" pitchFamily="18" charset="0"/>
                <a:cs typeface="NikoshBAN" pitchFamily="2" charset="0"/>
                <a:sym typeface="Wingdings 2"/>
              </a:rPr>
              <a:t> </a:t>
            </a:r>
            <a:r>
              <a:rPr lang="en-US" sz="2800" dirty="0" smtClean="0">
                <a:latin typeface="Times New Roman" pitchFamily="18" charset="0"/>
                <a:cs typeface="NikoshBAN" pitchFamily="2" charset="0"/>
                <a:sym typeface="Wingdings 2"/>
              </a:rPr>
              <a:t>= 1:3</a:t>
            </a:r>
            <a:endParaRPr lang="bn-BD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69141" y="4964850"/>
            <a:ext cx="5560260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  <a:sym typeface="Wingdings 2"/>
              </a:rPr>
              <a:t>৩য় পদ ও ৪র্থ  পদের অনুপাত=</a:t>
            </a:r>
            <a:r>
              <a:rPr lang="bn-BD" sz="2800" dirty="0" smtClean="0">
                <a:latin typeface="Times New Roman" pitchFamily="18" charset="0"/>
                <a:cs typeface="NikoshBAN" pitchFamily="2" charset="0"/>
                <a:sym typeface="Wingdings 2"/>
              </a:rPr>
              <a:t> </a:t>
            </a:r>
            <a:r>
              <a:rPr lang="en-US" sz="2800" dirty="0" smtClean="0">
                <a:latin typeface="Times New Roman" pitchFamily="18" charset="0"/>
                <a:cs typeface="NikoshBAN" pitchFamily="2" charset="0"/>
                <a:sym typeface="Wingdings 2"/>
              </a:rPr>
              <a:t>27 : 81=1:3</a:t>
            </a:r>
            <a:endParaRPr lang="bn-BD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33809" y="5715000"/>
            <a:ext cx="7086191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just"/>
            <a:r>
              <a:rPr lang="bn-BD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NikoshBAN" pitchFamily="2" charset="0"/>
              </a:rPr>
              <a:t>অর্থাৎ প্রতিক্ষেত্রে 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NikoshBAN" pitchFamily="2" charset="0"/>
              </a:rPr>
              <a:t>অনুপাত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NikoshBAN" pitchFamily="2" charset="0"/>
                <a:sym typeface="Wingdings 2"/>
              </a:rPr>
              <a:t>1:3</a:t>
            </a:r>
            <a:r>
              <a:rPr lang="bn-BD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NikoshBAN" pitchFamily="2" charset="0"/>
              </a:rPr>
              <a:t>, তাই এটি একটি গুণোত্তর ধারা।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97875" y="1253855"/>
            <a:ext cx="8458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n-BD" sz="2800" dirty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  <a:sym typeface="Wingdings 2"/>
              </a:rPr>
              <a:t></a:t>
            </a:r>
            <a:r>
              <a:rPr lang="bn-BD" sz="2800" dirty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bn-BD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  <a:sym typeface="Wingdings 2"/>
              </a:rPr>
              <a:t>গুণোত্তর</a:t>
            </a:r>
            <a:r>
              <a:rPr lang="bn-BD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ধারা:-</a:t>
            </a:r>
            <a:r>
              <a:rPr lang="bn-BD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কোনো</a:t>
            </a:r>
            <a:r>
              <a:rPr lang="bn-BD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ধারার </a:t>
            </a:r>
            <a:r>
              <a:rPr lang="en-US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bn-BD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কোনো পদ ও এর পূর্ববর্তী পদের অনুপাত সব সময় সমান হলে অর্থাৎ যেকোনো পদকে এর পূর্ববর্তী পদ দ্বারা ভাগ করে ভাগফল সমান পাওয়া গেলে, সে ধারাটিকে গুণোত্তর ধারা বলে এবং ভাগফলকে সাধারণ অনুপাত বলে।</a:t>
            </a:r>
            <a:r>
              <a:rPr lang="bn-BD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OMJ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যেমন</a:t>
            </a:r>
            <a:r>
              <a:rPr lang="bn-BD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NikoshBAN" pitchFamily="2" charset="0"/>
              </a:rPr>
              <a:t>: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NikoshBAN" pitchFamily="2" charset="0"/>
              </a:rPr>
              <a:t> 3 + 9 + 27 + 81 +……</a:t>
            </a:r>
            <a:r>
              <a:rPr lang="bn-BD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NikoshBAN" pitchFamily="2" charset="0"/>
              </a:rPr>
              <a:t>একটি  গুণোত্তর ধারা। কারণ- 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NikoshBAN" pitchFamily="2" charset="0"/>
            </a:endParaRPr>
          </a:p>
          <a:p>
            <a:pPr algn="just"/>
            <a:r>
              <a:rPr lang="bn-BD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NikoshBAN" pitchFamily="2" charset="0"/>
              </a:rPr>
              <a:t>এখানে, </a:t>
            </a:r>
            <a:endParaRPr lang="en-US" sz="2800" dirty="0"/>
          </a:p>
        </p:txBody>
      </p:sp>
      <p:sp>
        <p:nvSpPr>
          <p:cNvPr id="34" name="Rectangle 33"/>
          <p:cNvSpPr/>
          <p:nvPr/>
        </p:nvSpPr>
        <p:spPr>
          <a:xfrm>
            <a:off x="311729" y="1230494"/>
            <a:ext cx="8492835" cy="5170306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/>
          <p:cNvGrpSpPr/>
          <p:nvPr/>
        </p:nvGrpSpPr>
        <p:grpSpPr>
          <a:xfrm>
            <a:off x="27710" y="96980"/>
            <a:ext cx="8991153" cy="893620"/>
            <a:chOff x="27710" y="96980"/>
            <a:chExt cx="8991153" cy="893620"/>
          </a:xfrm>
        </p:grpSpPr>
        <p:sp>
          <p:nvSpPr>
            <p:cNvPr id="36" name="Plaque 35"/>
            <p:cNvSpPr/>
            <p:nvPr/>
          </p:nvSpPr>
          <p:spPr>
            <a:xfrm>
              <a:off x="27710" y="96980"/>
              <a:ext cx="8991153" cy="893620"/>
            </a:xfrm>
            <a:prstGeom prst="plaque">
              <a:avLst>
                <a:gd name="adj" fmla="val 0"/>
              </a:avLst>
            </a:prstGeom>
            <a:gradFill flip="none" rotWithShape="1">
              <a:gsLst>
                <a:gs pos="10000">
                  <a:srgbClr val="CBCBCB">
                    <a:alpha val="60000"/>
                  </a:srgbClr>
                </a:gs>
                <a:gs pos="22000">
                  <a:srgbClr val="009900"/>
                </a:gs>
                <a:gs pos="51000">
                  <a:srgbClr val="FFFF00"/>
                </a:gs>
                <a:gs pos="100000">
                  <a:srgbClr val="B2B2B2"/>
                </a:gs>
                <a:gs pos="100000">
                  <a:srgbClr val="EAEAEA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perspective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Hexagon 36"/>
            <p:cNvSpPr/>
            <p:nvPr/>
          </p:nvSpPr>
          <p:spPr>
            <a:xfrm>
              <a:off x="1156855" y="217292"/>
              <a:ext cx="7162800" cy="697107"/>
            </a:xfrm>
            <a:prstGeom prst="hexagon">
              <a:avLst>
                <a:gd name="adj" fmla="val 0"/>
                <a:gd name="vf" fmla="val 115470"/>
              </a:avLst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8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গুণোত্তর ধারা: অনুশীলনী-১৩.২</a:t>
              </a:r>
              <a:endParaRPr lang="en-US" sz="4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-12648" y="25075"/>
            <a:ext cx="9143428" cy="6750333"/>
            <a:chOff x="-11691" y="13855"/>
            <a:chExt cx="9072564" cy="6858000"/>
          </a:xfrm>
        </p:grpSpPr>
        <p:sp>
          <p:nvSpPr>
            <p:cNvPr id="39" name="Rectangle 38"/>
            <p:cNvSpPr/>
            <p:nvPr/>
          </p:nvSpPr>
          <p:spPr>
            <a:xfrm>
              <a:off x="-11691" y="13855"/>
              <a:ext cx="9072564" cy="6858000"/>
            </a:xfrm>
            <a:prstGeom prst="rect">
              <a:avLst/>
            </a:prstGeom>
            <a:noFill/>
            <a:ln w="193675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24691" y="124686"/>
              <a:ext cx="8797638" cy="6636329"/>
            </a:xfrm>
            <a:prstGeom prst="rect">
              <a:avLst/>
            </a:prstGeom>
            <a:noFill/>
            <a:ln w="142875">
              <a:solidFill>
                <a:srgbClr val="FF9900"/>
              </a:solidFill>
            </a:ln>
            <a:effectLst>
              <a:reflection endPos="0" dist="50800" dir="5400000" sy="-100000" algn="bl" rotWithShape="0"/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96142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7" grpId="0"/>
      <p:bldP spid="28" grpId="0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89F3-836A-4707-894F-29D295D75B15}" type="datetime12">
              <a:rPr lang="en-US" smtClean="0"/>
              <a:t>9:10 PM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C0A4-91B2-470C-9B3C-EAD5E83C5AEB}" type="slidenum">
              <a:rPr lang="en-US" smtClean="0"/>
              <a:pPr/>
              <a:t>9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321906" y="1536857"/>
                <a:ext cx="8458200" cy="44012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bn-BD" sz="2800" dirty="0" smtClean="0">
                    <a:latin typeface="NikoshBAN" pitchFamily="2" charset="0"/>
                    <a:cs typeface="NikoshBAN" pitchFamily="2" charset="0"/>
                    <a:sym typeface="Wingdings"/>
                  </a:rPr>
                  <a:t> </a:t>
                </a:r>
                <a:r>
                  <a:rPr lang="bn-BD" sz="2800" dirty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  <a:sym typeface="Wingdings 2"/>
                  </a:rPr>
                  <a:t></a:t>
                </a:r>
                <a:r>
                  <a:rPr lang="bn-BD" sz="2800" dirty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  <a:sym typeface="Wingdings"/>
                  </a:rPr>
                  <a:t> </a:t>
                </a:r>
                <a:r>
                  <a:rPr lang="bn-BD" sz="2800" b="1" dirty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  <a:sym typeface="Wingdings 2"/>
                  </a:rPr>
                  <a:t>গুণোত্তর</a:t>
                </a:r>
                <a:r>
                  <a:rPr lang="bn-BD" sz="2800" b="1" dirty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2800" b="1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ধারার সাধারণ পদ: </a:t>
                </a:r>
              </a:p>
              <a:p>
                <a:pPr algn="just"/>
                <a:r>
                  <a:rPr lang="bn-BD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মনেকরি, যেকোনো গুণোত্তর ধারার প্রথম পদ </a:t>
                </a:r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bn-BD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, সাধরণ অনুপাত</a:t>
                </a:r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bn-BD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, তাহলে ধারাটির –</a:t>
                </a:r>
                <a:endParaRPr lang="en-US" sz="2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 algn="just"/>
                <a:r>
                  <a:rPr lang="en-US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প্রথম পদ=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𝑎</m:t>
                        </m:r>
                        <m: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=</m:t>
                        </m:r>
                        <m: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𝑎𝑟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  <m: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bn-BD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         </a:t>
                </a:r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</a:p>
              <a:p>
                <a:pPr algn="just"/>
                <a:r>
                  <a:rPr lang="bn-BD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দ্বিতীয় পদ=</a:t>
                </a:r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𝑎</m:t>
                        </m:r>
                        <m: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𝑟</m:t>
                        </m:r>
                        <m: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=</m:t>
                        </m:r>
                        <m: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𝑎𝑟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  <m: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bn-BD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endParaRPr lang="bn-BD" sz="2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 algn="just"/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তৃতীয় পদ=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𝑎𝑟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=</m:t>
                        </m:r>
                        <m: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𝑎𝑟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  <m: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bn-BD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   </a:t>
                </a:r>
                <a:endParaRPr lang="en-US" sz="2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 algn="just"/>
                <a:r>
                  <a:rPr lang="en-US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চতুর্থ পদ=</a:t>
                </a:r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800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𝑎𝑟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=</m:t>
                        </m:r>
                        <m: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𝑎𝑟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4</m:t>
                        </m:r>
                        <m: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bn-BD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.</a:t>
                </a:r>
              </a:p>
              <a:p>
                <a:pPr algn="just"/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….   ….    ….    ….    ….   ….  ….   ….    ….   ….</a:t>
                </a:r>
              </a:p>
              <a:p>
                <a:pPr algn="just"/>
                <a:r>
                  <a:rPr lang="en-US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….   ….    ….    ….    ….   ….  ….   ….    ….   </a:t>
                </a:r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….</a:t>
                </a:r>
              </a:p>
              <a:p>
                <a:pPr algn="just"/>
                <a:r>
                  <a:rPr lang="bn-BD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  <a:sym typeface="Symbol"/>
                  </a:rPr>
                  <a:t> </a:t>
                </a:r>
                <a:r>
                  <a:rPr lang="bn-BD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  <a:sym typeface="Symbol"/>
                  </a:rPr>
                  <a:t> </a:t>
                </a:r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  <a:sym typeface="Symbol"/>
                  </a:rPr>
                  <a:t> </a:t>
                </a:r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n </a:t>
                </a:r>
                <a:r>
                  <a:rPr lang="bn-BD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তম পদ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𝑎𝑟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𝑛</m:t>
                        </m:r>
                        <m: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sz="2800" dirty="0" smtClean="0"/>
                  <a:t>.</a:t>
                </a:r>
                <a:endParaRPr lang="en-US" sz="2800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906" y="1536857"/>
                <a:ext cx="8458200" cy="4401205"/>
              </a:xfrm>
              <a:prstGeom prst="rect">
                <a:avLst/>
              </a:prstGeom>
              <a:blipFill rotWithShape="1">
                <a:blip r:embed="rId2"/>
                <a:stretch>
                  <a:fillRect l="-1514" t="-1801" r="-2523" b="-31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311729" y="1392374"/>
            <a:ext cx="8492835" cy="4976575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27710" y="96980"/>
            <a:ext cx="8991153" cy="893620"/>
            <a:chOff x="27710" y="96980"/>
            <a:chExt cx="8991153" cy="893620"/>
          </a:xfrm>
        </p:grpSpPr>
        <p:sp>
          <p:nvSpPr>
            <p:cNvPr id="20" name="Plaque 19"/>
            <p:cNvSpPr/>
            <p:nvPr/>
          </p:nvSpPr>
          <p:spPr>
            <a:xfrm>
              <a:off x="27710" y="96980"/>
              <a:ext cx="8991153" cy="893620"/>
            </a:xfrm>
            <a:prstGeom prst="plaque">
              <a:avLst>
                <a:gd name="adj" fmla="val 0"/>
              </a:avLst>
            </a:prstGeom>
            <a:gradFill flip="none" rotWithShape="1">
              <a:gsLst>
                <a:gs pos="10000">
                  <a:srgbClr val="CBCBCB">
                    <a:alpha val="60000"/>
                  </a:srgbClr>
                </a:gs>
                <a:gs pos="22000">
                  <a:srgbClr val="009900"/>
                </a:gs>
                <a:gs pos="51000">
                  <a:srgbClr val="FFFF00"/>
                </a:gs>
                <a:gs pos="100000">
                  <a:srgbClr val="B2B2B2"/>
                </a:gs>
                <a:gs pos="100000">
                  <a:srgbClr val="EAEAEA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perspective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>
              <a:off x="1156855" y="217292"/>
              <a:ext cx="7162800" cy="697107"/>
            </a:xfrm>
            <a:prstGeom prst="hexagon">
              <a:avLst>
                <a:gd name="adj" fmla="val 0"/>
                <a:gd name="vf" fmla="val 115470"/>
              </a:avLst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8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গুণোত্তর ধারা: অনুশীলনী-১৩.২</a:t>
              </a:r>
              <a:endParaRPr lang="en-US" sz="4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-12648" y="25075"/>
            <a:ext cx="9143428" cy="6750333"/>
            <a:chOff x="-11691" y="13855"/>
            <a:chExt cx="9072564" cy="6858000"/>
          </a:xfrm>
        </p:grpSpPr>
        <p:sp>
          <p:nvSpPr>
            <p:cNvPr id="23" name="Rectangle 22"/>
            <p:cNvSpPr/>
            <p:nvPr/>
          </p:nvSpPr>
          <p:spPr>
            <a:xfrm>
              <a:off x="-11691" y="13855"/>
              <a:ext cx="9072564" cy="6858000"/>
            </a:xfrm>
            <a:prstGeom prst="rect">
              <a:avLst/>
            </a:prstGeom>
            <a:noFill/>
            <a:ln w="193675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24691" y="124686"/>
              <a:ext cx="8797638" cy="6636329"/>
            </a:xfrm>
            <a:prstGeom prst="rect">
              <a:avLst/>
            </a:prstGeom>
            <a:noFill/>
            <a:ln w="142875">
              <a:solidFill>
                <a:srgbClr val="FF9900"/>
              </a:solidFill>
            </a:ln>
            <a:effectLst>
              <a:reflection endPos="0" dist="50800" dir="5400000" sy="-100000" algn="bl" rotWithShape="0"/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25133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89F3-836A-4707-894F-29D295D75B15}" type="datetime12">
              <a:rPr lang="en-US" smtClean="0"/>
              <a:t>9:10 PM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C0A4-91B2-470C-9B3C-EAD5E83C5AE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Date Placeholder 1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15C89F3-836A-4707-894F-29D295D75B15}" type="datetime12">
              <a:rPr lang="en-US" smtClean="0"/>
              <a:pPr/>
              <a:t>9:10 PM</a:t>
            </a:fld>
            <a:endParaRPr lang="en-US"/>
          </a:p>
        </p:txBody>
      </p:sp>
      <p:sp>
        <p:nvSpPr>
          <p:cNvPr id="5" name="Slide Number Placeholder 2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09C0A4-91B2-470C-9B3C-EAD5E83C5AE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11729" y="1267679"/>
            <a:ext cx="8492835" cy="4976575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27710" y="96980"/>
            <a:ext cx="8991153" cy="893620"/>
            <a:chOff x="27710" y="96980"/>
            <a:chExt cx="8991153" cy="893620"/>
          </a:xfrm>
        </p:grpSpPr>
        <p:sp>
          <p:nvSpPr>
            <p:cNvPr id="14" name="Plaque 13"/>
            <p:cNvSpPr/>
            <p:nvPr/>
          </p:nvSpPr>
          <p:spPr>
            <a:xfrm>
              <a:off x="27710" y="96980"/>
              <a:ext cx="8991153" cy="893620"/>
            </a:xfrm>
            <a:prstGeom prst="plaque">
              <a:avLst>
                <a:gd name="adj" fmla="val 0"/>
              </a:avLst>
            </a:prstGeom>
            <a:gradFill flip="none" rotWithShape="1">
              <a:gsLst>
                <a:gs pos="10000">
                  <a:srgbClr val="CBCBCB">
                    <a:alpha val="60000"/>
                  </a:srgbClr>
                </a:gs>
                <a:gs pos="22000">
                  <a:srgbClr val="009900"/>
                </a:gs>
                <a:gs pos="51000">
                  <a:srgbClr val="FFFF00"/>
                </a:gs>
                <a:gs pos="100000">
                  <a:srgbClr val="B2B2B2"/>
                </a:gs>
                <a:gs pos="100000">
                  <a:srgbClr val="EAEAEA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perspective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Hexagon 15"/>
            <p:cNvSpPr/>
            <p:nvPr/>
          </p:nvSpPr>
          <p:spPr>
            <a:xfrm>
              <a:off x="1156855" y="217292"/>
              <a:ext cx="7162800" cy="697107"/>
            </a:xfrm>
            <a:prstGeom prst="hexagon">
              <a:avLst>
                <a:gd name="adj" fmla="val 0"/>
                <a:gd name="vf" fmla="val 115470"/>
              </a:avLst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8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গুণোত্তর ধারা: অনুশীলনী-১৩.২</a:t>
              </a:r>
              <a:endParaRPr lang="en-US" sz="4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-12648" y="25075"/>
            <a:ext cx="9143428" cy="6750333"/>
            <a:chOff x="-11691" y="13855"/>
            <a:chExt cx="9072564" cy="6858000"/>
          </a:xfrm>
        </p:grpSpPr>
        <p:sp>
          <p:nvSpPr>
            <p:cNvPr id="7" name="Rectangle 6"/>
            <p:cNvSpPr/>
            <p:nvPr/>
          </p:nvSpPr>
          <p:spPr>
            <a:xfrm>
              <a:off x="-11691" y="13855"/>
              <a:ext cx="9072564" cy="6858000"/>
            </a:xfrm>
            <a:prstGeom prst="rect">
              <a:avLst/>
            </a:prstGeom>
            <a:noFill/>
            <a:ln w="193675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4691" y="124686"/>
              <a:ext cx="8797638" cy="6636329"/>
            </a:xfrm>
            <a:prstGeom prst="rect">
              <a:avLst/>
            </a:prstGeom>
            <a:noFill/>
            <a:ln w="142875">
              <a:solidFill>
                <a:srgbClr val="FF9900"/>
              </a:solidFill>
            </a:ln>
            <a:effectLst>
              <a:reflection endPos="0" dist="50800" dir="5400000" sy="-100000" algn="bl" rotWithShape="0"/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angle 22"/>
              <p:cNvSpPr/>
              <p:nvPr/>
            </p:nvSpPr>
            <p:spPr>
              <a:xfrm>
                <a:off x="321906" y="1412162"/>
                <a:ext cx="8458200" cy="22467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bn-BD" sz="2800" dirty="0" smtClean="0">
                    <a:latin typeface="NikoshBAN" pitchFamily="2" charset="0"/>
                    <a:cs typeface="NikoshBAN" pitchFamily="2" charset="0"/>
                    <a:sym typeface="Wingdings"/>
                  </a:rPr>
                  <a:t> </a:t>
                </a:r>
                <a:r>
                  <a:rPr lang="bn-BD" sz="2800" dirty="0">
                    <a:solidFill>
                      <a:srgbClr val="009900"/>
                    </a:solidFill>
                    <a:latin typeface="NikoshBAN" pitchFamily="2" charset="0"/>
                    <a:cs typeface="NikoshBAN" pitchFamily="2" charset="0"/>
                    <a:sym typeface="Wingdings 2"/>
                  </a:rPr>
                  <a:t></a:t>
                </a:r>
                <a:r>
                  <a:rPr lang="bn-BD" sz="2800" dirty="0">
                    <a:solidFill>
                      <a:srgbClr val="009900"/>
                    </a:solidFill>
                    <a:latin typeface="NikoshBAN" pitchFamily="2" charset="0"/>
                    <a:cs typeface="NikoshBAN" pitchFamily="2" charset="0"/>
                    <a:sym typeface="Wingdings"/>
                  </a:rPr>
                  <a:t> </a:t>
                </a:r>
                <a:r>
                  <a:rPr lang="bn-BD" sz="2800" b="1" dirty="0">
                    <a:solidFill>
                      <a:srgbClr val="009900"/>
                    </a:solidFill>
                    <a:latin typeface="NikoshBAN" pitchFamily="2" charset="0"/>
                    <a:cs typeface="NikoshBAN" pitchFamily="2" charset="0"/>
                    <a:sym typeface="Wingdings 2"/>
                  </a:rPr>
                  <a:t>গুণোত্তর</a:t>
                </a:r>
                <a:r>
                  <a:rPr lang="bn-BD" sz="2800" b="1" dirty="0">
                    <a:solidFill>
                      <a:srgbClr val="00990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2800" b="1" dirty="0" smtClean="0">
                    <a:solidFill>
                      <a:srgbClr val="009900"/>
                    </a:solidFill>
                    <a:latin typeface="NikoshBAN" pitchFamily="2" charset="0"/>
                    <a:cs typeface="NikoshBAN" pitchFamily="2" charset="0"/>
                  </a:rPr>
                  <a:t>ধারার সমষ্টি নির্নয়: </a:t>
                </a:r>
              </a:p>
              <a:p>
                <a:pPr algn="just"/>
                <a:r>
                  <a:rPr lang="bn-BD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মনেকরি, যেকোনো গুণোত্তর ধারার প্রথম পদ </a:t>
                </a:r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bn-BD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, সাধরণ অনুপাত</a:t>
                </a:r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bn-BD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এবং পদ সংখ্যা </a:t>
                </a:r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n. </a:t>
                </a:r>
                <a:r>
                  <a:rPr lang="bn-BD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যদি </a:t>
                </a:r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n</a:t>
                </a:r>
                <a:r>
                  <a:rPr lang="bn-BD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bn-BD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সংখ্যক পদের </a:t>
                </a:r>
                <a:r>
                  <a:rPr lang="bn-BD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সমষ্টি</a:t>
                </a:r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bn-BD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হয়, তাহলে –</a:t>
                </a:r>
                <a:endParaRPr lang="en-US" sz="2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 algn="just"/>
                <a:r>
                  <a:rPr lang="en-US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𝑛</m:t>
                        </m:r>
                      </m:sub>
                    </m:sSub>
                    <m:r>
                      <a:rPr lang="bn-BD" sz="2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𝑎</m:t>
                    </m:r>
                    <m:r>
                      <a:rPr lang="en-US" sz="2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sz="2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𝑎𝑟</m:t>
                    </m:r>
                    <m:r>
                      <a:rPr lang="en-US" sz="2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+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𝑎𝑟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+ …………… +</m:t>
                    </m:r>
                    <m:r>
                      <a:rPr lang="en-US" sz="2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𝑎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𝑛</m:t>
                        </m:r>
                        <m: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  <m: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 </m:t>
                        </m:r>
                      </m:sup>
                    </m:sSup>
                    <m:r>
                      <a:rPr lang="bn-BD" sz="2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      …….</m:t>
                    </m:r>
                    <m:r>
                      <m:rPr>
                        <m:nor/>
                      </m:rPr>
                      <a:rPr lang="en-US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itchFamily="2" charset="0"/>
                        <a:cs typeface="NikoshBAN" pitchFamily="2" charset="0"/>
                        <a:sym typeface="Symbol"/>
                      </a:rPr>
                      <m:t>(</m:t>
                    </m:r>
                    <m:r>
                      <m:rPr>
                        <m:nor/>
                      </m:rPr>
                      <a:rPr lang="en-US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itchFamily="2" charset="0"/>
                        <a:cs typeface="NikoshBAN" pitchFamily="2" charset="0"/>
                        <a:sym typeface="Symbol"/>
                      </a:rPr>
                      <m:t>i</m:t>
                    </m:r>
                    <m:r>
                      <m:rPr>
                        <m:nor/>
                      </m:rPr>
                      <a:rPr lang="en-US" sz="2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itchFamily="2" charset="0"/>
                        <a:cs typeface="NikoshBAN" pitchFamily="2" charset="0"/>
                        <a:sym typeface="Symbol"/>
                      </a:rPr>
                      <m:t>)</m:t>
                    </m:r>
                  </m:oMath>
                </a14:m>
                <a:endParaRPr lang="bn-BD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  <a:sym typeface="Symbol"/>
                </a:endParaRPr>
              </a:p>
              <a:p>
                <a:pPr algn="just"/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  <a:sym typeface="Symbol"/>
                  </a:rPr>
                  <a:t>r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NikoshBAN" pitchFamily="2" charset="0"/>
                            <a:sym typeface="Symbol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NikoshBAN" pitchFamily="2" charset="0"/>
                            <a:sym typeface="Symbol"/>
                          </a:rPr>
                          <m:t>𝑆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NikoshBAN" pitchFamily="2" charset="0"/>
                            <a:sym typeface="Symbol"/>
                          </a:rPr>
                          <m:t>𝑛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NikoshBAN" pitchFamily="2" charset="0"/>
                        <a:sym typeface="Symbol"/>
                      </a:rPr>
                      <m:t>=       </m:t>
                    </m:r>
                    <m:r>
                      <a:rPr lang="en-US" sz="2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NikoshBAN" pitchFamily="2" charset="0"/>
                        <a:sym typeface="Symbol"/>
                      </a:rPr>
                      <m:t>𝑎𝑟</m:t>
                    </m:r>
                    <m:r>
                      <a:rPr lang="en-US" sz="2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NikoshBAN" pitchFamily="2" charset="0"/>
                        <a:sym typeface="Symbol"/>
                      </a:rPr>
                      <m:t>+</m:t>
                    </m:r>
                    <m:r>
                      <a:rPr lang="en-US" sz="2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NikoshBAN" pitchFamily="2" charset="0"/>
                        <a:sym typeface="Symbol"/>
                      </a:rPr>
                      <m:t>𝑎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NikoshBAN" pitchFamily="2" charset="0"/>
                            <a:sym typeface="Symbol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NikoshBAN" pitchFamily="2" charset="0"/>
                            <a:sym typeface="Symbol"/>
                          </a:rPr>
                          <m:t>𝑟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NikoshBAN" pitchFamily="2" charset="0"/>
                            <a:sym typeface="Symbol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NikoshBAN" pitchFamily="2" charset="0"/>
                        <a:sym typeface="Symbol"/>
                      </a:rPr>
                      <m:t>+</m:t>
                    </m:r>
                    <m:r>
                      <a:rPr lang="en-US" sz="2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NikoshBAN" pitchFamily="2" charset="0"/>
                        <a:sym typeface="Symbol"/>
                      </a:rPr>
                      <m:t>𝑎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NikoshBAN" pitchFamily="2" charset="0"/>
                            <a:sym typeface="Symbol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NikoshBAN" pitchFamily="2" charset="0"/>
                            <a:sym typeface="Symbol"/>
                          </a:rPr>
                          <m:t>𝑟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NikoshBAN" pitchFamily="2" charset="0"/>
                            <a:sym typeface="Symbol"/>
                          </a:rPr>
                          <m:t>3</m:t>
                        </m:r>
                      </m:sup>
                    </m:sSup>
                    <m:r>
                      <a:rPr lang="en-US" sz="2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NikoshBAN" pitchFamily="2" charset="0"/>
                        <a:sym typeface="Symbol"/>
                      </a:rPr>
                      <m:t>+ ……</m:t>
                    </m:r>
                  </m:oMath>
                </a14:m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  <a:sym typeface="Symbol"/>
                  </a:rPr>
                  <a:t> +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𝑎</m:t>
                    </m:r>
                    <m:sSup>
                      <m:sSupPr>
                        <m:ctrlP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𝑛</m:t>
                        </m:r>
                        <m: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  <a:sym typeface="Symbol"/>
                  </a:rPr>
                  <a:t>+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𝑎</m:t>
                    </m:r>
                    <m:sSup>
                      <m:sSupPr>
                        <m:ctrlP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  <a:sym typeface="Symbol"/>
                  </a:rPr>
                  <a:t>----- (ii)</a:t>
                </a:r>
              </a:p>
            </p:txBody>
          </p:sp>
        </mc:Choice>
        <mc:Fallback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906" y="1412162"/>
                <a:ext cx="8458200" cy="2246769"/>
              </a:xfrm>
              <a:prstGeom prst="rect">
                <a:avLst/>
              </a:prstGeom>
              <a:blipFill rotWithShape="1">
                <a:blip r:embed="rId2"/>
                <a:stretch>
                  <a:fillRect l="-1514" t="-3533" r="-2451" b="-73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332511" y="4114800"/>
                <a:ext cx="3934689" cy="18381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itchFamily="2" charset="0"/>
                        <a:cs typeface="NikoshBAN" pitchFamily="2" charset="0"/>
                        <a:sym typeface="Symbol"/>
                      </a:rPr>
                      <m:t> 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itchFamily="2" charset="0"/>
                        <a:cs typeface="NikoshBAN" pitchFamily="2" charset="0"/>
                        <a:sym typeface="Symbol"/>
                      </a:rPr>
                      <m:t>(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itchFamily="2" charset="0"/>
                        <a:cs typeface="NikoshBAN" pitchFamily="2" charset="0"/>
                        <a:sym typeface="Symbol"/>
                      </a:rPr>
                      <m:t>i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itchFamily="2" charset="0"/>
                        <a:cs typeface="NikoshBAN" pitchFamily="2" charset="0"/>
                        <a:sym typeface="Symbol"/>
                      </a:rPr>
                      <m:t>)</m:t>
                    </m:r>
                    <m:r>
                      <a:rPr lang="bn-BD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itchFamily="2" charset="0"/>
                        <a:cs typeface="NikoshBAN" pitchFamily="2" charset="0"/>
                        <a:sym typeface="Symbol"/>
                      </a:rPr>
                      <m:t>(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itchFamily="2" charset="0"/>
                        <a:cs typeface="NikoshBAN" pitchFamily="2" charset="0"/>
                        <a:sym typeface="Symbol"/>
                      </a:rPr>
                      <m:t>ii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itchFamily="2" charset="0"/>
                        <a:cs typeface="NikoshBAN" pitchFamily="2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  <a:r>
                  <a:rPr lang="bn-BD" sz="2400" dirty="0">
                    <a:latin typeface="NikoshBAN" pitchFamily="2" charset="0"/>
                    <a:cs typeface="NikoshBAN" pitchFamily="2" charset="0"/>
                  </a:rPr>
                  <a:t>নং হতে পাই,</a:t>
                </a:r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  <a:p>
                <a:pPr algn="just"/>
                <a:r>
                  <a:rPr lang="bn-BD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Times New Roman" pitchFamily="18" charset="0"/>
                  </a:rPr>
                  <a:t> </a:t>
                </a:r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Times New Roman" pitchFamily="18" charset="0"/>
                  </a:rPr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bn-BD" sz="2400" dirty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bn-BD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−</m:t>
                    </m:r>
                  </m:oMath>
                </a14:m>
                <a:r>
                  <a:rPr lang="bn-BD" sz="24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  <a:sym typeface="Symbol"/>
                  </a:rPr>
                  <a:t>r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NikoshBAN" pitchFamily="2" charset="0"/>
                            <a:sym typeface="Symbol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NikoshBAN" pitchFamily="2" charset="0"/>
                            <a:sym typeface="Symbol"/>
                          </a:rPr>
                          <m:t>𝑆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NikoshBAN" pitchFamily="2" charset="0"/>
                            <a:sym typeface="Symbol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NikoshBAN" pitchFamily="2" charset="0"/>
                        <a:sym typeface="Symbol"/>
                      </a:rPr>
                      <m:t>= </m:t>
                    </m:r>
                    <m:r>
                      <a:rPr lang="en-US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𝑎</m:t>
                    </m:r>
                    <m:r>
                      <a:rPr lang="bn-BD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−</m:t>
                    </m:r>
                    <m:r>
                      <a:rPr lang="en-US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𝑎</m:t>
                    </m:r>
                    <m:sSup>
                      <m:sSupPr>
                        <m:ctrlP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𝑟</m:t>
                        </m:r>
                      </m:e>
                      <m:sup>
                        <m:eqArr>
                          <m:eqArrPr>
                            <m:ctrlPr>
                              <a:rPr lang="en-US" sz="2400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eqArrPr>
                          <m:e>
                            <m:r>
                              <a:rPr lang="en-US" sz="2400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   </m:t>
                            </m:r>
                          </m:e>
                          <m:e>
                            <m:r>
                              <a:rPr lang="en-US" sz="2400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        </m:t>
                            </m:r>
                          </m:e>
                        </m:eqArr>
                      </m:sup>
                    </m:sSup>
                  </m:oMath>
                </a14:m>
                <a:endParaRPr lang="bn-BD" sz="2400" dirty="0">
                  <a:latin typeface="NikoshBAN" pitchFamily="2" charset="0"/>
                  <a:cs typeface="NikoshBAN" pitchFamily="2" charset="0"/>
                </a:endParaRPr>
              </a:p>
              <a:p>
                <a:pPr algn="just"/>
                <a:r>
                  <a:rPr lang="bn-BD" sz="2400" dirty="0">
                    <a:latin typeface="NikoshBAN" pitchFamily="2" charset="0"/>
                    <a:cs typeface="NikoshBAN" pitchFamily="2" charset="0"/>
                  </a:rPr>
                  <a:t>বা,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𝑛</m:t>
                        </m:r>
                      </m:sub>
                    </m:sSub>
                    <m:r>
                      <a:rPr lang="bn-BD" sz="24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1</m:t>
                    </m:r>
                    <m:r>
                      <a:rPr lang="bn-BD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−</m:t>
                    </m:r>
                  </m:oMath>
                </a14:m>
                <a:r>
                  <a:rPr lang="bn-BD" sz="24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  <a:sym typeface="Symbol"/>
                  </a:rPr>
                  <a:t>r </a:t>
                </a:r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itchFamily="18" charset="0"/>
                    <a:cs typeface="Times New Roman" pitchFamily="18" charset="0"/>
                    <a:sym typeface="Symbol"/>
                  </a:rPr>
                  <a:t>)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NikoshBAN" pitchFamily="2" charset="0"/>
                        <a:sym typeface="Symbol"/>
                      </a:rPr>
                      <m:t>=</m:t>
                    </m:r>
                    <m:r>
                      <a:rPr lang="en-US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NikoshBAN" pitchFamily="2" charset="0"/>
                        <a:sym typeface="Symbol"/>
                      </a:rPr>
                      <m:t>𝑎</m:t>
                    </m:r>
                    <m:r>
                      <a:rPr lang="en-US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NikoshBAN" pitchFamily="2" charset="0"/>
                        <a:sym typeface="Symbol"/>
                      </a:rPr>
                      <m:t>(</m:t>
                    </m:r>
                    <m:r>
                      <a:rPr lang="en-US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NikoshBAN" pitchFamily="2" charset="0"/>
                        <a:sym typeface="Symbol"/>
                      </a:rPr>
                      <m:t>1</m:t>
                    </m:r>
                    <m:r>
                      <a:rPr lang="bn-BD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𝑛</m:t>
                        </m:r>
                      </m:sup>
                    </m:sSup>
                    <m:r>
                      <a:rPr lang="en-US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endParaRPr lang="en-US" sz="2400" dirty="0"/>
              </a:p>
              <a:p>
                <a:pPr algn="just"/>
                <a:r>
                  <a:rPr lang="bn-BD" sz="2800" dirty="0">
                    <a:latin typeface="NikoshBAN" pitchFamily="2" charset="0"/>
                    <a:cs typeface="NikoshBAN" pitchFamily="2" charset="0"/>
                    <a:sym typeface="Symbol"/>
                  </a:rPr>
                  <a:t></a:t>
                </a:r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𝑛</m:t>
                        </m:r>
                      </m:sub>
                    </m:sSub>
                    <m:r>
                      <a:rPr lang="bn-BD" sz="24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= </m:t>
                    </m:r>
                    <m:f>
                      <m:fPr>
                        <m:ctrlPr>
                          <a:rPr lang="bn-BD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NikoshBAN" pitchFamily="2" charset="0"/>
                            <a:sym typeface="Symbol"/>
                          </a:rPr>
                          <m:t>𝑎</m:t>
                        </m:r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NikoshBAN" pitchFamily="2" charset="0"/>
                            <a:sym typeface="Symbol"/>
                          </a:rPr>
                          <m:t>(</m:t>
                        </m:r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NikoshBAN" pitchFamily="2" charset="0"/>
                            <a:sym typeface="Symbol"/>
                          </a:rPr>
                          <m:t>1</m:t>
                        </m:r>
                        <m:r>
                          <a:rPr lang="bn-BD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sz="2400" dirty="0"/>
                          <m:t> </m:t>
                        </m:r>
                      </m:num>
                      <m:den>
                        <m:r>
                          <a:rPr lang="bn-BD" sz="240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(</m:t>
                        </m:r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  <m:r>
                          <a:rPr lang="bn-BD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bn-BD" sz="2400" dirty="0">
                            <a:latin typeface="NikoshBAN" pitchFamily="2" charset="0"/>
                            <a:cs typeface="NikoshBAN" pitchFamily="2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NikoshBAN" pitchFamily="2" charset="0"/>
                            <a:cs typeface="NikoshBAN" pitchFamily="2" charset="0"/>
                            <a:sym typeface="Symbol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Times New Roman" pitchFamily="18" charset="0"/>
                            <a:cs typeface="Times New Roman" pitchFamily="18" charset="0"/>
                            <a:sym typeface="Symbol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800" dirty="0"/>
                  <a:t>, </a:t>
                </a:r>
                <a:r>
                  <a:rPr lang="bn-BD" sz="2400" dirty="0">
                    <a:latin typeface="NikoshBAN" pitchFamily="2" charset="0"/>
                    <a:cs typeface="NikoshBAN" pitchFamily="2" charset="0"/>
                  </a:rPr>
                  <a:t>যখন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cs typeface="NikoshBAN" pitchFamily="2" charset="0"/>
                      </a:rPr>
                      <m:t>𝑟</m:t>
                    </m:r>
                    <m:r>
                      <a:rPr lang="en-US" sz="2400" i="1">
                        <a:latin typeface="Cambria Math"/>
                        <a:ea typeface="Cambria Math"/>
                        <a:cs typeface="NikoshBAN" pitchFamily="2" charset="0"/>
                      </a:rPr>
                      <m:t>&lt;</m:t>
                    </m:r>
                    <m:r>
                      <a:rPr lang="en-US" sz="2400" i="1">
                        <a:latin typeface="Cambria Math"/>
                        <a:ea typeface="Cambria Math"/>
                        <a:cs typeface="NikoshBAN" pitchFamily="2" charset="0"/>
                      </a:rPr>
                      <m:t>1</m:t>
                    </m:r>
                    <m:r>
                      <a:rPr lang="en-US" sz="2400" i="1">
                        <a:latin typeface="Cambria Math"/>
                        <a:ea typeface="Cambria Math"/>
                        <a:cs typeface="NikoshBAN" pitchFamily="2" charset="0"/>
                      </a:rPr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11" y="4114800"/>
                <a:ext cx="3934689" cy="1838196"/>
              </a:xfrm>
              <a:prstGeom prst="rect">
                <a:avLst/>
              </a:prstGeom>
              <a:blipFill rotWithShape="1">
                <a:blip r:embed="rId3"/>
                <a:stretch>
                  <a:fillRect l="-3256" t="-2318" b="-2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4516371" y="4114800"/>
                <a:ext cx="3941830" cy="18381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itchFamily="2" charset="0"/>
                        <a:cs typeface="NikoshBAN" pitchFamily="2" charset="0"/>
                        <a:sym typeface="Symbol"/>
                      </a:rPr>
                      <m:t>  </m:t>
                    </m:r>
                    <m:r>
                      <m:rPr>
                        <m:nor/>
                      </m:rPr>
                      <a:rPr lang="en-US" sz="24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itchFamily="2" charset="0"/>
                        <a:cs typeface="NikoshBAN" pitchFamily="2" charset="0"/>
                        <a:sym typeface="Symbol"/>
                      </a:rPr>
                      <m:t>(</m:t>
                    </m:r>
                    <m:r>
                      <m:rPr>
                        <m:nor/>
                      </m:rPr>
                      <a:rPr lang="en-US" sz="24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itchFamily="2" charset="0"/>
                        <a:cs typeface="NikoshBAN" pitchFamily="2" charset="0"/>
                        <a:sym typeface="Symbol"/>
                      </a:rPr>
                      <m:t>ii</m:t>
                    </m:r>
                    <m:r>
                      <m:rPr>
                        <m:nor/>
                      </m:rPr>
                      <a:rPr lang="en-US" sz="24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itchFamily="2" charset="0"/>
                        <a:cs typeface="NikoshBAN" pitchFamily="2" charset="0"/>
                        <a:sym typeface="Symbol"/>
                      </a:rPr>
                      <m:t>)</m:t>
                    </m:r>
                    <m:r>
                      <a:rPr lang="bn-BD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itchFamily="2" charset="0"/>
                        <a:cs typeface="NikoshBAN" pitchFamily="2" charset="0"/>
                        <a:sym typeface="Symbol"/>
                      </a:rPr>
                      <m:t>(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itchFamily="2" charset="0"/>
                        <a:cs typeface="NikoshBAN" pitchFamily="2" charset="0"/>
                        <a:sym typeface="Symbol"/>
                      </a:rPr>
                      <m:t>i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NikoshBAN" pitchFamily="2" charset="0"/>
                        <a:cs typeface="NikoshBAN" pitchFamily="2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  <a:r>
                  <a:rPr lang="bn-BD" sz="2400" dirty="0">
                    <a:latin typeface="NikoshBAN" pitchFamily="2" charset="0"/>
                    <a:cs typeface="NikoshBAN" pitchFamily="2" charset="0"/>
                  </a:rPr>
                  <a:t>নং হতে পাই,</a:t>
                </a:r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  <a:p>
                <a:pPr algn="just"/>
                <a:r>
                  <a:rPr lang="bn-BD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Times New Roman" pitchFamily="18" charset="0"/>
                  </a:rPr>
                  <a:t> </a:t>
                </a:r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Times New Roman" pitchFamily="18" charset="0"/>
                  </a:rPr>
                  <a:t>    </a:t>
                </a:r>
                <a:r>
                  <a:rPr lang="en-US" sz="24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Times New Roman" pitchFamily="18" charset="0"/>
                  </a:rPr>
                  <a:t>r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bn-BD" sz="2400" dirty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bn-BD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−</m:t>
                    </m:r>
                  </m:oMath>
                </a14:m>
                <a:r>
                  <a:rPr lang="bn-BD" sz="2400" dirty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NikoshBAN" pitchFamily="2" charset="0"/>
                            <a:sym typeface="Symbol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NikoshBAN" pitchFamily="2" charset="0"/>
                            <a:sym typeface="Symbol"/>
                          </a:rPr>
                          <m:t>𝑆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NikoshBAN" pitchFamily="2" charset="0"/>
                            <a:sym typeface="Symbol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NikoshBAN" pitchFamily="2" charset="0"/>
                        <a:sym typeface="Symbol"/>
                      </a:rPr>
                      <m:t>=</m:t>
                    </m:r>
                    <m:r>
                      <a:rPr lang="en-US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𝑎</m:t>
                    </m:r>
                    <m:sSup>
                      <m:sSupPr>
                        <m:ctrlPr>
                          <a:rPr lang="en-US" sz="240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𝑟</m:t>
                        </m:r>
                      </m:e>
                      <m:sup>
                        <m:eqArr>
                          <m:eqArrPr>
                            <m:ctrlPr>
                              <a:rPr lang="en-US" sz="2400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eqArrPr>
                          <m:e>
                            <m:r>
                              <a:rPr lang="en-US" sz="2400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   </m:t>
                            </m:r>
                          </m:e>
                          <m:e>
                            <m:r>
                              <a:rPr lang="en-US" sz="2400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        </m:t>
                            </m:r>
                          </m:e>
                        </m:eqArr>
                      </m:sup>
                    </m:sSup>
                    <m:r>
                      <a:rPr lang="bn-BD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𝑎</m:t>
                    </m:r>
                  </m:oMath>
                </a14:m>
                <a:endParaRPr lang="bn-BD" sz="2400" dirty="0">
                  <a:latin typeface="NikoshBAN" pitchFamily="2" charset="0"/>
                  <a:cs typeface="NikoshBAN" pitchFamily="2" charset="0"/>
                </a:endParaRPr>
              </a:p>
              <a:p>
                <a:pPr algn="just"/>
                <a:r>
                  <a:rPr lang="bn-BD" sz="2400" dirty="0">
                    <a:latin typeface="NikoshBAN" pitchFamily="2" charset="0"/>
                    <a:cs typeface="NikoshBAN" pitchFamily="2" charset="0"/>
                  </a:rPr>
                  <a:t>বা,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𝑛</m:t>
                        </m:r>
                      </m:sub>
                    </m:sSub>
                    <m:r>
                      <a:rPr lang="bn-BD" sz="24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sz="24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𝑟</m:t>
                    </m:r>
                    <m:r>
                      <a:rPr lang="bn-BD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−</m:t>
                    </m:r>
                  </m:oMath>
                </a14:m>
                <a:r>
                  <a:rPr lang="bn-BD" sz="24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itchFamily="18" charset="0"/>
                    <a:cs typeface="Times New Roman" pitchFamily="18" charset="0"/>
                    <a:sym typeface="Symbol"/>
                  </a:rPr>
                  <a:t>1</a:t>
                </a:r>
                <a:r>
                  <a:rPr lang="en-US" sz="24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  <a:sym typeface="Symbol"/>
                  </a:rPr>
                  <a:t> </a:t>
                </a:r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itchFamily="18" charset="0"/>
                    <a:cs typeface="Times New Roman" pitchFamily="18" charset="0"/>
                    <a:sym typeface="Symbol"/>
                  </a:rPr>
                  <a:t>)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NikoshBAN" pitchFamily="2" charset="0"/>
                        <a:sym typeface="Symbol"/>
                      </a:rPr>
                      <m:t>=</m:t>
                    </m:r>
                    <m:r>
                      <a:rPr lang="en-US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NikoshBAN" pitchFamily="2" charset="0"/>
                        <a:sym typeface="Symbol"/>
                      </a:rPr>
                      <m:t>𝑎</m:t>
                    </m:r>
                    <m:r>
                      <a:rPr lang="en-US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NikoshBAN" pitchFamily="2" charset="0"/>
                        <a:sym typeface="Symbol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𝑛</m:t>
                        </m:r>
                      </m:sup>
                    </m:sSup>
                    <m:r>
                      <a:rPr lang="en-US" sz="24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−</m:t>
                    </m:r>
                    <m:r>
                      <a:rPr lang="en-US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NikoshBAN" pitchFamily="2" charset="0"/>
                        <a:sym typeface="Symbol"/>
                      </a:rPr>
                      <m:t>1</m:t>
                    </m:r>
                    <m:r>
                      <a:rPr lang="en-US" sz="2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endParaRPr lang="en-US" sz="2400" dirty="0"/>
              </a:p>
              <a:p>
                <a:pPr algn="just"/>
                <a:r>
                  <a:rPr lang="bn-BD" sz="2800" dirty="0">
                    <a:latin typeface="NikoshBAN" pitchFamily="2" charset="0"/>
                    <a:cs typeface="NikoshBAN" pitchFamily="2" charset="0"/>
                    <a:sym typeface="Symbol"/>
                  </a:rPr>
                  <a:t></a:t>
                </a:r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𝑛</m:t>
                        </m:r>
                      </m:sub>
                    </m:sSub>
                    <m:r>
                      <a:rPr lang="bn-BD" sz="24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Times New Roman" pitchFamily="18" charset="0"/>
                      </a:rPr>
                      <m:t>= </m:t>
                    </m:r>
                    <m:f>
                      <m:fPr>
                        <m:ctrlPr>
                          <a:rPr lang="bn-BD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NikoshBAN" pitchFamily="2" charset="0"/>
                            <a:sym typeface="Symbol"/>
                          </a:rPr>
                          <m:t>𝑎</m:t>
                        </m:r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NikoshBAN" pitchFamily="2" charset="0"/>
                            <a:sym typeface="Symbol"/>
                          </a:rPr>
                          <m:t>(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sz="2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sz="2400" dirty="0"/>
                          <m:t> </m:t>
                        </m:r>
                      </m:num>
                      <m:den>
                        <m:r>
                          <a:rPr lang="bn-BD" sz="240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𝑟</m:t>
                        </m:r>
                        <m:r>
                          <a:rPr lang="bn-BD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bn-BD" sz="2400" dirty="0">
                            <a:latin typeface="NikoshBAN" pitchFamily="2" charset="0"/>
                            <a:cs typeface="NikoshBAN" pitchFamily="2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Times New Roman" pitchFamily="18" charset="0"/>
                            <a:cs typeface="Times New Roman" pitchFamily="18" charset="0"/>
                            <a:sym typeface="Symbol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800" dirty="0"/>
                  <a:t>, </a:t>
                </a:r>
                <a:r>
                  <a:rPr lang="bn-BD" sz="2400" dirty="0">
                    <a:latin typeface="NikoshBAN" pitchFamily="2" charset="0"/>
                    <a:cs typeface="NikoshBAN" pitchFamily="2" charset="0"/>
                  </a:rPr>
                  <a:t>যখন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cs typeface="NikoshBAN" pitchFamily="2" charset="0"/>
                      </a:rPr>
                      <m:t>𝑟</m:t>
                    </m:r>
                    <m:r>
                      <a:rPr lang="en-US" sz="2400" b="0" i="0" smtClean="0">
                        <a:latin typeface="Cambria Math"/>
                        <a:cs typeface="NikoshBAN" pitchFamily="2" charset="0"/>
                      </a:rPr>
                      <m:t>&gt;</m:t>
                    </m:r>
                    <m:r>
                      <a:rPr lang="en-US" sz="2400" i="1">
                        <a:latin typeface="Cambria Math"/>
                        <a:ea typeface="Cambria Math"/>
                        <a:cs typeface="NikoshBAN" pitchFamily="2" charset="0"/>
                      </a:rPr>
                      <m:t>1</m:t>
                    </m:r>
                    <m:r>
                      <a:rPr lang="en-US" sz="2400" i="1">
                        <a:latin typeface="Cambria Math"/>
                        <a:ea typeface="Cambria Math"/>
                        <a:cs typeface="NikoshBAN" pitchFamily="2" charset="0"/>
                      </a:rPr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6371" y="4114800"/>
                <a:ext cx="3941830" cy="1838196"/>
              </a:xfrm>
              <a:prstGeom prst="rect">
                <a:avLst/>
              </a:prstGeom>
              <a:blipFill rotWithShape="1">
                <a:blip r:embed="rId4"/>
                <a:stretch>
                  <a:fillRect l="-3246" t="-2318" b="-2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Flowchart: Decision 25"/>
          <p:cNvSpPr/>
          <p:nvPr/>
        </p:nvSpPr>
        <p:spPr>
          <a:xfrm>
            <a:off x="4114801" y="3886200"/>
            <a:ext cx="235524" cy="2191491"/>
          </a:xfrm>
          <a:prstGeom prst="flowChartDecision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81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3" grpId="0"/>
      <p:bldP spid="24" grpId="0"/>
      <p:bldP spid="25" grpId="0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52400" y="6155545"/>
            <a:ext cx="8763000" cy="538407"/>
          </a:xfrm>
          <a:prstGeom prst="rect">
            <a:avLst/>
          </a:prstGeom>
          <a:noFill/>
          <a:ln w="38100" cmpd="thickThin">
            <a:noFill/>
            <a:prstDash val="dashDot"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bn-BD" sz="2400" b="1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মোঃ আবদুল মান্নান, </a:t>
            </a:r>
            <a:r>
              <a:rPr lang="bn-BD" sz="2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বি.এসসি-বি.এড (গণিত), </a:t>
            </a:r>
            <a:r>
              <a:rPr lang="bn-BD" sz="2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সহকারী </a:t>
            </a:r>
            <a:r>
              <a:rPr lang="bn-BD" sz="2400" b="1" dirty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শিক্ষক </a:t>
            </a:r>
            <a:r>
              <a:rPr lang="bn-BD" sz="2400" b="1" dirty="0" smtClean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bn-BD" sz="2400" b="1" dirty="0">
                <a:solidFill>
                  <a:srgbClr val="FF3399"/>
                </a:solidFill>
                <a:latin typeface="NikoshBAN" pitchFamily="2" charset="0"/>
                <a:cs typeface="NikoshBAN" pitchFamily="2" charset="0"/>
              </a:rPr>
              <a:t>আতাতুর্ক মডেল হাই স্কুল।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C0A4-91B2-470C-9B3C-EAD5E83C5AE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9379F-26D0-43C4-A58C-95A5EA167763}" type="datetime12">
              <a:rPr lang="en-US" smtClean="0"/>
              <a:t>9:10 PM</a:t>
            </a:fld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27710" y="96980"/>
            <a:ext cx="8991153" cy="893620"/>
            <a:chOff x="27710" y="96980"/>
            <a:chExt cx="8991153" cy="893620"/>
          </a:xfrm>
        </p:grpSpPr>
        <p:sp>
          <p:nvSpPr>
            <p:cNvPr id="25" name="Plaque 24"/>
            <p:cNvSpPr/>
            <p:nvPr/>
          </p:nvSpPr>
          <p:spPr>
            <a:xfrm>
              <a:off x="27710" y="96980"/>
              <a:ext cx="8991153" cy="893620"/>
            </a:xfrm>
            <a:prstGeom prst="plaque">
              <a:avLst>
                <a:gd name="adj" fmla="val 0"/>
              </a:avLst>
            </a:prstGeom>
            <a:gradFill flip="none" rotWithShape="1">
              <a:gsLst>
                <a:gs pos="10000">
                  <a:srgbClr val="CBCBCB">
                    <a:alpha val="60000"/>
                  </a:srgbClr>
                </a:gs>
                <a:gs pos="22000">
                  <a:srgbClr val="009900"/>
                </a:gs>
                <a:gs pos="51000">
                  <a:srgbClr val="FFFF00"/>
                </a:gs>
                <a:gs pos="100000">
                  <a:srgbClr val="B2B2B2"/>
                </a:gs>
                <a:gs pos="100000">
                  <a:srgbClr val="EAEAEA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perspective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Hexagon 25"/>
            <p:cNvSpPr/>
            <p:nvPr/>
          </p:nvSpPr>
          <p:spPr>
            <a:xfrm>
              <a:off x="1156855" y="217292"/>
              <a:ext cx="7162800" cy="697107"/>
            </a:xfrm>
            <a:prstGeom prst="hexagon">
              <a:avLst>
                <a:gd name="adj" fmla="val 0"/>
                <a:gd name="vf" fmla="val 115470"/>
              </a:avLst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-12648" y="25075"/>
            <a:ext cx="9143428" cy="6750333"/>
            <a:chOff x="-12648" y="25075"/>
            <a:chExt cx="9143428" cy="6750333"/>
          </a:xfrm>
        </p:grpSpPr>
        <p:grpSp>
          <p:nvGrpSpPr>
            <p:cNvPr id="27" name="Group 26"/>
            <p:cNvGrpSpPr/>
            <p:nvPr/>
          </p:nvGrpSpPr>
          <p:grpSpPr>
            <a:xfrm>
              <a:off x="-12648" y="25075"/>
              <a:ext cx="9143428" cy="6750333"/>
              <a:chOff x="-11691" y="13855"/>
              <a:chExt cx="9072564" cy="6858000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-11691" y="13855"/>
                <a:ext cx="9072564" cy="6858000"/>
              </a:xfrm>
              <a:prstGeom prst="rect">
                <a:avLst/>
              </a:prstGeom>
              <a:noFill/>
              <a:ln w="193675"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24691" y="124686"/>
                <a:ext cx="8797638" cy="6636329"/>
              </a:xfrm>
              <a:prstGeom prst="rect">
                <a:avLst/>
              </a:prstGeom>
              <a:noFill/>
              <a:ln w="142875">
                <a:solidFill>
                  <a:srgbClr val="FF9900"/>
                </a:solidFill>
              </a:ln>
              <a:effectLst>
                <a:reflection endPos="0" dist="50800" dir="5400000" sy="-100000" algn="bl" rotWithShape="0"/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4" name="Straight Connector 23"/>
            <p:cNvCxnSpPr/>
            <p:nvPr/>
          </p:nvCxnSpPr>
          <p:spPr>
            <a:xfrm>
              <a:off x="194074" y="6129570"/>
              <a:ext cx="8741772" cy="0"/>
            </a:xfrm>
            <a:prstGeom prst="line">
              <a:avLst/>
            </a:prstGeom>
            <a:ln w="1333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194074" y="312957"/>
            <a:ext cx="1683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সময় : ৭ মিনিট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32324" y="335012"/>
            <a:ext cx="1683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সময় : ৭ মিনিট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19400" y="203122"/>
            <a:ext cx="3124200" cy="787478"/>
          </a:xfrm>
          <a:prstGeom prst="rect">
            <a:avLst/>
          </a:prstGeom>
        </p:spPr>
        <p:txBody>
          <a:bodyPr wrap="none">
            <a:prstTxWarp prst="textDoubleWave1">
              <a:avLst>
                <a:gd name="adj1" fmla="val 6250"/>
                <a:gd name="adj2" fmla="val 1330"/>
              </a:avLst>
            </a:prstTxWarp>
            <a:spAutoFit/>
          </a:bodyPr>
          <a:lstStyle/>
          <a:p>
            <a:pPr algn="ctr"/>
            <a:r>
              <a:rPr lang="bn-BD" sz="4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</a:t>
            </a:r>
            <a:r>
              <a:rPr lang="bn-BD" sz="4800" b="1" dirty="0">
                <a:latin typeface="NikoshBAN" pitchFamily="2" charset="0"/>
                <a:cs typeface="NikoshBAN" pitchFamily="2" charset="0"/>
              </a:rPr>
              <a:t>ক</a:t>
            </a:r>
            <a:r>
              <a:rPr lang="bn-BD" sz="4800" b="1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bn-BD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কা</a:t>
            </a:r>
            <a:r>
              <a:rPr lang="bn-BD" sz="4800" b="1" dirty="0">
                <a:solidFill>
                  <a:srgbClr val="FFFF99"/>
                </a:solidFill>
                <a:latin typeface="NikoshBAN" pitchFamily="2" charset="0"/>
                <a:cs typeface="NikoshBAN" pitchFamily="2" charset="0"/>
              </a:rPr>
              <a:t>জ</a:t>
            </a:r>
            <a:endParaRPr lang="en-US" sz="4800" b="1" dirty="0">
              <a:solidFill>
                <a:srgbClr val="FFFF99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93298" y="1280880"/>
            <a:ext cx="8178724" cy="4572000"/>
            <a:chOff x="521008" y="1280880"/>
            <a:chExt cx="8178724" cy="4572000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2" name="Flowchart: Decision 11"/>
            <p:cNvSpPr/>
            <p:nvPr/>
          </p:nvSpPr>
          <p:spPr>
            <a:xfrm>
              <a:off x="521008" y="1280880"/>
              <a:ext cx="8149695" cy="4572000"/>
            </a:xfrm>
            <a:prstGeom prst="flowChartDecision">
              <a:avLst/>
            </a:prstGeom>
            <a:grp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50037" y="3204024"/>
              <a:ext cx="814969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rgbClr val="3333FF"/>
                  </a:solidFill>
                  <a:sym typeface="Wingdings 3"/>
                </a:rPr>
                <a:t></a:t>
              </a:r>
              <a:r>
                <a:rPr lang="en-US" sz="3600" b="1" dirty="0" smtClean="0">
                  <a:solidFill>
                    <a:srgbClr val="CC00FF"/>
                  </a:solidFill>
                  <a:sym typeface="Wingdings 3"/>
                </a:rPr>
                <a:t> </a:t>
              </a:r>
              <a:r>
                <a:rPr lang="bn-BD" sz="3600" b="1" dirty="0">
                  <a:solidFill>
                    <a:srgbClr val="0070C0"/>
                  </a:solidFill>
                  <a:latin typeface="NikoshBAN" pitchFamily="2" charset="0"/>
                  <a:cs typeface="NikoshBAN" pitchFamily="2" charset="0"/>
                  <a:sym typeface="Wingdings 3"/>
                </a:rPr>
                <a:t>১</a:t>
              </a:r>
              <a:r>
                <a:rPr lang="bn-BD" sz="3600" b="1" dirty="0" smtClean="0">
                  <a:solidFill>
                    <a:srgbClr val="0070C0"/>
                  </a:solidFill>
                  <a:latin typeface="NikoshBAN" pitchFamily="2" charset="0"/>
                  <a:cs typeface="NikoshBAN" pitchFamily="2" charset="0"/>
                  <a:sym typeface="Wingdings 3"/>
                </a:rPr>
                <a:t>&gt;</a:t>
              </a:r>
              <a:r>
                <a:rPr lang="bn-BD" sz="3600" dirty="0" smtClean="0">
                  <a:solidFill>
                    <a:srgbClr val="3333FF"/>
                  </a:solidFill>
                  <a:latin typeface="NikoshBAN" pitchFamily="2" charset="0"/>
                  <a:cs typeface="NikoshBAN" pitchFamily="2" charset="0"/>
                </a:rPr>
                <a:t>সমস্যা </a:t>
              </a:r>
              <a:r>
                <a:rPr lang="bn-BD" sz="3600" dirty="0">
                  <a:solidFill>
                    <a:srgbClr val="3333FF"/>
                  </a:solidFill>
                  <a:latin typeface="NikoshBAN" pitchFamily="2" charset="0"/>
                  <a:cs typeface="NikoshBAN" pitchFamily="2" charset="0"/>
                </a:rPr>
                <a:t>:  </a:t>
              </a:r>
              <a:r>
                <a:rPr lang="en-US" sz="3600" dirty="0">
                  <a:solidFill>
                    <a:srgbClr val="3333FF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r>
                <a:rPr lang="en-US" sz="3600" dirty="0" smtClean="0">
                  <a:solidFill>
                    <a:srgbClr val="3333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dirty="0">
                  <a:solidFill>
                    <a:srgbClr val="3333FF"/>
                  </a:solidFill>
                  <a:latin typeface="Times New Roman" pitchFamily="18" charset="0"/>
                  <a:cs typeface="Times New Roman" pitchFamily="18" charset="0"/>
                </a:rPr>
                <a:t>+ </a:t>
              </a:r>
              <a:r>
                <a:rPr lang="en-US" sz="3600" dirty="0" smtClean="0">
                  <a:solidFill>
                    <a:srgbClr val="3333FF"/>
                  </a:solidFill>
                  <a:latin typeface="Times New Roman" pitchFamily="18" charset="0"/>
                  <a:cs typeface="Times New Roman" pitchFamily="18" charset="0"/>
                </a:rPr>
                <a:t>16 </a:t>
              </a:r>
              <a:r>
                <a:rPr lang="en-US" sz="3600" dirty="0">
                  <a:solidFill>
                    <a:srgbClr val="3333FF"/>
                  </a:solidFill>
                  <a:latin typeface="Times New Roman" pitchFamily="18" charset="0"/>
                  <a:cs typeface="Times New Roman" pitchFamily="18" charset="0"/>
                </a:rPr>
                <a:t>+</a:t>
              </a:r>
              <a:r>
                <a:rPr lang="bn-BD" sz="3600" dirty="0">
                  <a:solidFill>
                    <a:srgbClr val="3333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dirty="0" smtClean="0">
                  <a:solidFill>
                    <a:srgbClr val="3333FF"/>
                  </a:solidFill>
                  <a:latin typeface="Times New Roman" pitchFamily="18" charset="0"/>
                  <a:cs typeface="Times New Roman" pitchFamily="18" charset="0"/>
                </a:rPr>
                <a:t>32</a:t>
              </a:r>
              <a:r>
                <a:rPr lang="bn-BD" sz="3600" dirty="0" smtClean="0">
                  <a:solidFill>
                    <a:srgbClr val="3333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dirty="0" smtClean="0">
                  <a:solidFill>
                    <a:srgbClr val="3333FF"/>
                  </a:solidFill>
                  <a:latin typeface="Times New Roman" pitchFamily="18" charset="0"/>
                  <a:cs typeface="Times New Roman" pitchFamily="18" charset="0"/>
                </a:rPr>
                <a:t>+</a:t>
              </a:r>
              <a:r>
                <a:rPr lang="bn-BD" sz="3600" dirty="0" smtClean="0">
                  <a:solidFill>
                    <a:srgbClr val="3333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dirty="0" smtClean="0">
                  <a:solidFill>
                    <a:srgbClr val="3333FF"/>
                  </a:solidFill>
                  <a:latin typeface="Times New Roman" pitchFamily="18" charset="0"/>
                  <a:cs typeface="Times New Roman" pitchFamily="18" charset="0"/>
                </a:rPr>
                <a:t> 64</a:t>
              </a:r>
              <a:r>
                <a:rPr lang="bn-BD" sz="3600" dirty="0" smtClean="0">
                  <a:solidFill>
                    <a:srgbClr val="3333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dirty="0" smtClean="0">
                  <a:solidFill>
                    <a:srgbClr val="3333FF"/>
                  </a:solidFill>
                  <a:latin typeface="Times New Roman" pitchFamily="18" charset="0"/>
                  <a:cs typeface="Times New Roman" pitchFamily="18" charset="0"/>
                </a:rPr>
                <a:t>+…..</a:t>
              </a:r>
              <a:r>
                <a:rPr lang="bn-BD" sz="3600" dirty="0" smtClean="0">
                  <a:solidFill>
                    <a:srgbClr val="3333FF"/>
                  </a:solidFill>
                  <a:latin typeface="Times New Roman" pitchFamily="18" charset="0"/>
                  <a:cs typeface="Times New Roman" pitchFamily="18" charset="0"/>
                </a:rPr>
                <a:t>...</a:t>
              </a:r>
              <a:r>
                <a:rPr lang="en-US" sz="3600" dirty="0" smtClean="0">
                  <a:solidFill>
                    <a:srgbClr val="3333FF"/>
                  </a:solidFill>
                  <a:latin typeface="Times New Roman" pitchFamily="18" charset="0"/>
                  <a:cs typeface="Times New Roman" pitchFamily="18" charset="0"/>
                </a:rPr>
                <a:t>.  </a:t>
              </a:r>
              <a:r>
                <a:rPr lang="bn-BD" sz="3600" dirty="0" smtClean="0">
                  <a:solidFill>
                    <a:srgbClr val="3333FF"/>
                  </a:solidFill>
                  <a:latin typeface="NikoshBAN" pitchFamily="2" charset="0"/>
                  <a:cs typeface="NikoshBAN" pitchFamily="2" charset="0"/>
                </a:rPr>
                <a:t>ধারাটির সপ্তম পদ  নির্ণয়  কর।  </a:t>
              </a:r>
              <a:endParaRPr lang="en-US" sz="36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endParaRP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47606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C0A4-91B2-470C-9B3C-EAD5E83C5AE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96D03-076F-4AE0-8BD3-478D24F657BF}" type="datetime12">
              <a:rPr lang="en-US" smtClean="0"/>
              <a:t>9:10 PM</a:t>
            </a:fld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632799" y="1371600"/>
            <a:ext cx="7855276" cy="4939145"/>
          </a:xfrm>
          <a:prstGeom prst="rect">
            <a:avLst/>
          </a:prstGeom>
          <a:solidFill>
            <a:srgbClr val="FFFF99"/>
          </a:solidFill>
          <a:ln w="57150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524000" y="2286000"/>
                <a:ext cx="6477000" cy="37467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bn-BD" sz="3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  ইহা একটি গুণোত্তর ধারা, যার-</a:t>
                </a:r>
              </a:p>
              <a:p>
                <a:pPr algn="just"/>
                <a:r>
                  <a:rPr lang="en-US" sz="3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      </a:t>
                </a:r>
                <a:r>
                  <a:rPr lang="bn-BD" sz="3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প্রথম পদ=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NikoshBAN" pitchFamily="2" charset="0"/>
                      </a:rPr>
                      <m:t>𝑎</m:t>
                    </m:r>
                    <m:r>
                      <a:rPr lang="en-US" sz="32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NikoshBAN" pitchFamily="2" charset="0"/>
                      </a:rPr>
                      <m:t>=</m:t>
                    </m:r>
                    <m:r>
                      <a:rPr lang="en-US" sz="32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NikoshBAN" pitchFamily="2" charset="0"/>
                      </a:rPr>
                      <m:t>8</m:t>
                    </m:r>
                  </m:oMath>
                </a14:m>
                <a:endPara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 algn="just"/>
                <a:r>
                  <a:rPr lang="bn-BD" sz="3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     </a:t>
                </a:r>
                <a:r>
                  <a:rPr lang="bn-BD" sz="3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সাধারণ অনুপাত=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NikoshBAN" pitchFamily="2" charset="0"/>
                      </a:rPr>
                      <m:t>𝑟</m:t>
                    </m:r>
                    <m:r>
                      <a:rPr lang="en-US" sz="32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NikoshBAN" pitchFamily="2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NikoshBAN" pitchFamily="2" charset="0"/>
                          </a:rPr>
                          <m:t>16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NikoshBAN" pitchFamily="2" charset="0"/>
                          </a:rPr>
                          <m:t>8</m:t>
                        </m:r>
                      </m:den>
                    </m:f>
                    <m:r>
                      <a:rPr lang="en-US" sz="32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NikoshBAN" pitchFamily="2" charset="0"/>
                      </a:rPr>
                      <m:t>=</m:t>
                    </m:r>
                    <m:r>
                      <a:rPr lang="en-US" sz="32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NikoshBAN" pitchFamily="2" charset="0"/>
                      </a:rPr>
                      <m:t>2</m:t>
                    </m:r>
                  </m:oMath>
                </a14:m>
                <a:endParaRPr lang="bn-BD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 algn="just"/>
                <a:r>
                  <a:rPr lang="en-US" sz="3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  <a:sym typeface="Symbol"/>
                  </a:rPr>
                  <a:t> </a:t>
                </a:r>
                <a:r>
                  <a:rPr lang="en-US" sz="3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  <a:sym typeface="Symbol"/>
                  </a:rPr>
                  <a:t>       </a:t>
                </a:r>
                <a:r>
                  <a:rPr lang="bn-BD" sz="3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  <a:sym typeface="Symbol"/>
                  </a:rPr>
                  <a:t>সপ্তম</a:t>
                </a:r>
                <a:r>
                  <a:rPr lang="bn-BD" sz="3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পদ=</a:t>
                </a:r>
                <a:r>
                  <a:rPr lang="en-US" sz="3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n</a:t>
                </a:r>
                <a:r>
                  <a:rPr lang="en-US" sz="3200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𝑎𝑟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7</m:t>
                        </m:r>
                        <m:r>
                          <a:rPr lang="en-US" sz="32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a:rPr lang="en-US" sz="32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lang="en-US" sz="3200" dirty="0" smtClean="0"/>
              </a:p>
              <a:p>
                <a:pPr algn="just"/>
                <a:r>
                  <a:rPr lang="en-US" sz="3200" dirty="0"/>
                  <a:t> </a:t>
                </a:r>
                <a:r>
                  <a:rPr lang="en-US" sz="3200" dirty="0" smtClean="0"/>
                  <a:t>                             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=</a:t>
                </a:r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 8</a:t>
                </a:r>
                <a14:m>
                  <m:oMath xmlns:m="http://schemas.openxmlformats.org/officeDocument/2006/math">
                    <m:r>
                      <a:rPr lang="en-US" sz="320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×</m:t>
                    </m:r>
                    <m:sSup>
                      <m:sSupPr>
                        <m:ctrlPr>
                          <a:rPr lang="en-US" sz="320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2</m:t>
                        </m:r>
                      </m:e>
                      <m:sup>
                        <m:r>
                          <a:rPr lang="en-US" sz="32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bn-BD" sz="3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 algn="just"/>
                <a:r>
                  <a:rPr lang="en-US" sz="3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  <a:sym typeface="Symbol"/>
                  </a:rPr>
                  <a:t>                          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NikoshBAN" pitchFamily="2" charset="0"/>
                        <a:sym typeface="Symbol"/>
                      </a:rPr>
                      <m:t>=</m:t>
                    </m:r>
                    <m:r>
                      <a:rPr lang="en-US" sz="32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NikoshBAN" pitchFamily="2" charset="0"/>
                        <a:sym typeface="Symbol"/>
                      </a:rPr>
                      <m:t>512</m:t>
                    </m:r>
                    <m:r>
                      <a:rPr lang="en-US" sz="32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cs typeface="NikoshBAN" pitchFamily="2" charset="0"/>
                        <a:sym typeface="Symbol"/>
                      </a:rPr>
                      <m:t>.</m:t>
                    </m:r>
                  </m:oMath>
                </a14:m>
                <a:endParaRPr lang="en-US" sz="3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  <a:sym typeface="Symbol"/>
                </a:endParaRPr>
              </a:p>
              <a:p>
                <a:pPr algn="just"/>
                <a:r>
                  <a:rPr lang="en-US" sz="3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  <a:sym typeface="Symbol"/>
                  </a:rPr>
                  <a:t>         </a:t>
                </a:r>
                <a:r>
                  <a:rPr lang="en-US" sz="3200" dirty="0" err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  <a:sym typeface="Symbol"/>
                  </a:rPr>
                  <a:t>Ans</a:t>
                </a:r>
                <a:r>
                  <a:rPr lang="en-US" sz="3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  <a:sym typeface="Symbol"/>
                  </a:rPr>
                  <a:t>: </a:t>
                </a:r>
                <a:r>
                  <a:rPr lang="en-US" sz="3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itchFamily="18" charset="0"/>
                    <a:cs typeface="Times New Roman" pitchFamily="18" charset="0"/>
                    <a:sym typeface="Symbol"/>
                  </a:rPr>
                  <a:t>512.</a:t>
                </a:r>
                <a:endPara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2" charset="0"/>
                  <a:cs typeface="NikoshBAN" pitchFamily="2" charset="0"/>
                  <a:sym typeface="Symbol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2286000"/>
                <a:ext cx="6477000" cy="3746795"/>
              </a:xfrm>
              <a:prstGeom prst="rect">
                <a:avLst/>
              </a:prstGeom>
              <a:blipFill rotWithShape="1">
                <a:blip r:embed="rId2"/>
                <a:stretch>
                  <a:fillRect l="-2352" t="-2114" b="-45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27710" y="96980"/>
            <a:ext cx="8991153" cy="893620"/>
            <a:chOff x="27710" y="96980"/>
            <a:chExt cx="8991153" cy="893620"/>
          </a:xfrm>
        </p:grpSpPr>
        <p:sp>
          <p:nvSpPr>
            <p:cNvPr id="31" name="Plaque 30"/>
            <p:cNvSpPr/>
            <p:nvPr/>
          </p:nvSpPr>
          <p:spPr>
            <a:xfrm>
              <a:off x="27710" y="96980"/>
              <a:ext cx="8991153" cy="893620"/>
            </a:xfrm>
            <a:prstGeom prst="plaque">
              <a:avLst>
                <a:gd name="adj" fmla="val 0"/>
              </a:avLst>
            </a:prstGeom>
            <a:gradFill flip="none" rotWithShape="1">
              <a:gsLst>
                <a:gs pos="10000">
                  <a:srgbClr val="CBCBCB">
                    <a:alpha val="60000"/>
                  </a:srgbClr>
                </a:gs>
                <a:gs pos="22000">
                  <a:srgbClr val="009900"/>
                </a:gs>
                <a:gs pos="51000">
                  <a:srgbClr val="FFFF00"/>
                </a:gs>
                <a:gs pos="100000">
                  <a:srgbClr val="B2B2B2"/>
                </a:gs>
                <a:gs pos="100000">
                  <a:srgbClr val="EAEAEA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perspective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Hexagon 31"/>
            <p:cNvSpPr/>
            <p:nvPr/>
          </p:nvSpPr>
          <p:spPr>
            <a:xfrm>
              <a:off x="290940" y="217292"/>
              <a:ext cx="8533954" cy="697107"/>
            </a:xfrm>
            <a:prstGeom prst="hexagon">
              <a:avLst>
                <a:gd name="adj" fmla="val 0"/>
                <a:gd name="vf" fmla="val 115470"/>
              </a:avLst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bn-BD" sz="3600" b="1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  <a:sym typeface="Wingdings"/>
                </a:rPr>
                <a:t></a:t>
              </a:r>
              <a:r>
                <a:rPr lang="bn-BD" sz="36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6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একক </a:t>
              </a:r>
              <a:r>
                <a:rPr lang="en-US" sz="36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6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কাজের </a:t>
              </a:r>
              <a:r>
                <a:rPr lang="en-US" sz="36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6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সমাধান</a:t>
              </a:r>
              <a:r>
                <a:rPr lang="en-US" sz="36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6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600" b="1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  <a:sym typeface="Wingdings"/>
                </a:rPr>
                <a:t></a:t>
              </a:r>
              <a:r>
                <a:rPr lang="bn-BD" sz="3600" b="1" dirty="0">
                  <a:solidFill>
                    <a:schemeClr val="accent2"/>
                  </a:solidFill>
                  <a:latin typeface="NikoshBAN" pitchFamily="2" charset="0"/>
                  <a:cs typeface="NikoshBAN" pitchFamily="2" charset="0"/>
                  <a:sym typeface="Wingdings"/>
                </a:rPr>
                <a:t> </a:t>
              </a:r>
              <a:r>
                <a:rPr lang="bn-BD" sz="3600" b="1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  <a:sym typeface="Wingdings"/>
                </a:rPr>
                <a:t>মিলিয়ে নাও </a:t>
              </a:r>
              <a:r>
                <a:rPr lang="en-US" sz="36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  <a:sym typeface="Wingdings"/>
                </a:rPr>
                <a:t> </a:t>
              </a:r>
              <a:endParaRPr lang="bn-BD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-12648" y="25075"/>
            <a:ext cx="9143428" cy="6750333"/>
            <a:chOff x="-11691" y="13855"/>
            <a:chExt cx="9072564" cy="6858000"/>
          </a:xfrm>
        </p:grpSpPr>
        <p:sp>
          <p:nvSpPr>
            <p:cNvPr id="23" name="Rectangle 22"/>
            <p:cNvSpPr/>
            <p:nvPr/>
          </p:nvSpPr>
          <p:spPr>
            <a:xfrm>
              <a:off x="-11691" y="13855"/>
              <a:ext cx="9072564" cy="6858000"/>
            </a:xfrm>
            <a:prstGeom prst="rect">
              <a:avLst/>
            </a:prstGeom>
            <a:noFill/>
            <a:ln w="193675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24691" y="124686"/>
              <a:ext cx="8797638" cy="6636329"/>
            </a:xfrm>
            <a:prstGeom prst="rect">
              <a:avLst/>
            </a:prstGeom>
            <a:noFill/>
            <a:ln w="142875">
              <a:solidFill>
                <a:srgbClr val="FF9900"/>
              </a:solidFill>
            </a:ln>
            <a:effectLst>
              <a:reflection endPos="0" dist="50800" dir="5400000" sy="-100000" algn="bl" rotWithShape="0"/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4"/>
          <p:cNvSpPr/>
          <p:nvPr/>
        </p:nvSpPr>
        <p:spPr>
          <a:xfrm>
            <a:off x="762000" y="1586345"/>
            <a:ext cx="67810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সমাধান: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+ 16 +</a:t>
            </a:r>
            <a:r>
              <a:rPr lang="bn-BD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32</a:t>
            </a:r>
            <a:r>
              <a:rPr lang="bn-BD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bn-BD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64</a:t>
            </a:r>
            <a:r>
              <a:rPr lang="bn-BD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+…..</a:t>
            </a:r>
            <a:r>
              <a:rPr lang="bn-BD" sz="3200" dirty="0">
                <a:latin typeface="Times New Roman" pitchFamily="18" charset="0"/>
                <a:cs typeface="Times New Roman" pitchFamily="18" charset="0"/>
              </a:rPr>
              <a:t>...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bn-BD" sz="3200" dirty="0" smtClean="0">
                <a:latin typeface="Times New Roman" pitchFamily="18" charset="0"/>
                <a:cs typeface="Times New Roman" pitchFamily="18" charset="0"/>
              </a:rPr>
              <a:t>...........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7978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90950" y="4906180"/>
            <a:ext cx="8548020" cy="400110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**</a:t>
            </a:r>
            <a:r>
              <a:rPr lang="bn-BD" sz="2000" dirty="0" smtClean="0">
                <a:solidFill>
                  <a:srgbClr val="008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প্রত্যেক ছাত্র</a:t>
            </a:r>
            <a:r>
              <a:rPr lang="en-US" sz="2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2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ছাত্র্রী দলীয় ভাবে নির্দেশমত সমস্যাটির সমাধান করবে। প্রয়োজনে আমি সহযোগিতা করব।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332510" y="2749761"/>
            <a:ext cx="8451270" cy="1898439"/>
            <a:chOff x="263235" y="1371600"/>
            <a:chExt cx="8534400" cy="1898439"/>
          </a:xfrm>
        </p:grpSpPr>
        <p:sp>
          <p:nvSpPr>
            <p:cNvPr id="17" name="Can 16"/>
            <p:cNvSpPr/>
            <p:nvPr/>
          </p:nvSpPr>
          <p:spPr>
            <a:xfrm>
              <a:off x="263235" y="1371600"/>
              <a:ext cx="8534400" cy="1371600"/>
            </a:xfrm>
            <a:prstGeom prst="can">
              <a:avLst>
                <a:gd name="adj" fmla="val 13636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76200" cmpd="sng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39435" y="1761934"/>
              <a:ext cx="8382000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chemeClr val="accent2">
                      <a:lumMod val="75000"/>
                    </a:schemeClr>
                  </a:solidFill>
                  <a:sym typeface="Wingdings 3"/>
                </a:rPr>
                <a:t></a:t>
              </a:r>
              <a:r>
                <a:rPr lang="bn-BD" sz="2800" b="1" dirty="0" smtClean="0">
                  <a:solidFill>
                    <a:schemeClr val="accent2">
                      <a:lumMod val="75000"/>
                    </a:schemeClr>
                  </a:solidFill>
                  <a:latin typeface="NikoshBAN" pitchFamily="2" charset="0"/>
                  <a:cs typeface="NikoshBAN" pitchFamily="2" charset="0"/>
                  <a:sym typeface="Wingdings 3"/>
                </a:rPr>
                <a:t>২</a:t>
              </a:r>
              <a:r>
                <a:rPr lang="en-US" sz="2800" b="1" dirty="0" smtClean="0">
                  <a:solidFill>
                    <a:schemeClr val="accent2">
                      <a:lumMod val="75000"/>
                    </a:schemeClr>
                  </a:solidFill>
                  <a:sym typeface="Wingdings 3"/>
                </a:rPr>
                <a:t>&gt;</a:t>
              </a:r>
              <a:r>
                <a:rPr lang="bn-BD" sz="2800" b="1" dirty="0" smtClean="0">
                  <a:solidFill>
                    <a:schemeClr val="accent2">
                      <a:lumMod val="75000"/>
                    </a:schemeClr>
                  </a:solidFill>
                  <a:sym typeface="Wingdings 3"/>
                </a:rPr>
                <a:t> </a:t>
              </a:r>
              <a:r>
                <a:rPr lang="bn-BD" sz="2800" dirty="0">
                  <a:latin typeface="NikoshBAN" pitchFamily="2" charset="0"/>
                  <a:cs typeface="NikoshBAN" pitchFamily="2" charset="0"/>
                </a:rPr>
                <a:t>সমস্যা : 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3</a:t>
              </a:r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+ </a:t>
              </a:r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9 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+ </a:t>
              </a:r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27 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+ </a:t>
              </a:r>
              <a:r>
                <a:rPr lang="bn-BD" sz="2800" dirty="0" smtClean="0">
                  <a:latin typeface="Times New Roman" pitchFamily="18" charset="0"/>
                  <a:cs typeface="Times New Roman" pitchFamily="18" charset="0"/>
                </a:rPr>
                <a:t>....... </a:t>
              </a:r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800" dirty="0">
                  <a:latin typeface="NikoshBAN" pitchFamily="2" charset="0"/>
                  <a:cs typeface="NikoshBAN" pitchFamily="2" charset="0"/>
                </a:rPr>
                <a:t>ধারাটির </a:t>
              </a:r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প্রথম চৌদ্দটি পদের সমষ্টি নির্ণয় কর।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en-US" sz="3600" dirty="0" smtClean="0">
                  <a:solidFill>
                    <a:schemeClr val="accent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 </a:t>
              </a:r>
              <a:endParaRPr lang="en-US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6169400"/>
            <a:ext cx="8763000" cy="538407"/>
          </a:xfrm>
          <a:prstGeom prst="rect">
            <a:avLst/>
          </a:prstGeom>
          <a:noFill/>
          <a:ln w="38100" cmpd="thickThin">
            <a:noFill/>
            <a:prstDash val="dashDot"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bn-BD" sz="2400" b="1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মোঃ আবদুল মান্নান, </a:t>
            </a:r>
            <a:r>
              <a:rPr lang="bn-BD" sz="2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বি.এসসি-বি.এড (গণিত), </a:t>
            </a:r>
            <a:r>
              <a:rPr lang="bn-BD" sz="2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সহকারী </a:t>
            </a:r>
            <a:r>
              <a:rPr lang="bn-BD" sz="2400" b="1" dirty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শিক্ষক </a:t>
            </a:r>
            <a:r>
              <a:rPr lang="bn-BD" sz="2400" b="1" dirty="0" smtClean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bn-BD" sz="2400" b="1" dirty="0">
                <a:solidFill>
                  <a:srgbClr val="FF3399"/>
                </a:solidFill>
                <a:latin typeface="NikoshBAN" pitchFamily="2" charset="0"/>
                <a:cs typeface="NikoshBAN" pitchFamily="2" charset="0"/>
              </a:rPr>
              <a:t>আতাতুর্ক মডেল হাই স্কুল।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22550" y="1443330"/>
            <a:ext cx="1878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সময় : ১৫ মিনিট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5795" y="1370599"/>
            <a:ext cx="1878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সময় : ১৫ মিনিট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C0A4-91B2-470C-9B3C-EAD5E83C5AE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0283-EF71-47E9-9B6E-7DB6D0F8756B}" type="datetime12">
              <a:rPr lang="en-US" smtClean="0"/>
              <a:t>9:10 PM</a:t>
            </a:fld>
            <a:endParaRPr lang="en-US"/>
          </a:p>
        </p:txBody>
      </p:sp>
      <p:pic>
        <p:nvPicPr>
          <p:cNvPr id="3074" name="Picture 2" descr="C:\Users\DOEL\Desktop\Image=2\jnklnk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084499"/>
            <a:ext cx="2029700" cy="1319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 29"/>
          <p:cNvGrpSpPr/>
          <p:nvPr/>
        </p:nvGrpSpPr>
        <p:grpSpPr>
          <a:xfrm>
            <a:off x="27710" y="96980"/>
            <a:ext cx="8991153" cy="893620"/>
            <a:chOff x="27710" y="96980"/>
            <a:chExt cx="8991153" cy="893620"/>
          </a:xfrm>
        </p:grpSpPr>
        <p:sp>
          <p:nvSpPr>
            <p:cNvPr id="31" name="Plaque 30"/>
            <p:cNvSpPr/>
            <p:nvPr/>
          </p:nvSpPr>
          <p:spPr>
            <a:xfrm>
              <a:off x="27710" y="96980"/>
              <a:ext cx="8991153" cy="893620"/>
            </a:xfrm>
            <a:prstGeom prst="plaque">
              <a:avLst>
                <a:gd name="adj" fmla="val 0"/>
              </a:avLst>
            </a:prstGeom>
            <a:gradFill flip="none" rotWithShape="1">
              <a:gsLst>
                <a:gs pos="10000">
                  <a:srgbClr val="CBCBCB">
                    <a:alpha val="60000"/>
                  </a:srgbClr>
                </a:gs>
                <a:gs pos="22000">
                  <a:srgbClr val="009900"/>
                </a:gs>
                <a:gs pos="51000">
                  <a:srgbClr val="FFFF00"/>
                </a:gs>
                <a:gs pos="100000">
                  <a:srgbClr val="B2B2B2"/>
                </a:gs>
                <a:gs pos="100000">
                  <a:srgbClr val="EAEAEA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perspective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Hexagon 31"/>
            <p:cNvSpPr/>
            <p:nvPr/>
          </p:nvSpPr>
          <p:spPr>
            <a:xfrm>
              <a:off x="290940" y="217292"/>
              <a:ext cx="8533954" cy="697107"/>
            </a:xfrm>
            <a:prstGeom prst="hexagon">
              <a:avLst>
                <a:gd name="adj" fmla="val 0"/>
                <a:gd name="vf" fmla="val 115470"/>
              </a:avLst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  <a:sym typeface="Wingdings"/>
                </a:rPr>
                <a:t> </a:t>
              </a:r>
              <a:r>
                <a:rPr lang="bn-BD" sz="3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  <a:sym typeface="Wingdings"/>
                </a:rPr>
                <a:t>                </a:t>
              </a:r>
              <a:r>
                <a:rPr lang="bn-BD" sz="4400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  <a:sym typeface="Wingdings 2"/>
                </a:rPr>
                <a:t></a:t>
              </a:r>
              <a:r>
                <a:rPr lang="bn-BD" sz="5400" b="1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  <a:sym typeface="Wingdings"/>
                </a:rPr>
                <a:t>দলীয় কাজ </a:t>
              </a:r>
              <a:r>
                <a:rPr lang="bn-BD" sz="4400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  <a:sym typeface="Wingdings 2"/>
                </a:rPr>
                <a:t></a:t>
              </a:r>
              <a:endParaRPr lang="bn-BD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-83122" y="-23623"/>
            <a:ext cx="9236645" cy="6799031"/>
            <a:chOff x="-83122" y="-23623"/>
            <a:chExt cx="9236645" cy="6799031"/>
          </a:xfrm>
        </p:grpSpPr>
        <p:grpSp>
          <p:nvGrpSpPr>
            <p:cNvPr id="16" name="Group 15"/>
            <p:cNvGrpSpPr/>
            <p:nvPr/>
          </p:nvGrpSpPr>
          <p:grpSpPr>
            <a:xfrm>
              <a:off x="-83122" y="-23623"/>
              <a:ext cx="9236645" cy="6799031"/>
              <a:chOff x="-81619" y="-35620"/>
              <a:chExt cx="9165059" cy="6907475"/>
            </a:xfrm>
          </p:grpSpPr>
          <p:sp>
            <p:nvSpPr>
              <p:cNvPr id="22" name="Oval 21"/>
              <p:cNvSpPr/>
              <p:nvPr/>
            </p:nvSpPr>
            <p:spPr>
              <a:xfrm rot="20311630">
                <a:off x="-81619" y="8646"/>
                <a:ext cx="604876" cy="541755"/>
              </a:xfrm>
              <a:prstGeom prst="ellipse">
                <a:avLst/>
              </a:prstGeom>
              <a:gradFill flip="none"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69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/>
              <p:cNvSpPr/>
              <p:nvPr/>
            </p:nvSpPr>
            <p:spPr>
              <a:xfrm rot="5176309">
                <a:off x="8510125" y="-4060"/>
                <a:ext cx="604876" cy="541755"/>
              </a:xfrm>
              <a:prstGeom prst="ellipse">
                <a:avLst/>
              </a:prstGeom>
              <a:gradFill flip="none" rotWithShape="1">
                <a:gsLst>
                  <a:gs pos="0">
                    <a:srgbClr val="FF3399"/>
                  </a:gs>
                  <a:gs pos="25000">
                    <a:srgbClr val="FF6633"/>
                  </a:gs>
                  <a:gs pos="69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4" name="Group 23"/>
              <p:cNvGrpSpPr/>
              <p:nvPr/>
            </p:nvGrpSpPr>
            <p:grpSpPr>
              <a:xfrm>
                <a:off x="-11691" y="13855"/>
                <a:ext cx="9072564" cy="6858000"/>
                <a:chOff x="-11691" y="13855"/>
                <a:chExt cx="9072564" cy="6858000"/>
              </a:xfrm>
            </p:grpSpPr>
            <p:sp>
              <p:nvSpPr>
                <p:cNvPr id="25" name="Rectangle 24"/>
                <p:cNvSpPr/>
                <p:nvPr/>
              </p:nvSpPr>
              <p:spPr>
                <a:xfrm>
                  <a:off x="-11691" y="13855"/>
                  <a:ext cx="9072564" cy="6858000"/>
                </a:xfrm>
                <a:prstGeom prst="rect">
                  <a:avLst/>
                </a:prstGeom>
                <a:noFill/>
                <a:ln w="193675">
                  <a:gradFill>
                    <a:gsLst>
                      <a:gs pos="0">
                        <a:srgbClr val="FF3399"/>
                      </a:gs>
                      <a:gs pos="25000">
                        <a:srgbClr val="FF6633"/>
                      </a:gs>
                      <a:gs pos="50000">
                        <a:srgbClr val="FFFF00"/>
                      </a:gs>
                      <a:gs pos="75000">
                        <a:srgbClr val="01A78F"/>
                      </a:gs>
                      <a:gs pos="100000">
                        <a:srgbClr val="3366FF"/>
                      </a:gs>
                    </a:gsLst>
                    <a:lin ang="5400000" scaled="0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>
                  <a:off x="124691" y="124686"/>
                  <a:ext cx="8797638" cy="6636329"/>
                </a:xfrm>
                <a:prstGeom prst="rect">
                  <a:avLst/>
                </a:prstGeom>
                <a:noFill/>
                <a:ln w="142875">
                  <a:solidFill>
                    <a:srgbClr val="FF9900"/>
                  </a:solidFill>
                </a:ln>
                <a:effectLst>
                  <a:reflection endPos="0" dist="50800" dir="5400000" sy="-100000" algn="bl" rotWithShape="0"/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21" name="Straight Connector 20"/>
            <p:cNvCxnSpPr/>
            <p:nvPr/>
          </p:nvCxnSpPr>
          <p:spPr>
            <a:xfrm>
              <a:off x="194074" y="6129570"/>
              <a:ext cx="8741772" cy="0"/>
            </a:xfrm>
            <a:prstGeom prst="line">
              <a:avLst/>
            </a:prstGeom>
            <a:ln w="1333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9565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3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C0A4-91B2-470C-9B3C-EAD5E83C5AE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06D4A-D72A-423B-A425-B6DB57D652BD}" type="datetime12">
              <a:rPr lang="en-US" smtClean="0"/>
              <a:t>9:10 PM</a:t>
            </a:fld>
            <a:endParaRPr lang="en-US"/>
          </a:p>
        </p:txBody>
      </p:sp>
      <p:grpSp>
        <p:nvGrpSpPr>
          <p:cNvPr id="32" name="Group 31"/>
          <p:cNvGrpSpPr/>
          <p:nvPr/>
        </p:nvGrpSpPr>
        <p:grpSpPr>
          <a:xfrm>
            <a:off x="27710" y="96980"/>
            <a:ext cx="8991153" cy="893620"/>
            <a:chOff x="27710" y="96980"/>
            <a:chExt cx="8991153" cy="893620"/>
          </a:xfrm>
        </p:grpSpPr>
        <p:sp>
          <p:nvSpPr>
            <p:cNvPr id="34" name="Plaque 33"/>
            <p:cNvSpPr/>
            <p:nvPr/>
          </p:nvSpPr>
          <p:spPr>
            <a:xfrm>
              <a:off x="27710" y="96980"/>
              <a:ext cx="8991153" cy="893620"/>
            </a:xfrm>
            <a:prstGeom prst="plaque">
              <a:avLst>
                <a:gd name="adj" fmla="val 0"/>
              </a:avLst>
            </a:prstGeom>
            <a:gradFill flip="none" rotWithShape="1">
              <a:gsLst>
                <a:gs pos="10000">
                  <a:srgbClr val="CBCBCB">
                    <a:alpha val="60000"/>
                  </a:srgbClr>
                </a:gs>
                <a:gs pos="22000">
                  <a:srgbClr val="009900"/>
                </a:gs>
                <a:gs pos="51000">
                  <a:srgbClr val="FFFF00"/>
                </a:gs>
                <a:gs pos="100000">
                  <a:srgbClr val="B2B2B2"/>
                </a:gs>
                <a:gs pos="100000">
                  <a:srgbClr val="EAEAEA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cene3d>
              <a:camera prst="perspective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Hexagon 34"/>
            <p:cNvSpPr/>
            <p:nvPr/>
          </p:nvSpPr>
          <p:spPr>
            <a:xfrm>
              <a:off x="290940" y="217292"/>
              <a:ext cx="8533954" cy="697107"/>
            </a:xfrm>
            <a:prstGeom prst="hexagon">
              <a:avLst>
                <a:gd name="adj" fmla="val 0"/>
                <a:gd name="vf" fmla="val 115470"/>
              </a:avLst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bn-BD" sz="3600" b="1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  <a:sym typeface="Wingdings"/>
                </a:rPr>
                <a:t></a:t>
              </a:r>
              <a:r>
                <a:rPr lang="bn-BD" sz="36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6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দলীয় </a:t>
              </a:r>
              <a:r>
                <a:rPr lang="en-US" sz="36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6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কাজের </a:t>
              </a:r>
              <a:r>
                <a:rPr lang="en-US" sz="36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6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সমাধান</a:t>
              </a:r>
              <a:r>
                <a:rPr lang="en-US" sz="36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6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600" b="1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  <a:sym typeface="Wingdings"/>
                </a:rPr>
                <a:t></a:t>
              </a:r>
              <a:r>
                <a:rPr lang="bn-BD" sz="3600" b="1" dirty="0">
                  <a:solidFill>
                    <a:schemeClr val="accent2"/>
                  </a:solidFill>
                  <a:latin typeface="NikoshBAN" pitchFamily="2" charset="0"/>
                  <a:cs typeface="NikoshBAN" pitchFamily="2" charset="0"/>
                  <a:sym typeface="Wingdings"/>
                </a:rPr>
                <a:t> </a:t>
              </a:r>
              <a:r>
                <a:rPr lang="bn-BD" sz="3600" b="1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  <a:sym typeface="Wingdings"/>
                </a:rPr>
                <a:t>মিলিয়ে নাও </a:t>
              </a:r>
              <a:r>
                <a:rPr lang="en-US" sz="36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  <a:sym typeface="Wingdings"/>
                </a:rPr>
                <a:t> </a:t>
              </a:r>
              <a:endParaRPr lang="bn-BD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-12648" y="25075"/>
            <a:ext cx="9143428" cy="6750333"/>
            <a:chOff x="-11691" y="13855"/>
            <a:chExt cx="9072564" cy="6858000"/>
          </a:xfrm>
        </p:grpSpPr>
        <p:sp>
          <p:nvSpPr>
            <p:cNvPr id="37" name="Rectangle 36"/>
            <p:cNvSpPr/>
            <p:nvPr/>
          </p:nvSpPr>
          <p:spPr>
            <a:xfrm>
              <a:off x="-11691" y="13855"/>
              <a:ext cx="9072564" cy="6858000"/>
            </a:xfrm>
            <a:prstGeom prst="rect">
              <a:avLst/>
            </a:prstGeom>
            <a:noFill/>
            <a:ln w="193675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24691" y="124686"/>
              <a:ext cx="8797638" cy="6636329"/>
            </a:xfrm>
            <a:prstGeom prst="rect">
              <a:avLst/>
            </a:prstGeom>
            <a:noFill/>
            <a:ln w="142875">
              <a:solidFill>
                <a:srgbClr val="FF9900"/>
              </a:solidFill>
            </a:ln>
            <a:effectLst>
              <a:reflection endPos="0" dist="50800" dir="5400000" sy="-100000" algn="bl" rotWithShape="0"/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281545" y="1136075"/>
            <a:ext cx="6705600" cy="5233164"/>
            <a:chOff x="1281545" y="1136075"/>
            <a:chExt cx="6705600" cy="523316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281545" y="1136075"/>
                  <a:ext cx="6705600" cy="5233164"/>
                </a:xfrm>
                <a:prstGeom prst="rect">
                  <a:avLst/>
                </a:prstGeom>
                <a:noFill/>
                <a:ln w="57150">
                  <a:solidFill>
                    <a:schemeClr val="accent6">
                      <a:lumMod val="75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 smtClean="0">
                      <a:latin typeface="NikoshBAN" pitchFamily="2" charset="0"/>
                      <a:cs typeface="NikoshBAN" pitchFamily="2" charset="0"/>
                    </a:rPr>
                    <a:t> </a:t>
                  </a:r>
                  <a:r>
                    <a:rPr lang="bn-BD" sz="2400" b="1" dirty="0">
                      <a:solidFill>
                        <a:schemeClr val="accent2">
                          <a:lumMod val="75000"/>
                        </a:schemeClr>
                      </a:solidFill>
                      <a:latin typeface="NikoshBAN" pitchFamily="2" charset="0"/>
                      <a:cs typeface="NikoshBAN" pitchFamily="2" charset="0"/>
                      <a:sym typeface="Wingdings 3"/>
                    </a:rPr>
                    <a:t>২</a:t>
                  </a:r>
                  <a:r>
                    <a:rPr lang="en-US" sz="2400" b="1" dirty="0" smtClean="0">
                      <a:solidFill>
                        <a:schemeClr val="accent2">
                          <a:lumMod val="75000"/>
                        </a:schemeClr>
                      </a:solidFill>
                      <a:sym typeface="Wingdings 3"/>
                    </a:rPr>
                    <a:t>&gt;</a:t>
                  </a:r>
                  <a:r>
                    <a:rPr lang="bn-BD" sz="2400" dirty="0" smtClean="0">
                      <a:solidFill>
                        <a:srgbClr val="009900"/>
                      </a:solidFill>
                      <a:latin typeface="NikoshBAN" pitchFamily="2" charset="0"/>
                      <a:cs typeface="NikoshBAN" pitchFamily="2" charset="0"/>
                      <a:sym typeface="Wingdings 2"/>
                    </a:rPr>
                    <a:t> </a:t>
                  </a:r>
                  <a:r>
                    <a:rPr lang="bn-BD" sz="2400" dirty="0" smtClean="0">
                      <a:latin typeface="NikoshBAN" pitchFamily="2" charset="0"/>
                      <a:cs typeface="NikoshBAN" pitchFamily="2" charset="0"/>
                    </a:rPr>
                    <a:t>সমাধান : </a:t>
                  </a:r>
                  <a:r>
                    <a:rPr lang="en-US" sz="2400" dirty="0" smtClean="0">
                      <a:latin typeface="Times New Roman" pitchFamily="18" charset="0"/>
                      <a:cs typeface="Times New Roman" pitchFamily="18" charset="0"/>
                    </a:rPr>
                    <a:t>3 </a:t>
                  </a:r>
                  <a:r>
                    <a:rPr lang="en-US" sz="2400" dirty="0">
                      <a:latin typeface="Times New Roman" pitchFamily="18" charset="0"/>
                      <a:cs typeface="Times New Roman" pitchFamily="18" charset="0"/>
                    </a:rPr>
                    <a:t>+ </a:t>
                  </a:r>
                  <a:r>
                    <a:rPr lang="en-US" sz="2400" dirty="0" smtClean="0">
                      <a:latin typeface="Times New Roman" pitchFamily="18" charset="0"/>
                      <a:cs typeface="Times New Roman" pitchFamily="18" charset="0"/>
                    </a:rPr>
                    <a:t>9 </a:t>
                  </a:r>
                  <a:r>
                    <a:rPr lang="en-US" sz="2400" dirty="0">
                      <a:latin typeface="Times New Roman" pitchFamily="18" charset="0"/>
                      <a:cs typeface="Times New Roman" pitchFamily="18" charset="0"/>
                    </a:rPr>
                    <a:t>+ </a:t>
                  </a:r>
                  <a:r>
                    <a:rPr lang="en-US" sz="2400" dirty="0" smtClean="0">
                      <a:latin typeface="Times New Roman" pitchFamily="18" charset="0"/>
                      <a:cs typeface="Times New Roman" pitchFamily="18" charset="0"/>
                    </a:rPr>
                    <a:t>27 </a:t>
                  </a:r>
                  <a:r>
                    <a:rPr lang="en-US" sz="2400" dirty="0">
                      <a:latin typeface="Times New Roman" pitchFamily="18" charset="0"/>
                      <a:cs typeface="Times New Roman" pitchFamily="18" charset="0"/>
                    </a:rPr>
                    <a:t>+ </a:t>
                  </a:r>
                  <a:r>
                    <a:rPr lang="en-US" sz="2400" dirty="0" smtClean="0">
                      <a:latin typeface="Times New Roman" pitchFamily="18" charset="0"/>
                      <a:cs typeface="Times New Roman" pitchFamily="18" charset="0"/>
                    </a:rPr>
                    <a:t>……</a:t>
                  </a:r>
                  <a:r>
                    <a:rPr lang="bn-BD" sz="2400" dirty="0" smtClean="0">
                      <a:latin typeface="Times New Roman" pitchFamily="18" charset="0"/>
                      <a:cs typeface="Times New Roman" pitchFamily="18" charset="0"/>
                    </a:rPr>
                    <a:t>.</a:t>
                  </a:r>
                  <a:r>
                    <a:rPr lang="en-US" sz="2400" dirty="0" smtClean="0"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endParaRPr lang="bn-BD" sz="2400" dirty="0" smtClean="0">
                    <a:latin typeface="NikoshBAN" pitchFamily="2" charset="0"/>
                    <a:cs typeface="NikoshBAN" pitchFamily="2" charset="0"/>
                  </a:endParaRPr>
                </a:p>
                <a:p>
                  <a:r>
                    <a:rPr lang="bn-BD" sz="2400" dirty="0" smtClean="0">
                      <a:latin typeface="NikoshBAN" pitchFamily="2" charset="0"/>
                      <a:cs typeface="NikoshBAN" pitchFamily="2" charset="0"/>
                    </a:rPr>
                    <a:t>     ইহা একটি গুণোত্তর ধারা, যার – </a:t>
                  </a:r>
                </a:p>
                <a:p>
                  <a:r>
                    <a:rPr lang="bn-BD" sz="2400" dirty="0">
                      <a:latin typeface="NikoshBAN" pitchFamily="2" charset="0"/>
                      <a:cs typeface="NikoshBAN" pitchFamily="2" charset="0"/>
                    </a:rPr>
                    <a:t> </a:t>
                  </a:r>
                  <a:r>
                    <a:rPr lang="bn-BD" sz="2400" dirty="0" smtClean="0">
                      <a:latin typeface="NikoshBAN" pitchFamily="2" charset="0"/>
                      <a:cs typeface="NikoshBAN" pitchFamily="2" charset="0"/>
                    </a:rPr>
                    <a:t>    প্রথম পদ  </a:t>
                  </a:r>
                  <a:r>
                    <a:rPr lang="en-US" sz="2400" dirty="0" smtClean="0">
                      <a:latin typeface="Times New Roman" pitchFamily="18" charset="0"/>
                      <a:cs typeface="Times New Roman" pitchFamily="18" charset="0"/>
                    </a:rPr>
                    <a:t>a = 3</a:t>
                  </a:r>
                  <a:endParaRPr lang="bn-BD" sz="2400" dirty="0" smtClean="0">
                    <a:latin typeface="NikoshBAN" pitchFamily="2" charset="0"/>
                    <a:cs typeface="NikoshBAN" pitchFamily="2" charset="0"/>
                  </a:endParaRPr>
                </a:p>
                <a:p>
                  <a:r>
                    <a:rPr lang="bn-BD" sz="2400" dirty="0" smtClean="0">
                      <a:latin typeface="NikoshBAN" pitchFamily="2" charset="0"/>
                      <a:cs typeface="NikoshBAN" pitchFamily="2" charset="0"/>
                    </a:rPr>
                    <a:t>     সাধারণ  অনুপাত </a:t>
                  </a:r>
                  <a:r>
                    <a:rPr lang="en-US" sz="2400" dirty="0">
                      <a:latin typeface="Times New Roman" pitchFamily="18" charset="0"/>
                      <a:cs typeface="Times New Roman" pitchFamily="18" charset="0"/>
                    </a:rPr>
                    <a:t>r</a:t>
                  </a:r>
                  <a:r>
                    <a:rPr lang="en-US" sz="2400" dirty="0" smtClean="0">
                      <a:latin typeface="NikoshBAN" pitchFamily="2" charset="0"/>
                      <a:cs typeface="NikoshBAN" pitchFamily="2" charset="0"/>
                    </a:rPr>
                    <a:t>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/>
                              <a:cs typeface="NikoshBAN" pitchFamily="2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  <a:cs typeface="NikoshBAN" pitchFamily="2" charset="0"/>
                            </a:rPr>
                            <m:t>9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cs typeface="NikoshBAN" pitchFamily="2" charset="0"/>
                            </a:rPr>
                            <m:t>3</m:t>
                          </m:r>
                        </m:den>
                      </m:f>
                    </m:oMath>
                  </a14:m>
                  <a:r>
                    <a:rPr lang="en-US" sz="2400" dirty="0" smtClean="0">
                      <a:latin typeface="Times New Roman" pitchFamily="18" charset="0"/>
                      <a:cs typeface="Times New Roman" pitchFamily="18" charset="0"/>
                    </a:rPr>
                    <a:t> = 3</a:t>
                  </a:r>
                  <a:endParaRPr lang="bn-BD" sz="2400" dirty="0" smtClean="0">
                    <a:latin typeface="NikoshBAN" pitchFamily="2" charset="0"/>
                    <a:cs typeface="NikoshBAN" pitchFamily="2" charset="0"/>
                  </a:endParaRPr>
                </a:p>
                <a:p>
                  <a:r>
                    <a:rPr lang="bn-BD" sz="2400" dirty="0" smtClean="0">
                      <a:latin typeface="NikoshBAN" pitchFamily="2" charset="0"/>
                      <a:cs typeface="NikoshBAN" pitchFamily="2" charset="0"/>
                    </a:rPr>
                    <a:t>    </a:t>
                  </a:r>
                  <a:r>
                    <a:rPr lang="en-US" sz="2400" dirty="0" smtClean="0">
                      <a:latin typeface="NikoshBAN" pitchFamily="2" charset="0"/>
                      <a:cs typeface="NikoshBAN" pitchFamily="2" charset="0"/>
                    </a:rPr>
                    <a:t> </a:t>
                  </a:r>
                  <a:r>
                    <a:rPr lang="bn-BD" sz="2400" dirty="0" smtClean="0">
                      <a:latin typeface="NikoshBAN" pitchFamily="2" charset="0"/>
                      <a:cs typeface="NikoshBAN" pitchFamily="2" charset="0"/>
                    </a:rPr>
                    <a:t>পদ সংখ্যা </a:t>
                  </a:r>
                  <a:r>
                    <a:rPr lang="en-US" sz="2400" dirty="0" smtClean="0">
                      <a:latin typeface="NikoshBAN" pitchFamily="2" charset="0"/>
                      <a:cs typeface="NikoshBAN" pitchFamily="2" charset="0"/>
                    </a:rPr>
                    <a:t> </a:t>
                  </a:r>
                  <a:r>
                    <a:rPr lang="en-US" sz="2400" dirty="0" smtClean="0">
                      <a:latin typeface="Times New Roman" pitchFamily="18" charset="0"/>
                      <a:cs typeface="Times New Roman" pitchFamily="18" charset="0"/>
                    </a:rPr>
                    <a:t>n </a:t>
                  </a:r>
                  <a:r>
                    <a:rPr lang="bn-BD" sz="2400" dirty="0" smtClean="0">
                      <a:latin typeface="NikoshBAN" pitchFamily="2" charset="0"/>
                      <a:cs typeface="NikoshBAN" pitchFamily="2" charset="0"/>
                    </a:rPr>
                    <a:t>=  </a:t>
                  </a:r>
                  <a:r>
                    <a:rPr lang="en-US" sz="2400" dirty="0" smtClean="0">
                      <a:latin typeface="Times New Roman" pitchFamily="18" charset="0"/>
                      <a:cs typeface="Times New Roman" pitchFamily="18" charset="0"/>
                    </a:rPr>
                    <a:t>14.</a:t>
                  </a:r>
                  <a:endParaRPr lang="bn-BD" sz="2400" dirty="0" smtClean="0">
                    <a:latin typeface="NikoshBAN" pitchFamily="2" charset="0"/>
                    <a:cs typeface="NikoshBAN" pitchFamily="2" charset="0"/>
                  </a:endParaRPr>
                </a:p>
                <a:p>
                  <a:r>
                    <a:rPr lang="bn-BD" sz="2400" dirty="0" smtClean="0">
                      <a:latin typeface="NikoshBAN" pitchFamily="2" charset="0"/>
                      <a:cs typeface="NikoshBAN" pitchFamily="2" charset="0"/>
                    </a:rPr>
                    <a:t>   </a:t>
                  </a:r>
                  <a:r>
                    <a:rPr lang="en-US" sz="2400" dirty="0" smtClean="0">
                      <a:latin typeface="NikoshBAN" pitchFamily="2" charset="0"/>
                      <a:cs typeface="NikoshBAN" pitchFamily="2" charset="0"/>
                    </a:rPr>
                    <a:t> </a:t>
                  </a:r>
                  <a:r>
                    <a:rPr lang="bn-BD" sz="2400" dirty="0" smtClean="0">
                      <a:latin typeface="NikoshBAN" pitchFamily="2" charset="0"/>
                      <a:cs typeface="NikoshBAN" pitchFamily="2" charset="0"/>
                    </a:rPr>
                    <a:t> এখন, </a:t>
                  </a:r>
                </a:p>
                <a:p>
                  <a:r>
                    <a:rPr lang="bn-BD" sz="2400" dirty="0">
                      <a:latin typeface="NikoshBAN" pitchFamily="2" charset="0"/>
                      <a:cs typeface="NikoshBAN" pitchFamily="2" charset="0"/>
                    </a:rPr>
                    <a:t> </a:t>
                  </a:r>
                  <a:r>
                    <a:rPr lang="bn-BD" sz="2400" dirty="0" smtClean="0">
                      <a:latin typeface="NikoshBAN" pitchFamily="2" charset="0"/>
                      <a:cs typeface="NikoshBAN" pitchFamily="2" charset="0"/>
                    </a:rPr>
                    <a:t>   </a:t>
                  </a:r>
                  <a:r>
                    <a:rPr lang="en-US" sz="2400" dirty="0" smtClean="0">
                      <a:latin typeface="NikoshBAN" pitchFamily="2" charset="0"/>
                      <a:cs typeface="NikoshBAN" pitchFamily="2" charset="0"/>
                    </a:rPr>
                    <a:t>       </a:t>
                  </a:r>
                  <a:r>
                    <a:rPr lang="bn-BD" sz="2400" dirty="0" smtClean="0">
                      <a:latin typeface="NikoshBAN" pitchFamily="2" charset="0"/>
                      <a:cs typeface="NikoshBAN" pitchFamily="2" charset="0"/>
                    </a:rPr>
                    <a:t> সমষ্টি = </a:t>
                  </a:r>
                </a:p>
                <a:p>
                  <a:endParaRPr lang="bn-BD" sz="2400" dirty="0">
                    <a:latin typeface="NikoshBAN" pitchFamily="2" charset="0"/>
                    <a:cs typeface="NikoshBAN" pitchFamily="2" charset="0"/>
                  </a:endParaRPr>
                </a:p>
                <a:p>
                  <a:endParaRPr lang="bn-BD" sz="2400" dirty="0" smtClean="0">
                    <a:latin typeface="NikoshBAN" pitchFamily="2" charset="0"/>
                    <a:cs typeface="NikoshBAN" pitchFamily="2" charset="0"/>
                  </a:endParaRPr>
                </a:p>
                <a:p>
                  <a:endParaRPr lang="bn-BD" sz="2400" dirty="0">
                    <a:latin typeface="NikoshBAN" pitchFamily="2" charset="0"/>
                    <a:cs typeface="NikoshBAN" pitchFamily="2" charset="0"/>
                  </a:endParaRPr>
                </a:p>
                <a:p>
                  <a:endParaRPr lang="bn-BD" sz="2400" dirty="0" smtClean="0">
                    <a:latin typeface="NikoshBAN" pitchFamily="2" charset="0"/>
                    <a:cs typeface="NikoshBAN" pitchFamily="2" charset="0"/>
                  </a:endParaRPr>
                </a:p>
                <a:p>
                  <a:endParaRPr lang="en-US" sz="2400" dirty="0" smtClean="0">
                    <a:latin typeface="NikoshBAN" pitchFamily="2" charset="0"/>
                    <a:cs typeface="NikoshBAN" pitchFamily="2" charset="0"/>
                  </a:endParaRPr>
                </a:p>
                <a:p>
                  <a:endParaRPr lang="bn-BD" sz="1200" dirty="0" smtClean="0">
                    <a:latin typeface="NikoshBAN" pitchFamily="2" charset="0"/>
                    <a:cs typeface="NikoshBAN" pitchFamily="2" charset="0"/>
                  </a:endParaRPr>
                </a:p>
                <a:p>
                  <a:endParaRPr lang="bn-BD" sz="1200" dirty="0">
                    <a:latin typeface="NikoshBAN" pitchFamily="2" charset="0"/>
                    <a:cs typeface="NikoshBAN" pitchFamily="2" charset="0"/>
                  </a:endParaRPr>
                </a:p>
                <a:p>
                  <a:endParaRPr lang="bn-BD" sz="1200" dirty="0" smtClean="0">
                    <a:latin typeface="NikoshBAN" pitchFamily="2" charset="0"/>
                    <a:cs typeface="NikoshBAN" pitchFamily="2" charset="0"/>
                  </a:endParaRPr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81545" y="1136075"/>
                  <a:ext cx="6705600" cy="5233164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l="-992" t="-806"/>
                  </a:stretch>
                </a:blipFill>
                <a:ln w="57150">
                  <a:solidFill>
                    <a:schemeClr val="accent6">
                      <a:lumMod val="75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/>
                <p:cNvSpPr/>
                <p:nvPr/>
              </p:nvSpPr>
              <p:spPr>
                <a:xfrm>
                  <a:off x="2978720" y="3362087"/>
                  <a:ext cx="3733800" cy="71641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14:m>
                    <m:oMath xmlns:m="http://schemas.openxmlformats.org/officeDocument/2006/math">
                      <m:r>
                        <a:rPr lang="bn-BD" sz="24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  <a:cs typeface="Times New Roman" pitchFamily="18" charset="0"/>
                        </a:rPr>
                        <m:t> </m:t>
                      </m:r>
                      <m:f>
                        <m:fPr>
                          <m:ctrlPr>
                            <a:rPr lang="bn-BD" sz="24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cs typeface="NikoshBAN" pitchFamily="2" charset="0"/>
                              <a:sym typeface="Symbol"/>
                            </a:rPr>
                            <m:t>𝑎</m:t>
                          </m:r>
                          <m:r>
                            <a:rPr lang="en-US" sz="24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cs typeface="NikoshBAN" pitchFamily="2" charset="0"/>
                              <a:sym typeface="Symbol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/>
                                  <a:cs typeface="Times New Roman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sz="2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cs typeface="Times New Roman" pitchFamily="18" charset="0"/>
                            </a:rPr>
                            <m:t>1</m:t>
                          </m:r>
                          <m:r>
                            <a:rPr lang="en-US" sz="24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cs typeface="Times New Roman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 </m:t>
                          </m:r>
                        </m:num>
                        <m:den>
                          <m:r>
                            <a:rPr lang="bn-BD" sz="240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cs typeface="Times New Roman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cs typeface="Times New Roman" pitchFamily="18" charset="0"/>
                            </a:rPr>
                            <m:t>𝑟</m:t>
                          </m:r>
                          <m:r>
                            <a:rPr lang="bn-BD" sz="24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cs typeface="Times New Roman" pitchFamily="18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bn-BD" sz="2400" dirty="0">
                              <a:latin typeface="NikoshBAN" pitchFamily="2" charset="0"/>
                              <a:cs typeface="NikoshBAN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Times New Roman" pitchFamily="18" charset="0"/>
                              <a:cs typeface="Times New Roman" pitchFamily="18" charset="0"/>
                              <a:sym typeface="Symbol"/>
                            </a:rPr>
                            <m:t>)</m:t>
                          </m:r>
                        </m:den>
                      </m:f>
                    </m:oMath>
                  </a14:m>
                  <a:r>
                    <a:rPr lang="en-US" sz="2800" dirty="0"/>
                    <a:t> </a:t>
                  </a:r>
                  <a:r>
                    <a:rPr lang="bn-BD" sz="2800" dirty="0" smtClean="0"/>
                    <a:t>       </a:t>
                  </a:r>
                  <a:r>
                    <a:rPr lang="en-US" sz="2800" dirty="0" smtClean="0"/>
                    <a:t>; </a:t>
                  </a:r>
                  <a:r>
                    <a:rPr lang="bn-BD" sz="2400" dirty="0" smtClean="0">
                      <a:latin typeface="NikoshBAN" pitchFamily="2" charset="0"/>
                      <a:cs typeface="NikoshBAN" pitchFamily="2" charset="0"/>
                    </a:rPr>
                    <a:t>যখন </a:t>
                  </a:r>
                  <a14:m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cs typeface="NikoshBAN" pitchFamily="2" charset="0"/>
                        </a:rPr>
                        <m:t>𝑟</m:t>
                      </m:r>
                      <m:r>
                        <a:rPr lang="en-US" sz="2400" b="0" i="0" smtClean="0">
                          <a:latin typeface="Cambria Math"/>
                          <a:cs typeface="NikoshBAN" pitchFamily="2" charset="0"/>
                        </a:rPr>
                        <m:t>&gt;</m:t>
                      </m:r>
                      <m:r>
                        <a:rPr lang="en-US" sz="2400" i="1">
                          <a:latin typeface="Cambria Math"/>
                          <a:ea typeface="Cambria Math"/>
                          <a:cs typeface="NikoshBAN" pitchFamily="2" charset="0"/>
                        </a:rPr>
                        <m:t>1</m:t>
                      </m:r>
                      <m:r>
                        <a:rPr lang="en-US" sz="2400" i="1">
                          <a:latin typeface="Cambria Math"/>
                          <a:ea typeface="Cambria Math"/>
                          <a:cs typeface="NikoshBAN" pitchFamily="2" charset="0"/>
                        </a:rPr>
                        <m:t>.</m:t>
                      </m:r>
                    </m:oMath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78720" y="3362087"/>
                  <a:ext cx="3733800" cy="716415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b="-598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/>
                <p:cNvSpPr/>
                <p:nvPr/>
              </p:nvSpPr>
              <p:spPr>
                <a:xfrm>
                  <a:off x="2483215" y="4141203"/>
                  <a:ext cx="2570230" cy="93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bn-BD" sz="240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= </m:t>
                        </m:r>
                        <m:f>
                          <m:fPr>
                            <m:ctrlPr>
                              <a:rPr lang="bn-BD" sz="2400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</a:rPr>
                              <m:t>3</m:t>
                            </m:r>
                            <m:r>
                              <a:rPr lang="en-US" sz="2400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  <a:cs typeface="NikoshBAN" pitchFamily="2" charset="0"/>
                                <a:sym typeface="Symbol"/>
                              </a:rPr>
                              <m:t>(</m:t>
                            </m:r>
                            <m:sSup>
                              <m:sSupPr>
                                <m:ctrlPr>
                                  <a:rPr lang="en-US" sz="2400" i="1" smtClean="0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/>
                                    <a:cs typeface="Times New Roman" pitchFamily="18" charset="0"/>
                                  </a:rPr>
                                  <m:t>3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solidFill>
                                      <a:schemeClr val="tx1">
                                        <a:lumMod val="95000"/>
                                        <a:lumOff val="5000"/>
                                      </a:schemeClr>
                                    </a:solidFill>
                                    <a:latin typeface="Cambria Math"/>
                                    <a:cs typeface="Times New Roman" pitchFamily="18" charset="0"/>
                                  </a:rPr>
                                  <m:t>14</m:t>
                                </m:r>
                              </m:sup>
                            </m:sSup>
                            <m:r>
                              <a:rPr lang="en-US" sz="2400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1</m:t>
                            </m:r>
                            <m:r>
                              <a:rPr lang="en-US" sz="2400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)</m:t>
                            </m:r>
                            <m:r>
                              <m:rPr>
                                <m:nor/>
                              </m:rPr>
                              <a:rPr lang="en-US" sz="2400" dirty="0"/>
                              <m:t> </m:t>
                            </m:r>
                          </m:num>
                          <m:den>
                            <m:r>
                              <a:rPr lang="bn-BD" sz="240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  <m:r>
                              <a:rPr lang="bn-BD" sz="2400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−</m:t>
                            </m:r>
                            <m:r>
                              <m:rPr>
                                <m:nor/>
                              </m:rPr>
                              <a:rPr lang="en-US" sz="2400" b="0" i="0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1</m:t>
                            </m:r>
                            <m:r>
                              <m:rPr>
                                <m:nor/>
                              </m:rPr>
                              <a:rPr lang="bn-BD" sz="2400" dirty="0">
                                <a:latin typeface="NikoshBAN" pitchFamily="2" charset="0"/>
                                <a:cs typeface="NikoshBAN" pitchFamily="2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 dirty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Times New Roman" pitchFamily="18" charset="0"/>
                                <a:cs typeface="Times New Roman" pitchFamily="18" charset="0"/>
                                <a:sym typeface="Symbol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41" name="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83215" y="4141203"/>
                  <a:ext cx="2570230" cy="931665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>
                <a:xfrm>
                  <a:off x="4481945" y="5320583"/>
                  <a:ext cx="1960630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bn-BD" sz="240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245745</m:t>
                        </m:r>
                        <m:r>
                          <a:rPr lang="en-US" sz="2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. 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81945" y="5320583"/>
                  <a:ext cx="1960630" cy="461665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/>
                <p:cNvSpPr/>
                <p:nvPr/>
              </p:nvSpPr>
              <p:spPr>
                <a:xfrm>
                  <a:off x="2552490" y="5159515"/>
                  <a:ext cx="2570230" cy="78380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bn-BD" sz="240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  <m:t>= </m:t>
                        </m:r>
                        <m:f>
                          <m:fPr>
                            <m:ctrlPr>
                              <a:rPr lang="bn-BD" sz="2400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</a:rPr>
                              <m:t>3</m:t>
                            </m:r>
                            <m:r>
                              <a:rPr lang="en-US" sz="2400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  <a:ea typeface="Cambria Math"/>
                                <a:sym typeface="Symbol"/>
                              </a:rPr>
                              <m:t>×</m:t>
                            </m:r>
                            <m:r>
                              <a:rPr lang="en-US" sz="2400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/>
                                <a:ea typeface="Cambria Math"/>
                                <a:sym typeface="Symbol"/>
                              </a:rPr>
                              <m:t>16383</m:t>
                            </m:r>
                          </m:num>
                          <m:den>
                            <m:r>
                              <a:rPr lang="en-US" sz="2400" b="0" i="1" dirty="0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52490" y="5159515"/>
                  <a:ext cx="2570230" cy="783804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TextBox 43"/>
            <p:cNvSpPr txBox="1"/>
            <p:nvPr/>
          </p:nvSpPr>
          <p:spPr>
            <a:xfrm>
              <a:off x="4959925" y="5760156"/>
              <a:ext cx="1905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Ans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. 245745.</a:t>
              </a:r>
              <a:endParaRPr lang="en-US" sz="1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579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que 49"/>
          <p:cNvSpPr/>
          <p:nvPr/>
        </p:nvSpPr>
        <p:spPr>
          <a:xfrm>
            <a:off x="27710" y="152400"/>
            <a:ext cx="8991153" cy="1046020"/>
          </a:xfrm>
          <a:prstGeom prst="plaque">
            <a:avLst>
              <a:gd name="adj" fmla="val 0"/>
            </a:avLst>
          </a:prstGeom>
          <a:gradFill flip="none" rotWithShape="1">
            <a:gsLst>
              <a:gs pos="10000">
                <a:srgbClr val="CBCBCB">
                  <a:alpha val="60000"/>
                </a:srgbClr>
              </a:gs>
              <a:gs pos="22000">
                <a:srgbClr val="009900"/>
              </a:gs>
              <a:gs pos="51000">
                <a:srgbClr val="FFFF00"/>
              </a:gs>
              <a:gs pos="100000">
                <a:srgbClr val="B2B2B2"/>
              </a:gs>
              <a:gs pos="100000">
                <a:srgbClr val="EAEAE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scene3d>
            <a:camera prst="perspective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" name="Group 51"/>
          <p:cNvGrpSpPr/>
          <p:nvPr/>
        </p:nvGrpSpPr>
        <p:grpSpPr>
          <a:xfrm>
            <a:off x="-12648" y="25075"/>
            <a:ext cx="9143428" cy="6750333"/>
            <a:chOff x="-11691" y="13855"/>
            <a:chExt cx="9072564" cy="6858000"/>
          </a:xfrm>
        </p:grpSpPr>
        <p:sp>
          <p:nvSpPr>
            <p:cNvPr id="53" name="Rectangle 52"/>
            <p:cNvSpPr/>
            <p:nvPr/>
          </p:nvSpPr>
          <p:spPr>
            <a:xfrm>
              <a:off x="-11691" y="13855"/>
              <a:ext cx="9072564" cy="6858000"/>
            </a:xfrm>
            <a:prstGeom prst="rect">
              <a:avLst/>
            </a:prstGeom>
            <a:noFill/>
            <a:ln w="193675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124691" y="124686"/>
              <a:ext cx="8797638" cy="6636329"/>
            </a:xfrm>
            <a:prstGeom prst="rect">
              <a:avLst/>
            </a:prstGeom>
            <a:noFill/>
            <a:ln w="142875">
              <a:solidFill>
                <a:srgbClr val="FF9900"/>
              </a:solidFill>
            </a:ln>
            <a:effectLst>
              <a:reflection endPos="0" dist="50800" dir="5400000" sy="-100000" algn="bl" rotWithShape="0"/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768925" y="341908"/>
            <a:ext cx="1878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সময় : ৫ মিনিট</a:t>
            </a:r>
            <a:endParaRPr lang="en-US" dirty="0">
              <a:solidFill>
                <a:srgbClr val="CC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32501" y="311090"/>
            <a:ext cx="1878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সময় : ৫ মিনিট</a:t>
            </a:r>
            <a:endParaRPr lang="en-US" dirty="0">
              <a:solidFill>
                <a:srgbClr val="CC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3218544" y="134591"/>
            <a:ext cx="2743200" cy="914400"/>
          </a:xfrm>
          <a:prstGeom prst="rect">
            <a:avLst/>
          </a:prstGeom>
          <a:ln w="76200">
            <a:noFill/>
            <a:prstDash val="sysDot"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6000" b="1" dirty="0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6000" b="1" u="sng" dirty="0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6000" b="1" u="sng" dirty="0">
              <a:ln w="1905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Oval 1"/>
          <p:cNvSpPr/>
          <p:nvPr/>
        </p:nvSpPr>
        <p:spPr>
          <a:xfrm>
            <a:off x="3186880" y="291963"/>
            <a:ext cx="2830284" cy="784738"/>
          </a:xfrm>
          <a:prstGeom prst="ellipse">
            <a:avLst/>
          </a:prstGeom>
          <a:noFill/>
          <a:ln w="57150">
            <a:solidFill>
              <a:srgbClr val="FFFF00"/>
            </a:solidFill>
          </a:ln>
          <a:effectLst>
            <a:glow rad="101600">
              <a:srgbClr val="FFFF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E909C0A4-91B2-470C-9B3C-EAD5E83C5AE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22" name="Date Placeholder 10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BB810333-10DB-4737-8E71-D18591FBA652}" type="datetime12">
              <a:rPr lang="en-US" smtClean="0"/>
              <a:t>9:10 PM</a:t>
            </a:fld>
            <a:endParaRPr lang="en-US"/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477975" y="1794169"/>
            <a:ext cx="8077200" cy="872836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bn-IN" sz="24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  <a:sym typeface="Webdings"/>
              </a:rPr>
              <a:t>◊</a:t>
            </a:r>
            <a:r>
              <a:rPr lang="bn-BD" sz="24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bn-IN" sz="24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  <a:sym typeface="Webdings"/>
              </a:rPr>
              <a:t>উঃ </a:t>
            </a:r>
            <a:r>
              <a:rPr lang="bn-BD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  <a:sym typeface="Wingdings 2"/>
              </a:rPr>
              <a:t>গুণোত্তর</a:t>
            </a:r>
            <a:r>
              <a:rPr lang="bn-BD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ধারা:-</a:t>
            </a:r>
            <a:r>
              <a:rPr lang="bn-BD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কোনো</a:t>
            </a:r>
            <a:r>
              <a:rPr lang="bn-BD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ধারার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bn-BD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কোনো পদ ও এর পূর্ববর্তী পদের অনুপাত সব সময় সমান হলে অর্থাৎ যেকোনো পদকে এর পূর্ববর্তী পদ দ্বারা ভাগ করে ভাগফল সমান পাওয়া গেলে, সে ধারাটিকে গুণোত্তর ধারা বলে এবং ভাগফলকে সাধারণ অনুপাত বলে।</a:t>
            </a:r>
            <a:r>
              <a:rPr lang="bn-BD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onnyBanglaOMJ" pitchFamily="2" charset="0"/>
                <a:cs typeface="NikoshBAN" pitchFamily="2" charset="0"/>
              </a:rPr>
              <a:t> </a:t>
            </a:r>
            <a:endParaRPr lang="bn-BD" sz="2400" dirty="0" smtClean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507157" y="2916395"/>
            <a:ext cx="5893643" cy="6096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sym typeface="Webdings"/>
              </a:rPr>
              <a:t></a:t>
            </a:r>
            <a:r>
              <a:rPr lang="bn-BD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bn-IN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ebdings"/>
              </a:rPr>
              <a:t>২</a:t>
            </a:r>
            <a:r>
              <a:rPr lang="bn-IN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ebdings"/>
              </a:rPr>
              <a:t>&gt;</a:t>
            </a:r>
            <a:r>
              <a:rPr lang="bn-BD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প্রশ্ন: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bn-BD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গুণোত্তর ধারার 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তম পদ নির্ণয়ের সূত্রটি লেখ।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86464" y="1385465"/>
            <a:ext cx="37064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  <a:sym typeface="Webdings"/>
              </a:rPr>
              <a:t>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১&gt;</a:t>
            </a:r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প্রশ্ন: গুণোত্তর </a:t>
            </a:r>
            <a:r>
              <a:rPr lang="bn-BD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ধারা কাকে বলে?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2"/>
              <p:cNvSpPr txBox="1">
                <a:spLocks/>
              </p:cNvSpPr>
              <p:nvPr/>
            </p:nvSpPr>
            <p:spPr>
              <a:xfrm>
                <a:off x="525249" y="3374441"/>
                <a:ext cx="5037352" cy="463289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274320" indent="-274320" algn="l" rtl="0" eaLnBrk="1" latinLnBrk="0" hangingPunct="1">
                  <a:spcBef>
                    <a:spcPct val="20000"/>
                  </a:spcBef>
                  <a:buClr>
                    <a:schemeClr val="accent3"/>
                  </a:buClr>
                  <a:buSzPct val="95000"/>
                  <a:buFont typeface="Wingdings 2"/>
                  <a:buChar char=""/>
                  <a:defRPr kumimoji="0" sz="2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40080" indent="-246888" algn="l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/>
                  <a:buChar char=""/>
                  <a:defRPr kumimoji="0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46888" algn="l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/>
                  <a:buChar char=""/>
                  <a:defRPr kumimoji="0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188720" indent="-210312" algn="l" rtl="0" eaLnBrk="1" latinLnBrk="0" hangingPunct="1">
                  <a:spcBef>
                    <a:spcPct val="20000"/>
                  </a:spcBef>
                  <a:buClr>
                    <a:schemeClr val="accent3"/>
                  </a:buClr>
                  <a:buSzPct val="65000"/>
                  <a:buFont typeface="Wingdings 2"/>
                  <a:buChar char="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63040" indent="-210312" algn="l" rtl="0" eaLnBrk="1" latinLnBrk="0" hangingPunct="1">
                  <a:spcBef>
                    <a:spcPct val="20000"/>
                  </a:spcBef>
                  <a:buClr>
                    <a:schemeClr val="accent4"/>
                  </a:buClr>
                  <a:buSzPct val="65000"/>
                  <a:buFont typeface="Wingdings 2"/>
                  <a:buChar char=""/>
                  <a:defRPr kumimoji="0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37360" indent="-210312" algn="l" rtl="0" eaLnBrk="1" latinLnBrk="0" hangingPunct="1">
                  <a:spcBef>
                    <a:spcPct val="20000"/>
                  </a:spcBef>
                  <a:buClr>
                    <a:schemeClr val="accent5"/>
                  </a:buClr>
                  <a:buSzPct val="80000"/>
                  <a:buFont typeface="Wingdings 2"/>
                  <a:buChar char="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920240" indent="-182880" algn="l" rtl="0" eaLnBrk="1" latinLnBrk="0" hangingPunct="1">
                  <a:spcBef>
                    <a:spcPct val="20000"/>
                  </a:spcBef>
                  <a:buClr>
                    <a:schemeClr val="accent6"/>
                  </a:buClr>
                  <a:buSzPct val="80000"/>
                  <a:buFont typeface="Wingdings 2"/>
                  <a:buChar char=""/>
                  <a:defRPr kumimoji="0"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94560" indent="-182880" algn="l" rtl="0" eaLnBrk="1" latinLnBrk="0" hangingPunct="1">
                  <a:spcBef>
                    <a:spcPct val="20000"/>
                  </a:spcBef>
                  <a:buClr>
                    <a:schemeClr val="tx2"/>
                  </a:buClr>
                  <a:buChar char="•"/>
                  <a:defRPr kumimoji="0"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68880" indent="-182880" algn="l" rtl="0" eaLnBrk="1" latinLnBrk="0" hangingPunct="1">
                  <a:spcBef>
                    <a:spcPct val="20000"/>
                  </a:spcBef>
                  <a:buClr>
                    <a:schemeClr val="tx2"/>
                  </a:buClr>
                  <a:buFontTx/>
                  <a:buChar char="•"/>
                  <a:defRPr kumimoji="0" sz="14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bn-IN" sz="2400" dirty="0" smtClean="0">
                    <a:solidFill>
                      <a:srgbClr val="009900"/>
                    </a:solidFill>
                    <a:latin typeface="NikoshBAN" pitchFamily="2" charset="0"/>
                    <a:cs typeface="NikoshBAN" pitchFamily="2" charset="0"/>
                    <a:sym typeface="Webdings"/>
                  </a:rPr>
                  <a:t>◊ উঃ</a:t>
                </a:r>
                <a:r>
                  <a:rPr lang="en-US" sz="2400" dirty="0" smtClean="0">
                    <a:solidFill>
                      <a:srgbClr val="009900"/>
                    </a:solidFill>
                    <a:latin typeface="NikoshBAN" pitchFamily="2" charset="0"/>
                    <a:cs typeface="NikoshBAN" pitchFamily="2" charset="0"/>
                    <a:sym typeface="Webdings"/>
                  </a:rPr>
                  <a:t> </a:t>
                </a:r>
                <a:r>
                  <a:rPr lang="bn-BD" sz="2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গুণোত্তর ধারার  </a:t>
                </a:r>
                <a:r>
                  <a:rPr lang="en-US" sz="24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n </a:t>
                </a:r>
                <a:r>
                  <a:rPr lang="bn-BD" sz="2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তম পদ </a:t>
                </a:r>
                <a:r>
                  <a:rPr lang="bn-BD" sz="2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𝑎𝑟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𝑛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.</a:t>
                </a:r>
              </a:p>
              <a:p>
                <a:pPr marL="0" indent="0">
                  <a:buNone/>
                </a:pPr>
                <a:endParaRPr lang="en-US" sz="2400" dirty="0" smtClean="0">
                  <a:solidFill>
                    <a:srgbClr val="009900"/>
                  </a:solidFill>
                  <a:latin typeface="NikoshBAN" pitchFamily="2" charset="0"/>
                  <a:cs typeface="NikoshBAN" pitchFamily="2" charset="0"/>
                  <a:sym typeface="Webdings"/>
                </a:endParaRPr>
              </a:p>
              <a:p>
                <a:pPr marL="0" indent="0">
                  <a:buNone/>
                </a:pPr>
                <a:r>
                  <a:rPr lang="bn-IN" sz="2400" dirty="0" smtClean="0">
                    <a:solidFill>
                      <a:srgbClr val="009900"/>
                    </a:solidFill>
                    <a:latin typeface="NikoshBAN" pitchFamily="2" charset="0"/>
                    <a:cs typeface="NikoshBAN" pitchFamily="2" charset="0"/>
                    <a:sym typeface="Webdings"/>
                  </a:rPr>
                  <a:t>  </a:t>
                </a:r>
                <a:endParaRPr lang="en-US" sz="2400" dirty="0">
                  <a:solidFill>
                    <a:srgbClr val="0099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2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249" y="3374441"/>
                <a:ext cx="5037352" cy="463289"/>
              </a:xfrm>
              <a:prstGeom prst="rect">
                <a:avLst/>
              </a:prstGeom>
              <a:blipFill rotWithShape="1">
                <a:blip r:embed="rId2"/>
                <a:stretch>
                  <a:fillRect l="-1814" t="-14474" b="-2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Content Placeholder 2"/>
          <p:cNvSpPr txBox="1">
            <a:spLocks/>
          </p:cNvSpPr>
          <p:nvPr/>
        </p:nvSpPr>
        <p:spPr>
          <a:xfrm>
            <a:off x="339435" y="1295400"/>
            <a:ext cx="8435064" cy="5105400"/>
          </a:xfrm>
          <a:prstGeom prst="rect">
            <a:avLst/>
          </a:prstGeom>
          <a:ln w="38100">
            <a:solidFill>
              <a:srgbClr val="00CC00"/>
            </a:solidFill>
            <a:prstDash val="sysDash"/>
          </a:ln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bn-IN" sz="4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98765" y="3868401"/>
            <a:ext cx="80564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  <a:sym typeface="Webdings"/>
              </a:rPr>
              <a:t></a:t>
            </a:r>
            <a:r>
              <a:rPr lang="bn-BD" sz="3200" dirty="0">
                <a:solidFill>
                  <a:srgbClr val="3333FF"/>
                </a:solidFill>
                <a:latin typeface="TonnyBanglaOMJ" pitchFamily="2" charset="0"/>
                <a:cs typeface="TonnyBanglaOMJ" pitchFamily="2" charset="0"/>
              </a:rPr>
              <a:t> </a:t>
            </a:r>
            <a:r>
              <a:rPr lang="bn-IN" sz="32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IN" sz="3200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&gt;</a:t>
            </a:r>
            <a:r>
              <a:rPr lang="bn-BD" sz="2800" b="1" dirty="0">
                <a:solidFill>
                  <a:srgbClr val="3333CC"/>
                </a:solidFill>
                <a:latin typeface="NikoshBAN" pitchFamily="2" charset="0"/>
                <a:cs typeface="NikoshBAN" pitchFamily="2" charset="0"/>
              </a:rPr>
              <a:t> প্রশ্ন: </a:t>
            </a:r>
            <a:r>
              <a:rPr lang="en-US" sz="28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US" sz="2800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8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2800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+ 4</a:t>
            </a:r>
            <a:r>
              <a:rPr lang="en-US" sz="28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+ 8</a:t>
            </a:r>
            <a:r>
              <a:rPr lang="en-US" sz="28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+ ......... </a:t>
            </a:r>
            <a:r>
              <a:rPr lang="bn-BD" sz="28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ধারাটির ষষ্ঠ পদ কত</a:t>
            </a:r>
            <a:r>
              <a:rPr lang="bn-BD" sz="2800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800" b="1" dirty="0" smtClean="0">
              <a:solidFill>
                <a:srgbClr val="3333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28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bn-BD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(খ)  </a:t>
            </a:r>
            <a:r>
              <a:rPr lang="en-US" sz="28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32</a:t>
            </a:r>
            <a:r>
              <a:rPr lang="bn-BD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2800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64</a:t>
            </a:r>
            <a:r>
              <a:rPr lang="bn-BD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(ঘ)</a:t>
            </a:r>
            <a:r>
              <a:rPr lang="en-US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128.</a:t>
            </a:r>
            <a:r>
              <a:rPr lang="bn-BD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970914" y="4372958"/>
            <a:ext cx="1385455" cy="48339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552565" y="4842635"/>
            <a:ext cx="822193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  <a:sym typeface="Webdings"/>
              </a:rPr>
              <a:t></a:t>
            </a:r>
            <a:r>
              <a:rPr lang="en-US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2800" b="1" dirty="0" smtClean="0">
                <a:solidFill>
                  <a:srgbClr val="3333CC"/>
                </a:solidFill>
                <a:latin typeface="NikoshBAN" pitchFamily="2" charset="0"/>
                <a:cs typeface="NikoshBAN" pitchFamily="2" charset="0"/>
              </a:rPr>
              <a:t>4&gt; </a:t>
            </a:r>
            <a:r>
              <a:rPr lang="bn-BD" sz="2800" b="1" dirty="0" smtClean="0">
                <a:solidFill>
                  <a:srgbClr val="3333CC"/>
                </a:solidFill>
                <a:latin typeface="NikoshBAN" pitchFamily="2" charset="0"/>
                <a:cs typeface="NikoshBAN" pitchFamily="2" charset="0"/>
              </a:rPr>
              <a:t>প্রশ্ন:  নিচের কোনটি  গুণোত্তর ধারা? </a:t>
            </a:r>
            <a:endParaRPr lang="en-US" sz="2800" b="1" dirty="0" smtClean="0">
              <a:solidFill>
                <a:srgbClr val="3333CC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2800" dirty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2800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3 + 6 + </a:t>
            </a:r>
            <a:r>
              <a:rPr lang="en-US" sz="28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en-US" sz="2800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8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en-US" sz="2800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+….</a:t>
            </a:r>
            <a:r>
              <a:rPr lang="bn-BD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2800" dirty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bn-BD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en-US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5 + </a:t>
            </a:r>
            <a:r>
              <a:rPr lang="en-US" sz="28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en-US" sz="2800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8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en-US" sz="2800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8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25 </a:t>
            </a:r>
            <a:r>
              <a:rPr lang="en-US" sz="2800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+….</a:t>
            </a:r>
          </a:p>
          <a:p>
            <a:r>
              <a:rPr lang="en-US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2800" dirty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গ) </a:t>
            </a:r>
            <a:r>
              <a:rPr lang="en-US" sz="2800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5 + </a:t>
            </a:r>
            <a:r>
              <a:rPr lang="en-US" sz="28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en-US" sz="2800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8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45 </a:t>
            </a:r>
            <a:r>
              <a:rPr lang="en-US" sz="2800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8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135 </a:t>
            </a:r>
            <a:r>
              <a:rPr lang="en-US" sz="2800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+….</a:t>
            </a:r>
            <a:r>
              <a:rPr lang="bn-BD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2800" dirty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ঘ)</a:t>
            </a:r>
            <a:r>
              <a:rPr lang="en-US" sz="2800" dirty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5 + </a:t>
            </a:r>
            <a:r>
              <a:rPr lang="en-US" sz="28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en-US" sz="2800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8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en-US" sz="2800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8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30 +….</a:t>
            </a:r>
            <a:endParaRPr lang="en-US" sz="2800" dirty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67386" y="5770287"/>
            <a:ext cx="3544389" cy="3810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62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23" grpId="0"/>
      <p:bldP spid="24" grpId="0"/>
      <p:bldP spid="25" grpId="0"/>
      <p:bldP spid="26" grpId="0"/>
      <p:bldP spid="28" grpId="0"/>
      <p:bldP spid="29" grpId="0" animBg="1"/>
      <p:bldP spid="29" grpId="1" animBg="1"/>
      <p:bldP spid="30" grpId="0"/>
      <p:bldP spid="31" grpId="0" animBg="1"/>
      <p:bldP spid="31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C0A4-91B2-470C-9B3C-EAD5E83C5AE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6CBB5-381A-40DA-8FC3-266E6D7263EF}" type="datetime12">
              <a:rPr lang="en-US" smtClean="0"/>
              <a:t>9:10 PM</a:t>
            </a:fld>
            <a:endParaRPr lang="en-US"/>
          </a:p>
        </p:txBody>
      </p:sp>
      <p:pic>
        <p:nvPicPr>
          <p:cNvPr id="35" name="Picture 2" descr="C:\Users\DOEL\Desktop\imagesd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360" y="1024437"/>
            <a:ext cx="3200400" cy="196830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" descr="C:\Users\DOEL\Desktop\GIF Image\000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944" y="990600"/>
            <a:ext cx="561061" cy="93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" descr="C:\Users\DOEL\Desktop\GIF Image\000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93" y="991694"/>
            <a:ext cx="561061" cy="93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533649" y="2992745"/>
            <a:ext cx="7985833" cy="3186385"/>
            <a:chOff x="547504" y="2681015"/>
            <a:chExt cx="7985833" cy="318638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Content Placeholder 2"/>
                <p:cNvSpPr txBox="1">
                  <a:spLocks/>
                </p:cNvSpPr>
                <p:nvPr/>
              </p:nvSpPr>
              <p:spPr>
                <a:xfrm>
                  <a:off x="713520" y="2681015"/>
                  <a:ext cx="7620000" cy="3186385"/>
                </a:xfrm>
                <a:prstGeom prst="rect">
                  <a:avLst/>
                </a:prstGeom>
                <a:noFill/>
                <a:ln w="76200">
                  <a:noFill/>
                </a:ln>
                <a:scene3d>
                  <a:camera prst="orthographicFront"/>
                  <a:lightRig rig="threePt" dir="t"/>
                </a:scene3d>
                <a:sp3d>
                  <a:bevelT w="165100" prst="coolSlant"/>
                </a:sp3d>
              </p:spPr>
              <p:txBody>
                <a:bodyPr>
                  <a:noAutofit/>
                </a:bodyPr>
                <a:lstStyle>
                  <a:lvl1pPr marL="228600" indent="-182880" algn="l" defTabSz="914400" rtl="0" eaLnBrk="1" latinLnBrk="0" hangingPunct="1">
                    <a:spcBef>
                      <a:spcPct val="20000"/>
                    </a:spcBef>
                    <a:spcAft>
                      <a:spcPts val="300"/>
                    </a:spcAft>
                    <a:buClr>
                      <a:schemeClr val="accent6">
                        <a:lumMod val="75000"/>
                      </a:schemeClr>
                    </a:buClr>
                    <a:buSzPct val="130000"/>
                    <a:buFont typeface="Georgia" pitchFamily="18" charset="0"/>
                    <a:buChar char="*"/>
                    <a:defRPr sz="2200" kern="12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48640" indent="-182880" algn="l" defTabSz="914400" rtl="0" eaLnBrk="1" latinLnBrk="0" hangingPunct="1">
                    <a:spcBef>
                      <a:spcPct val="20000"/>
                    </a:spcBef>
                    <a:spcAft>
                      <a:spcPts val="300"/>
                    </a:spcAft>
                    <a:buClr>
                      <a:schemeClr val="accent6">
                        <a:lumMod val="75000"/>
                      </a:schemeClr>
                    </a:buClr>
                    <a:buSzPct val="130000"/>
                    <a:buFont typeface="Georgia" pitchFamily="18" charset="0"/>
                    <a:buChar char="*"/>
                    <a:defRPr sz="2000" kern="12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822960" indent="-182880" algn="l" defTabSz="914400" rtl="0" eaLnBrk="1" latinLnBrk="0" hangingPunct="1">
                    <a:spcBef>
                      <a:spcPct val="20000"/>
                    </a:spcBef>
                    <a:spcAft>
                      <a:spcPts val="300"/>
                    </a:spcAft>
                    <a:buClr>
                      <a:schemeClr val="accent6">
                        <a:lumMod val="75000"/>
                      </a:schemeClr>
                    </a:buClr>
                    <a:buSzPct val="130000"/>
                    <a:buFont typeface="Georgia" pitchFamily="18" charset="0"/>
                    <a:buChar char="*"/>
                    <a:defRPr sz="1800" kern="12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97280" indent="-182880" algn="l" defTabSz="914400" rtl="0" eaLnBrk="1" latinLnBrk="0" hangingPunct="1">
                    <a:spcBef>
                      <a:spcPct val="20000"/>
                    </a:spcBef>
                    <a:spcAft>
                      <a:spcPts val="300"/>
                    </a:spcAft>
                    <a:buClr>
                      <a:schemeClr val="accent6">
                        <a:lumMod val="75000"/>
                      </a:schemeClr>
                    </a:buClr>
                    <a:buSzPct val="130000"/>
                    <a:buFont typeface="Georgia" pitchFamily="18" charset="0"/>
                    <a:buChar char="*"/>
                    <a:defRPr sz="1600" kern="12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89888" indent="-182880" algn="l" defTabSz="914400" rtl="0" eaLnBrk="1" latinLnBrk="0" hangingPunct="1">
                    <a:spcBef>
                      <a:spcPct val="20000"/>
                    </a:spcBef>
                    <a:spcAft>
                      <a:spcPts val="300"/>
                    </a:spcAft>
                    <a:buClr>
                      <a:schemeClr val="accent6">
                        <a:lumMod val="75000"/>
                      </a:schemeClr>
                    </a:buClr>
                    <a:buSzPct val="130000"/>
                    <a:buFont typeface="Georgia" pitchFamily="18" charset="0"/>
                    <a:buChar char="*"/>
                    <a:defRPr sz="1400" kern="12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664208" indent="-182880" algn="l" defTabSz="914400" rtl="0" eaLnBrk="1" latinLnBrk="0" hangingPunct="1">
                    <a:spcBef>
                      <a:spcPct val="20000"/>
                    </a:spcBef>
                    <a:spcAft>
                      <a:spcPts val="300"/>
                    </a:spcAft>
                    <a:buClr>
                      <a:schemeClr val="accent6">
                        <a:lumMod val="75000"/>
                      </a:schemeClr>
                    </a:buClr>
                    <a:buSzPct val="130000"/>
                    <a:buFont typeface="Georgia" pitchFamily="18" charset="0"/>
                    <a:buChar char="*"/>
                    <a:defRPr sz="1400" kern="12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965960" indent="-182880" algn="l" defTabSz="914400" rtl="0" eaLnBrk="1" latinLnBrk="0" hangingPunct="1">
                    <a:spcBef>
                      <a:spcPct val="20000"/>
                    </a:spcBef>
                    <a:spcAft>
                      <a:spcPts val="300"/>
                    </a:spcAft>
                    <a:buClr>
                      <a:schemeClr val="accent6">
                        <a:lumMod val="75000"/>
                      </a:schemeClr>
                    </a:buClr>
                    <a:buSzPct val="130000"/>
                    <a:buFont typeface="Georgia" pitchFamily="18" charset="0"/>
                    <a:buChar char="*"/>
                    <a:defRPr sz="1400" kern="12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286000" indent="-182880" algn="l" defTabSz="914400" rtl="0" eaLnBrk="1" latinLnBrk="0" hangingPunct="1">
                    <a:spcBef>
                      <a:spcPct val="20000"/>
                    </a:spcBef>
                    <a:spcAft>
                      <a:spcPts val="300"/>
                    </a:spcAft>
                    <a:buClr>
                      <a:schemeClr val="accent6">
                        <a:lumMod val="75000"/>
                      </a:schemeClr>
                    </a:buClr>
                    <a:buSzPct val="130000"/>
                    <a:buFont typeface="Georgia" pitchFamily="18" charset="0"/>
                    <a:buChar char="*"/>
                    <a:defRPr sz="1400" kern="12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587752" indent="-182880" algn="l" defTabSz="914400" rtl="0" eaLnBrk="1" latinLnBrk="0" hangingPunct="1">
                    <a:spcBef>
                      <a:spcPct val="20000"/>
                    </a:spcBef>
                    <a:spcAft>
                      <a:spcPts val="300"/>
                    </a:spcAft>
                    <a:buClr>
                      <a:schemeClr val="accent6">
                        <a:lumMod val="75000"/>
                      </a:schemeClr>
                    </a:buClr>
                    <a:buSzPct val="130000"/>
                    <a:buFont typeface="Georgia" pitchFamily="18" charset="0"/>
                    <a:buChar char="*"/>
                    <a:defRPr sz="1400" kern="12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45720" indent="0" algn="ctr">
                    <a:buFont typeface="Georgia" pitchFamily="18" charset="0"/>
                    <a:buNone/>
                  </a:pPr>
                  <a:endParaRPr lang="bn-IN" sz="3200" dirty="0" smtClean="0">
                    <a:solidFill>
                      <a:schemeClr val="tx1"/>
                    </a:solidFill>
                    <a:sym typeface="Wingdings 3"/>
                  </a:endParaRPr>
                </a:p>
                <a:p>
                  <a:pPr>
                    <a:buFont typeface="Wingdings 3"/>
                    <a:buChar char="u"/>
                  </a:pPr>
                  <a:r>
                    <a:rPr lang="bn-BD" sz="2400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  <a:sym typeface="Wingdings 3"/>
                    </a:rPr>
                    <a:t>একটি গুণোত্তর ধারার প্রথম পদ </a:t>
                  </a:r>
                  <a:r>
                    <a:rPr lang="en-US" sz="2400" dirty="0" smtClean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  <a:sym typeface="Wingdings 3"/>
                    </a:rPr>
                    <a:t>a</a:t>
                  </a:r>
                  <a:r>
                    <a:rPr lang="bn-BD" sz="2400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  <a:sym typeface="Wingdings 3"/>
                    </a:rPr>
                    <a:t> , সাধারণ অনুপাত </a:t>
                  </a:r>
                  <a:r>
                    <a:rPr lang="en-US" sz="2400" dirty="0" smtClean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  <a:sym typeface="Wingdings 3"/>
                    </a:rPr>
                    <a:t>r</a:t>
                  </a:r>
                  <a:r>
                    <a:rPr lang="bn-BD" sz="2400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  <a:sym typeface="Wingdings 3"/>
                    </a:rPr>
                    <a:t>, ধারাটির  ৪র্থ পদ </a:t>
                  </a:r>
                  <a:r>
                    <a:rPr lang="en-US" sz="2400" dirty="0" smtClean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  <a:sym typeface="Wingdings 3"/>
                    </a:rPr>
                    <a:t>-2</a:t>
                  </a:r>
                </a:p>
                <a:p>
                  <a:pPr marL="45720" indent="0">
                    <a:buNone/>
                  </a:pPr>
                  <a:r>
                    <a:rPr lang="en-US" sz="2400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  <a:sym typeface="Wingdings 3"/>
                    </a:rPr>
                    <a:t> </a:t>
                  </a:r>
                  <a:r>
                    <a:rPr lang="en-US" sz="2400" dirty="0" smtClean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  <a:sym typeface="Wingdings 3"/>
                    </a:rPr>
                    <a:t>  </a:t>
                  </a:r>
                  <a:r>
                    <a:rPr lang="bn-BD" sz="2400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  <a:sym typeface="Wingdings 3"/>
                    </a:rPr>
                    <a:t> এবং নবম পদ</a:t>
                  </a:r>
                  <a:r>
                    <a:rPr lang="en-US" sz="2400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  <a:sym typeface="Wingdings 3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400" b="0" i="0" smtClean="0">
                          <a:solidFill>
                            <a:schemeClr val="tx1"/>
                          </a:solidFill>
                          <a:latin typeface="Cambria Math"/>
                          <a:cs typeface="NikoshBAN" pitchFamily="2" charset="0"/>
                          <a:sym typeface="Wingdings 3"/>
                        </a:rPr>
                        <m:t>8</m:t>
                      </m:r>
                      <m:rad>
                        <m:radPr>
                          <m:degHide m:val="on"/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NikoshBAN" pitchFamily="2" charset="0"/>
                              <a:sym typeface="Wingdings 3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NikoshBAN" pitchFamily="2" charset="0"/>
                              <a:sym typeface="Wingdings 3"/>
                            </a:rPr>
                            <m:t>2</m:t>
                          </m:r>
                        </m:e>
                      </m:rad>
                    </m:oMath>
                  </a14:m>
                  <a:r>
                    <a:rPr lang="bn-BD" sz="2400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  <a:sym typeface="Wingdings 3"/>
                    </a:rPr>
                    <a:t> ।</a:t>
                  </a:r>
                </a:p>
                <a:p>
                  <a:pPr marL="45720" indent="0">
                    <a:buNone/>
                  </a:pPr>
                  <a:r>
                    <a:rPr lang="bn-BD" sz="2400" dirty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  <a:sym typeface="Wingdings 3"/>
                    </a:rPr>
                    <a:t> (</a:t>
                  </a:r>
                  <a:r>
                    <a:rPr lang="bn-BD" sz="2400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  <a:sym typeface="Wingdings 3"/>
                    </a:rPr>
                    <a:t>ক) উপরোক্ত তথ্যগুলোকে দুইটি সমীকরণের  মাধ্যমে প্রকাশ কর।</a:t>
                  </a:r>
                </a:p>
                <a:p>
                  <a:pPr marL="45720" indent="0">
                    <a:buNone/>
                  </a:pPr>
                  <a:r>
                    <a:rPr lang="bn-BD" sz="2400" dirty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  <a:sym typeface="Wingdings 3"/>
                    </a:rPr>
                    <a:t> </a:t>
                  </a:r>
                  <a:r>
                    <a:rPr lang="bn-BD" sz="2400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  <a:sym typeface="Wingdings 3"/>
                    </a:rPr>
                    <a:t>(খ) ধারাটির  </a:t>
                  </a:r>
                  <a:r>
                    <a:rPr lang="en-US" sz="2400" dirty="0" smtClean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  <a:sym typeface="Wingdings 3"/>
                    </a:rPr>
                    <a:t>12</a:t>
                  </a:r>
                  <a:r>
                    <a:rPr lang="bn-BD" sz="2400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  <a:sym typeface="Wingdings 3"/>
                    </a:rPr>
                    <a:t>  তম পদ নির্ণয় কর।</a:t>
                  </a:r>
                </a:p>
                <a:p>
                  <a:pPr marL="45720" indent="0">
                    <a:buNone/>
                  </a:pPr>
                  <a:r>
                    <a:rPr lang="en-US" sz="2400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  <a:sym typeface="Wingdings 3"/>
                    </a:rPr>
                    <a:t> </a:t>
                  </a:r>
                  <a:r>
                    <a:rPr lang="bn-BD" sz="2400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  <a:sym typeface="Wingdings 3"/>
                    </a:rPr>
                    <a:t>(গ) ধারাটি নির্ণয় করে প্রথম সাতটি পদের সমষ্টি নির্ণয় কর।</a:t>
                  </a:r>
                  <a:endParaRPr lang="en-US" sz="2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  <a:sym typeface="Wingdings 3"/>
                  </a:endParaRPr>
                </a:p>
                <a:p>
                  <a:pPr marL="45720" indent="0">
                    <a:buNone/>
                  </a:pPr>
                  <a:endPara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</mc:Choice>
          <mc:Fallback xmlns="">
            <p:sp>
              <p:nvSpPr>
                <p:cNvPr id="2" name="Content Placeholder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3520" y="2681015"/>
                  <a:ext cx="7620000" cy="3186385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l="-956" t="-1894"/>
                  </a:stretch>
                </a:blipFill>
                <a:ln w="7620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Round Same Side Corner Rectangle 4"/>
            <p:cNvSpPr/>
            <p:nvPr/>
          </p:nvSpPr>
          <p:spPr>
            <a:xfrm>
              <a:off x="547504" y="3172690"/>
              <a:ext cx="7985833" cy="2652070"/>
            </a:xfrm>
            <a:prstGeom prst="round2SameRect">
              <a:avLst>
                <a:gd name="adj1" fmla="val 16667"/>
                <a:gd name="adj2" fmla="val 10921"/>
              </a:avLst>
            </a:prstGeom>
            <a:noFill/>
            <a:ln w="762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Plaque 39"/>
          <p:cNvSpPr/>
          <p:nvPr/>
        </p:nvSpPr>
        <p:spPr>
          <a:xfrm>
            <a:off x="27710" y="152400"/>
            <a:ext cx="8991153" cy="838200"/>
          </a:xfrm>
          <a:prstGeom prst="plaque">
            <a:avLst>
              <a:gd name="adj" fmla="val 0"/>
            </a:avLst>
          </a:prstGeom>
          <a:gradFill flip="none" rotWithShape="1">
            <a:gsLst>
              <a:gs pos="10000">
                <a:srgbClr val="CBCBCB">
                  <a:alpha val="60000"/>
                </a:srgbClr>
              </a:gs>
              <a:gs pos="22000">
                <a:srgbClr val="009900"/>
              </a:gs>
              <a:gs pos="51000">
                <a:srgbClr val="FFFF00"/>
              </a:gs>
              <a:gs pos="100000">
                <a:srgbClr val="B2B2B2"/>
              </a:gs>
              <a:gs pos="100000">
                <a:srgbClr val="EAEAE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scene3d>
            <a:camera prst="perspective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-12648" y="25075"/>
            <a:ext cx="9143428" cy="6750333"/>
            <a:chOff x="-11691" y="13855"/>
            <a:chExt cx="9072564" cy="6858000"/>
          </a:xfrm>
        </p:grpSpPr>
        <p:sp>
          <p:nvSpPr>
            <p:cNvPr id="42" name="Rectangle 41"/>
            <p:cNvSpPr/>
            <p:nvPr/>
          </p:nvSpPr>
          <p:spPr>
            <a:xfrm>
              <a:off x="-11691" y="13855"/>
              <a:ext cx="9072564" cy="6858000"/>
            </a:xfrm>
            <a:prstGeom prst="rect">
              <a:avLst/>
            </a:prstGeom>
            <a:noFill/>
            <a:ln w="193675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24691" y="124686"/>
              <a:ext cx="8797638" cy="6636329"/>
            </a:xfrm>
            <a:prstGeom prst="rect">
              <a:avLst/>
            </a:prstGeom>
            <a:noFill/>
            <a:ln w="142875">
              <a:solidFill>
                <a:srgbClr val="FF9900"/>
              </a:solidFill>
            </a:ln>
            <a:effectLst>
              <a:reflection endPos="0" dist="50800" dir="5400000" sy="-100000" algn="bl" rotWithShape="0"/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2923086" y="185729"/>
            <a:ext cx="3200400" cy="76944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858553" y="308839"/>
            <a:ext cx="2118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সময় : ২ মিনিট</a:t>
            </a:r>
            <a:endParaRPr lang="en-US" sz="2000" b="1" dirty="0">
              <a:solidFill>
                <a:srgbClr val="00CC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35919" y="308839"/>
            <a:ext cx="2118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সময় : ২ মিনিট</a:t>
            </a:r>
            <a:endParaRPr lang="en-US" sz="2000" b="1" dirty="0">
              <a:solidFill>
                <a:srgbClr val="00CC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30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ounded Rectangle 37"/>
          <p:cNvSpPr/>
          <p:nvPr/>
        </p:nvSpPr>
        <p:spPr>
          <a:xfrm>
            <a:off x="825092" y="937196"/>
            <a:ext cx="1537108" cy="1577404"/>
          </a:xfrm>
          <a:prstGeom prst="roundRect">
            <a:avLst>
              <a:gd name="adj" fmla="val 50000"/>
            </a:avLst>
          </a:prstGeom>
          <a:solidFill>
            <a:srgbClr val="CC00CC"/>
          </a:solidFill>
          <a:ln w="57150">
            <a:solidFill>
              <a:srgbClr val="FF0000"/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39700" h="139700" prst="divot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15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</a:t>
            </a:r>
            <a:r>
              <a:rPr lang="en-US" sz="115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115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806292" y="937196"/>
            <a:ext cx="1537108" cy="1577404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57150">
            <a:solidFill>
              <a:srgbClr val="FF0000"/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39700" h="139700" prst="divot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1500" b="1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ন্য</a:t>
            </a:r>
            <a:endParaRPr lang="en-US" sz="11500" b="1" dirty="0">
              <a:ln w="11430"/>
              <a:solidFill>
                <a:srgbClr val="FF33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4800600" y="914400"/>
            <a:ext cx="1537108" cy="1577404"/>
          </a:xfrm>
          <a:prstGeom prst="roundRect">
            <a:avLst>
              <a:gd name="adj" fmla="val 50000"/>
            </a:avLst>
          </a:prstGeom>
          <a:solidFill>
            <a:srgbClr val="00CC00"/>
          </a:solidFill>
          <a:ln w="57150">
            <a:solidFill>
              <a:srgbClr val="FF0000"/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39700" h="139700" prst="divot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1500" b="1" dirty="0" smtClean="0">
                <a:ln w="11430"/>
                <a:solidFill>
                  <a:srgbClr val="33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endParaRPr lang="en-US" sz="11500" b="1" dirty="0">
              <a:ln w="11430"/>
              <a:solidFill>
                <a:srgbClr val="3333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6705600" y="914400"/>
            <a:ext cx="1537108" cy="1577404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57150">
            <a:solidFill>
              <a:srgbClr val="FF0000"/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39700" h="139700" prst="divot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15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</a:t>
            </a:r>
            <a:endParaRPr lang="en-US" sz="11500" b="1" dirty="0">
              <a:ln w="11430"/>
              <a:solidFill>
                <a:srgbClr val="00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19400" y="2896850"/>
            <a:ext cx="3657600" cy="1446550"/>
          </a:xfrm>
          <a:prstGeom prst="rect">
            <a:avLst/>
          </a:prstGeom>
          <a:noFill/>
          <a:ln w="1905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8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</a:t>
            </a:r>
            <a:r>
              <a:rPr lang="bn-BD" sz="88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bn-BD" sz="8800" b="1" dirty="0" smtClean="0">
                <a:ln w="11430"/>
                <a:solidFill>
                  <a:srgbClr val="FF33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</a:t>
            </a:r>
            <a:r>
              <a:rPr lang="bn-BD" sz="8800" b="1" dirty="0" smtClean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</a:t>
            </a:r>
            <a:endParaRPr lang="en-US" sz="8800" b="1" dirty="0">
              <a:ln w="11430"/>
              <a:solidFill>
                <a:srgbClr val="00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5" name="Picture 2" descr="C:\Users\DOEL\Desktop\skin saver\PROVITE COMPUTER.ATATURK SCHOOL MARKET..IQBAL.01717990636 (42)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5107">
            <a:off x="494397" y="3124200"/>
            <a:ext cx="2879902" cy="287990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C:\Users\DOEL\Desktop\skin saver\PROVITE COMPUTER.ATATURK SCHOOL MARKET..IQBAL.01717990636 (42)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25330" flipH="1">
            <a:off x="6114484" y="3098762"/>
            <a:ext cx="2590800" cy="290023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ectangle 46"/>
          <p:cNvSpPr/>
          <p:nvPr/>
        </p:nvSpPr>
        <p:spPr>
          <a:xfrm>
            <a:off x="457571" y="491835"/>
            <a:ext cx="8173810" cy="5514110"/>
          </a:xfrm>
          <a:prstGeom prst="rect">
            <a:avLst/>
          </a:prstGeom>
          <a:noFill/>
          <a:ln w="314325" cmpd="sng"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6169400"/>
            <a:ext cx="8763000" cy="538407"/>
          </a:xfrm>
          <a:prstGeom prst="rect">
            <a:avLst/>
          </a:prstGeom>
          <a:noFill/>
          <a:ln w="38100" cmpd="thickThin">
            <a:noFill/>
            <a:prstDash val="dashDot"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bn-BD" sz="2400" b="1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মোঃ আবদুল মান্নান, </a:t>
            </a:r>
            <a:r>
              <a:rPr lang="bn-BD" sz="2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বি.এসসি-বি.এড (গণিত), </a:t>
            </a:r>
            <a:r>
              <a:rPr lang="bn-BD" sz="2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সহকারী </a:t>
            </a:r>
            <a:r>
              <a:rPr lang="bn-BD" sz="2400" b="1" dirty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শিক্ষক </a:t>
            </a:r>
            <a:r>
              <a:rPr lang="bn-BD" sz="2400" b="1" dirty="0" smtClean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bn-BD" sz="2400" b="1" dirty="0">
                <a:solidFill>
                  <a:srgbClr val="FF3399"/>
                </a:solidFill>
                <a:latin typeface="NikoshBAN" pitchFamily="2" charset="0"/>
                <a:cs typeface="NikoshBAN" pitchFamily="2" charset="0"/>
              </a:rPr>
              <a:t>আতাতুর্ক মডেল হাই স্কুল।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-12648" y="25075"/>
            <a:ext cx="9143428" cy="6750333"/>
            <a:chOff x="-11691" y="13855"/>
            <a:chExt cx="9072564" cy="6858000"/>
          </a:xfrm>
        </p:grpSpPr>
        <p:sp>
          <p:nvSpPr>
            <p:cNvPr id="19" name="Rectangle 18"/>
            <p:cNvSpPr/>
            <p:nvPr/>
          </p:nvSpPr>
          <p:spPr>
            <a:xfrm>
              <a:off x="-11691" y="13855"/>
              <a:ext cx="9072564" cy="6858000"/>
            </a:xfrm>
            <a:prstGeom prst="rect">
              <a:avLst/>
            </a:prstGeom>
            <a:noFill/>
            <a:ln w="193675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24691" y="124686"/>
              <a:ext cx="8797638" cy="6636329"/>
            </a:xfrm>
            <a:prstGeom prst="rect">
              <a:avLst/>
            </a:prstGeom>
            <a:noFill/>
            <a:ln w="142875">
              <a:solidFill>
                <a:srgbClr val="FF9900"/>
              </a:solidFill>
            </a:ln>
            <a:effectLst>
              <a:reflection endPos="0" dist="50800" dir="5400000" sy="-100000" algn="bl" rotWithShape="0"/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C0A4-91B2-470C-9B3C-EAD5E83C5AE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D358F-3D99-478C-8ACD-76FCD19F92CC}" type="datetime12">
              <a:rPr lang="en-US" smtClean="0"/>
              <a:t>9:10 PM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5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5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9" presetClass="entr" presetSubtype="5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9" presetClass="entr" presetSubtype="5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3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2738</TotalTime>
  <Words>1325</Words>
  <Application>Microsoft Office PowerPoint</Application>
  <PresentationFormat>On-screen Show (4:3)</PresentationFormat>
  <Paragraphs>180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College</dc:creator>
  <cp:lastModifiedBy>TSS</cp:lastModifiedBy>
  <cp:revision>661</cp:revision>
  <dcterms:created xsi:type="dcterms:W3CDTF">2012-09-20T03:56:32Z</dcterms:created>
  <dcterms:modified xsi:type="dcterms:W3CDTF">2014-01-22T15:15:06Z</dcterms:modified>
</cp:coreProperties>
</file>