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6" autoAdjust="0"/>
    <p:restoredTop sz="86482" autoAdjust="0"/>
  </p:normalViewPr>
  <p:slideViewPr>
    <p:cSldViewPr>
      <p:cViewPr varScale="1">
        <p:scale>
          <a:sx n="63" d="100"/>
          <a:sy n="63" d="100"/>
        </p:scale>
        <p:origin x="-15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8C245-F78F-412F-8E10-C1A53AC602BF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CF802-AF15-4352-8148-B38CCBD97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7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CF802-AF15-4352-8148-B38CCBD97A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8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CF802-AF15-4352-8148-B38CCBD97A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2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95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2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8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4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82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0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49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88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6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8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8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wmf"/><Relationship Id="rId26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52211"/>
            <a:ext cx="2743200" cy="26624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4957464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সবাইকে স্বাগতম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04799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B050"/>
                </a:solidFill>
              </a:rPr>
              <a:t>“বিসমিল্লাহির রাহমানির রাহিম”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83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0" y="1371599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শ্রেণীঃ দশম</a:t>
            </a:r>
          </a:p>
          <a:p>
            <a:r>
              <a:rPr lang="bn-BD" sz="3600" dirty="0" smtClean="0"/>
              <a:t>বিষয়ঃ পরিমিতি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1310043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মোঃ রেজওয়ানুল হক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সহকারি শিক্ষক।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19069" y="3385869"/>
            <a:ext cx="3400961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8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609600"/>
            <a:ext cx="2667000" cy="2286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3581400" y="533400"/>
            <a:ext cx="4724400" cy="1905000"/>
          </a:xfrm>
          <a:prstGeom prst="triangle">
            <a:avLst>
              <a:gd name="adj" fmla="val 30184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1219200" y="4114800"/>
            <a:ext cx="4724400" cy="1828800"/>
          </a:xfrm>
          <a:prstGeom prst="parallelogram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8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 flipV="1">
            <a:off x="152400" y="381000"/>
            <a:ext cx="3505200" cy="2362200"/>
          </a:xfrm>
          <a:prstGeom prst="trapezoi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amond 2"/>
          <p:cNvSpPr/>
          <p:nvPr/>
        </p:nvSpPr>
        <p:spPr>
          <a:xfrm rot="19603112">
            <a:off x="4317158" y="236775"/>
            <a:ext cx="4553389" cy="3038985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/>
          <p:nvPr/>
        </p:nvSpPr>
        <p:spPr>
          <a:xfrm>
            <a:off x="2438400" y="3505200"/>
            <a:ext cx="4267200" cy="25908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7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" y="716280"/>
            <a:ext cx="8763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ত্রিভুজক্ষেত্র ও চতুরভুজক্ষেত্রের ক্ষেত্রফল সূত্র 	প্রয়োগ করে ক্ষেত্রফল নির্ণয় করতে পারবে।</a:t>
            </a:r>
          </a:p>
          <a:p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এতদসম্পর্কিত সমস্যা  সমাধান করতে পারবে।</a:t>
            </a:r>
          </a:p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বাস্তব জীবনে এর প্রয়োগ করতে পারবে।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080" y="716280"/>
            <a:ext cx="2610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435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সমস্যা</a:t>
            </a:r>
            <a:r>
              <a:rPr lang="en-US" sz="2400" dirty="0" smtClean="0">
                <a:solidFill>
                  <a:srgbClr val="FF0000"/>
                </a:solidFill>
              </a:rPr>
              <a:t>–</a:t>
            </a:r>
            <a:r>
              <a:rPr lang="bn-BD" sz="2400" dirty="0" smtClean="0">
                <a:solidFill>
                  <a:srgbClr val="FF0000"/>
                </a:solidFill>
              </a:rPr>
              <a:t> সমবাহু ত্রিভুজের সমান সমান বাহুর দৈর্ঘ্য ভূমির     অংশ এবং পরিসীমা </a:t>
            </a:r>
            <a:r>
              <a:rPr lang="en-US" sz="2400" dirty="0" smtClean="0">
                <a:solidFill>
                  <a:srgbClr val="FF0000"/>
                </a:solidFill>
              </a:rPr>
              <a:t>16</a:t>
            </a:r>
            <a:r>
              <a:rPr lang="bn-BD" sz="2400" dirty="0" smtClean="0">
                <a:solidFill>
                  <a:srgbClr val="FF0000"/>
                </a:solidFill>
              </a:rPr>
              <a:t> মিটার,ক্ষেত্রফল নির্ণয় কর।     </a:t>
            </a:r>
            <a:r>
              <a:rPr lang="en-US" sz="2400" dirty="0" smtClean="0">
                <a:solidFill>
                  <a:srgbClr val="FF0000"/>
                </a:solidFill>
              </a:rPr>
              <a:t>                  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3657600" y="983396"/>
            <a:ext cx="3505200" cy="1455003"/>
          </a:xfrm>
          <a:prstGeom prst="triangle">
            <a:avLst>
              <a:gd name="adj" fmla="val 433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2971800"/>
            <a:ext cx="83927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সমাধানঃ মনে করি সমান সমান বাহুর দৈর্ঘ্য    </a:t>
            </a:r>
            <a:r>
              <a:rPr lang="en-US" dirty="0" smtClean="0"/>
              <a:t>    </a:t>
            </a:r>
            <a:r>
              <a:rPr lang="bn-BD" dirty="0" smtClean="0"/>
              <a:t> মিটার এবং ভূমির দৈর্ঘ্য        মিটার </a:t>
            </a:r>
          </a:p>
          <a:p>
            <a:endParaRPr lang="bn-BD" dirty="0"/>
          </a:p>
          <a:p>
            <a:r>
              <a:rPr lang="bn-BD" dirty="0" smtClean="0"/>
              <a:t>হলে   সমদ্বিবাহু ত্রিভুজের ক্ষেত্রফল=</a:t>
            </a:r>
            <a:r>
              <a:rPr lang="en-US" dirty="0" smtClean="0"/>
              <a:t>               </a:t>
            </a:r>
            <a:r>
              <a:rPr lang="bn-BD" dirty="0" smtClean="0"/>
              <a:t>     </a:t>
            </a:r>
            <a:r>
              <a:rPr lang="en-US" dirty="0" smtClean="0"/>
              <a:t>            </a:t>
            </a:r>
            <a:r>
              <a:rPr lang="bn-BD" dirty="0" smtClean="0"/>
              <a:t>বর্গ  মিটার ।</a:t>
            </a:r>
          </a:p>
          <a:p>
            <a:endParaRPr lang="bn-BD" dirty="0" smtClean="0"/>
          </a:p>
          <a:p>
            <a:r>
              <a:rPr lang="bn-BD" dirty="0" smtClean="0"/>
              <a:t>এখানে </a:t>
            </a:r>
            <a:r>
              <a:rPr lang="en-US" dirty="0" smtClean="0"/>
              <a:t>                      </a:t>
            </a:r>
            <a:r>
              <a:rPr lang="bn-BD" dirty="0" smtClean="0"/>
              <a:t>মিটার</a:t>
            </a:r>
            <a:r>
              <a:rPr lang="en-US" dirty="0" smtClean="0"/>
              <a:t> </a:t>
            </a:r>
            <a:endParaRPr lang="bn-BD" dirty="0" smtClean="0"/>
          </a:p>
          <a:p>
            <a:endParaRPr lang="bn-BD" dirty="0"/>
          </a:p>
          <a:p>
            <a:r>
              <a:rPr lang="bn-BD" dirty="0"/>
              <a:t> </a:t>
            </a:r>
            <a:r>
              <a:rPr lang="bn-BD" dirty="0" smtClean="0"/>
              <a:t>              মিটার   হলে,</a:t>
            </a:r>
            <a:r>
              <a:rPr lang="en-US" dirty="0" smtClean="0"/>
              <a:t>   </a:t>
            </a:r>
            <a:r>
              <a:rPr lang="bn-BD" dirty="0" smtClean="0"/>
              <a:t>প্রশ্ন অনুসারে , </a:t>
            </a:r>
          </a:p>
          <a:p>
            <a:r>
              <a:rPr lang="bn-BD" dirty="0" smtClean="0"/>
              <a:t>                  </a:t>
            </a:r>
            <a:endParaRPr lang="en-US" dirty="0" smtClean="0"/>
          </a:p>
          <a:p>
            <a:endParaRPr lang="bn-BD" dirty="0"/>
          </a:p>
          <a:p>
            <a:r>
              <a:rPr lang="en-US" dirty="0" smtClean="0"/>
              <a:t>                                                      </a:t>
            </a:r>
            <a:endParaRPr lang="bn-BD" dirty="0" smtClean="0"/>
          </a:p>
          <a:p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678519"/>
              </p:ext>
            </p:extLst>
          </p:nvPr>
        </p:nvGraphicFramePr>
        <p:xfrm>
          <a:off x="4724400" y="297180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4400" y="297180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861538"/>
              </p:ext>
            </p:extLst>
          </p:nvPr>
        </p:nvGraphicFramePr>
        <p:xfrm>
          <a:off x="3886200" y="3352800"/>
          <a:ext cx="1524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" name="Equation" r:id="rId5" imgW="787320" imgH="393480" progId="Equation.3">
                  <p:embed/>
                </p:oleObj>
              </mc:Choice>
              <mc:Fallback>
                <p:oleObj name="Equation" r:id="rId5" imgW="787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86200" y="3352800"/>
                        <a:ext cx="15240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997237"/>
              </p:ext>
            </p:extLst>
          </p:nvPr>
        </p:nvGraphicFramePr>
        <p:xfrm>
          <a:off x="4724400" y="2971800"/>
          <a:ext cx="4572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" name="Equation" r:id="rId7" imgW="126720" imgH="139680" progId="Equation.3">
                  <p:embed/>
                </p:oleObj>
              </mc:Choice>
              <mc:Fallback>
                <p:oleObj name="Equation" r:id="rId7" imgW="1267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24400" y="2971800"/>
                        <a:ext cx="4572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390211"/>
              </p:ext>
            </p:extLst>
          </p:nvPr>
        </p:nvGraphicFramePr>
        <p:xfrm>
          <a:off x="7467600" y="2971801"/>
          <a:ext cx="457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" name="Equation" r:id="rId9" imgW="126720" imgH="177480" progId="Equation.3">
                  <p:embed/>
                </p:oleObj>
              </mc:Choice>
              <mc:Fallback>
                <p:oleObj name="Equation" r:id="rId9" imgW="1267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467600" y="2971801"/>
                        <a:ext cx="4572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48762"/>
              </p:ext>
            </p:extLst>
          </p:nvPr>
        </p:nvGraphicFramePr>
        <p:xfrm>
          <a:off x="838200" y="4541460"/>
          <a:ext cx="762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" name="Equation" r:id="rId11" imgW="431640" imgH="177480" progId="Equation.3">
                  <p:embed/>
                </p:oleObj>
              </mc:Choice>
              <mc:Fallback>
                <p:oleObj name="Equation" r:id="rId11" imgW="43164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8200" y="4541460"/>
                        <a:ext cx="7620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018432"/>
              </p:ext>
            </p:extLst>
          </p:nvPr>
        </p:nvGraphicFramePr>
        <p:xfrm>
          <a:off x="1219200" y="4038600"/>
          <a:ext cx="914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" name="Equation" r:id="rId13" imgW="431640" imgH="177480" progId="Equation.3">
                  <p:embed/>
                </p:oleObj>
              </mc:Choice>
              <mc:Fallback>
                <p:oleObj name="Equation" r:id="rId13" imgW="43164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19200" y="4038600"/>
                        <a:ext cx="914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831004"/>
              </p:ext>
            </p:extLst>
          </p:nvPr>
        </p:nvGraphicFramePr>
        <p:xfrm>
          <a:off x="3363532" y="4953000"/>
          <a:ext cx="5334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8" name="Equation" r:id="rId15" imgW="2400120" imgH="393480" progId="Equation.3">
                  <p:embed/>
                </p:oleObj>
              </mc:Choice>
              <mc:Fallback>
                <p:oleObj name="Equation" r:id="rId15" imgW="24001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63532" y="4953000"/>
                        <a:ext cx="5334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344280"/>
              </p:ext>
            </p:extLst>
          </p:nvPr>
        </p:nvGraphicFramePr>
        <p:xfrm>
          <a:off x="628918" y="5562600"/>
          <a:ext cx="3257282" cy="82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" name="Equation" r:id="rId17" imgW="1307880" imgH="431640" progId="Equation.3">
                  <p:embed/>
                </p:oleObj>
              </mc:Choice>
              <mc:Fallback>
                <p:oleObj name="Equation" r:id="rId17" imgW="1307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8918" y="5562600"/>
                        <a:ext cx="3257282" cy="825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616243"/>
              </p:ext>
            </p:extLst>
          </p:nvPr>
        </p:nvGraphicFramePr>
        <p:xfrm>
          <a:off x="4352433" y="1295400"/>
          <a:ext cx="297466" cy="295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" name="Equation" r:id="rId19" imgW="126720" imgH="139680" progId="Equation.3">
                  <p:embed/>
                </p:oleObj>
              </mc:Choice>
              <mc:Fallback>
                <p:oleObj name="Equation" r:id="rId19" imgW="1267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352433" y="1295400"/>
                        <a:ext cx="297466" cy="295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157377"/>
              </p:ext>
            </p:extLst>
          </p:nvPr>
        </p:nvGraphicFramePr>
        <p:xfrm>
          <a:off x="6096000" y="1428634"/>
          <a:ext cx="228600" cy="28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1" name="Equation" r:id="rId21" imgW="126720" imgH="139680" progId="Equation.3">
                  <p:embed/>
                </p:oleObj>
              </mc:Choice>
              <mc:Fallback>
                <p:oleObj name="Equation" r:id="rId21" imgW="1267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096000" y="1428634"/>
                        <a:ext cx="228600" cy="28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253507"/>
              </p:ext>
            </p:extLst>
          </p:nvPr>
        </p:nvGraphicFramePr>
        <p:xfrm>
          <a:off x="5121499" y="2438399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2" name="Equation" r:id="rId23" imgW="126720" imgH="177480" progId="Equation.3">
                  <p:embed/>
                </p:oleObj>
              </mc:Choice>
              <mc:Fallback>
                <p:oleObj name="Equation" r:id="rId23" imgW="1267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121499" y="2438399"/>
                        <a:ext cx="3048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100811"/>
              </p:ext>
            </p:extLst>
          </p:nvPr>
        </p:nvGraphicFramePr>
        <p:xfrm>
          <a:off x="7467600" y="-11222"/>
          <a:ext cx="609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" name="Equation" r:id="rId25" imgW="152280" imgH="393480" progId="Equation.3">
                  <p:embed/>
                </p:oleObj>
              </mc:Choice>
              <mc:Fallback>
                <p:oleObj name="Equation" r:id="rId25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467600" y="-11222"/>
                        <a:ext cx="6096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78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518160"/>
            <a:ext cx="74676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সুতরাং ত্রিভুজটির ক্ষেত্রফল</a:t>
            </a:r>
            <a:r>
              <a:rPr lang="bn-BD" dirty="0" smtClean="0"/>
              <a:t>=                             </a:t>
            </a:r>
            <a:r>
              <a:rPr lang="bn-BD" dirty="0"/>
              <a:t>বর্গ মিটার</a:t>
            </a:r>
          </a:p>
          <a:p>
            <a:r>
              <a:rPr lang="bn-BD" dirty="0" smtClean="0"/>
              <a:t>                               </a:t>
            </a:r>
          </a:p>
          <a:p>
            <a:r>
              <a:rPr lang="bn-BD" dirty="0"/>
              <a:t> </a:t>
            </a:r>
            <a:r>
              <a:rPr lang="bn-BD" dirty="0" smtClean="0"/>
              <a:t>                               =   </a:t>
            </a:r>
          </a:p>
          <a:p>
            <a:r>
              <a:rPr lang="bn-BD" dirty="0"/>
              <a:t> </a:t>
            </a:r>
            <a:r>
              <a:rPr lang="bn-BD" dirty="0" smtClean="0"/>
              <a:t>                              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596220"/>
              </p:ext>
            </p:extLst>
          </p:nvPr>
        </p:nvGraphicFramePr>
        <p:xfrm>
          <a:off x="3352800" y="304800"/>
          <a:ext cx="1308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Equation" r:id="rId3" imgW="787320" imgH="393480" progId="Equation.3">
                  <p:embed/>
                </p:oleObj>
              </mc:Choice>
              <mc:Fallback>
                <p:oleObj name="Equation" r:id="rId3" imgW="787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52800" y="304800"/>
                        <a:ext cx="13081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004252"/>
              </p:ext>
            </p:extLst>
          </p:nvPr>
        </p:nvGraphicFramePr>
        <p:xfrm>
          <a:off x="3429000" y="997803"/>
          <a:ext cx="3810000" cy="1809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Equation" r:id="rId5" imgW="2286000" imgH="990360" progId="Equation.3">
                  <p:embed/>
                </p:oleObj>
              </mc:Choice>
              <mc:Fallback>
                <p:oleObj name="Equation" r:id="rId5" imgW="2286000" imgH="990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997803"/>
                        <a:ext cx="3810000" cy="1809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095482" y="2438400"/>
            <a:ext cx="1390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/>
              <a:t>বর্গ মিটার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18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09600"/>
            <a:ext cx="8763000" cy="493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সমস্যা</a:t>
            </a:r>
            <a:r>
              <a:rPr lang="bn-BD" sz="2000" dirty="0" smtClean="0"/>
              <a:t> </a:t>
            </a:r>
            <a:r>
              <a:rPr lang="bn-BD" dirty="0" smtClean="0"/>
              <a:t>–একটি সামানতরিক ক্ষেত্রের বাহুর দৈর্ঘ্য যথাক্রমে </a:t>
            </a:r>
            <a:r>
              <a:rPr lang="en-US" dirty="0" smtClean="0"/>
              <a:t>12</a:t>
            </a:r>
            <a:r>
              <a:rPr lang="bn-BD" dirty="0" smtClean="0"/>
              <a:t> মিটার ও </a:t>
            </a:r>
            <a:r>
              <a:rPr lang="en-US" dirty="0" smtClean="0"/>
              <a:t>8</a:t>
            </a:r>
            <a:r>
              <a:rPr lang="bn-BD" dirty="0" smtClean="0"/>
              <a:t> মিটার এবং </a:t>
            </a:r>
          </a:p>
          <a:p>
            <a:endParaRPr lang="en-US" dirty="0" smtClean="0"/>
          </a:p>
          <a:p>
            <a:r>
              <a:rPr lang="bn-BD" dirty="0" smtClean="0"/>
              <a:t>ক্ষুদ্রতর একটি কর্ণের </a:t>
            </a:r>
            <a:r>
              <a:rPr lang="bn-BD" dirty="0"/>
              <a:t>দৈর্ঘ্য </a:t>
            </a:r>
            <a:r>
              <a:rPr lang="en-US" dirty="0" smtClean="0"/>
              <a:t>1</a:t>
            </a:r>
            <a:r>
              <a:rPr lang="bn-BD" dirty="0" smtClean="0"/>
              <a:t>০মিটার হলে , অপর কর্নের </a:t>
            </a:r>
            <a:r>
              <a:rPr lang="bn-BD" dirty="0" smtClean="0"/>
              <a:t>কর্নের   দৈর্ঘ্য </a:t>
            </a:r>
            <a:r>
              <a:rPr lang="bn-BD" dirty="0" smtClean="0"/>
              <a:t>নির্ণয় কর।</a:t>
            </a:r>
          </a:p>
          <a:p>
            <a:endParaRPr lang="en-US" dirty="0" smtClean="0"/>
          </a:p>
          <a:p>
            <a:r>
              <a:rPr lang="bn-BD" sz="4000" baseline="-25000" dirty="0" smtClean="0">
                <a:solidFill>
                  <a:srgbClr val="00B050"/>
                </a:solidFill>
              </a:rPr>
              <a:t>সমাধানঃ</a:t>
            </a:r>
            <a:r>
              <a:rPr lang="bn-BD" dirty="0" smtClean="0"/>
              <a:t>  মনে </a:t>
            </a:r>
            <a:r>
              <a:rPr lang="bn-BD" dirty="0"/>
              <a:t>করি </a:t>
            </a:r>
            <a:r>
              <a:rPr lang="bn-BD" dirty="0" smtClean="0"/>
              <a:t>সামানতরিক ক্ষেত্রের</a:t>
            </a:r>
            <a:r>
              <a:rPr lang="bn-BD" dirty="0"/>
              <a:t> একটি</a:t>
            </a:r>
            <a:r>
              <a:rPr lang="bn-BD" dirty="0" smtClean="0"/>
              <a:t> বাহুর  </a:t>
            </a:r>
            <a:r>
              <a:rPr lang="bn-BD" dirty="0"/>
              <a:t>দৈর্ঘ্য </a:t>
            </a:r>
            <a:r>
              <a:rPr lang="bn-BD" dirty="0" smtClean="0"/>
              <a:t>   =  </a:t>
            </a:r>
            <a:r>
              <a:rPr lang="en-US" dirty="0" smtClean="0"/>
              <a:t>12</a:t>
            </a:r>
            <a:r>
              <a:rPr lang="bn-BD" dirty="0" smtClean="0"/>
              <a:t> মিটার </a:t>
            </a:r>
          </a:p>
          <a:p>
            <a:endParaRPr lang="en-US" dirty="0" smtClean="0"/>
          </a:p>
          <a:p>
            <a:r>
              <a:rPr lang="bn-BD" dirty="0" smtClean="0"/>
              <a:t>অপর </a:t>
            </a:r>
            <a:r>
              <a:rPr lang="bn-BD" dirty="0"/>
              <a:t>একটি বাহুর  দৈর্ঘ্য </a:t>
            </a:r>
            <a:r>
              <a:rPr lang="bn-BD" dirty="0" smtClean="0"/>
              <a:t>     =</a:t>
            </a:r>
            <a:r>
              <a:rPr lang="en-US" dirty="0"/>
              <a:t> </a:t>
            </a:r>
            <a:r>
              <a:rPr lang="en-US" sz="2400" dirty="0"/>
              <a:t>8</a:t>
            </a:r>
            <a:r>
              <a:rPr lang="bn-BD" dirty="0"/>
              <a:t> মিটার </a:t>
            </a:r>
            <a:r>
              <a:rPr lang="bn-BD" dirty="0" smtClean="0"/>
              <a:t> এবং </a:t>
            </a:r>
            <a:r>
              <a:rPr lang="bn-BD" dirty="0"/>
              <a:t>একটি কর্নের দৈর্ঘ্য </a:t>
            </a:r>
            <a:r>
              <a:rPr lang="bn-BD" dirty="0" smtClean="0"/>
              <a:t>    = </a:t>
            </a:r>
            <a:r>
              <a:rPr lang="en-US" dirty="0" smtClean="0"/>
              <a:t>10 </a:t>
            </a:r>
            <a:r>
              <a:rPr lang="bn-BD" dirty="0" smtClean="0"/>
              <a:t>মিটার ।</a:t>
            </a:r>
          </a:p>
          <a:p>
            <a:endParaRPr lang="en-US" dirty="0" smtClean="0"/>
          </a:p>
          <a:p>
            <a:r>
              <a:rPr lang="bn-BD" dirty="0" smtClean="0"/>
              <a:t>আমরা </a:t>
            </a:r>
            <a:r>
              <a:rPr lang="bn-BD" dirty="0"/>
              <a:t>জানি </a:t>
            </a:r>
            <a:r>
              <a:rPr lang="bn-BD" dirty="0" smtClean="0"/>
              <a:t>,সামানতরিক </a:t>
            </a:r>
            <a:r>
              <a:rPr lang="bn-BD" dirty="0"/>
              <a:t>ক্ষেত্রের </a:t>
            </a:r>
            <a:r>
              <a:rPr lang="bn-BD" dirty="0" smtClean="0"/>
              <a:t>অপর </a:t>
            </a:r>
            <a:r>
              <a:rPr lang="bn-BD" dirty="0"/>
              <a:t>একটি </a:t>
            </a:r>
            <a:r>
              <a:rPr lang="bn-BD" dirty="0" smtClean="0"/>
              <a:t>কর্ণের </a:t>
            </a:r>
            <a:r>
              <a:rPr lang="bn-BD" dirty="0"/>
              <a:t>দৈর্ঘ্য </a:t>
            </a:r>
            <a:r>
              <a:rPr lang="bn-BD" dirty="0" smtClean="0"/>
              <a:t>=                       একক</a:t>
            </a:r>
          </a:p>
          <a:p>
            <a:r>
              <a:rPr lang="bn-BD" dirty="0"/>
              <a:t> </a:t>
            </a:r>
            <a:r>
              <a:rPr lang="bn-BD" dirty="0" smtClean="0"/>
              <a:t>                               </a:t>
            </a:r>
          </a:p>
          <a:p>
            <a:r>
              <a:rPr lang="bn-BD" dirty="0"/>
              <a:t> </a:t>
            </a:r>
            <a:r>
              <a:rPr lang="bn-BD" dirty="0" smtClean="0"/>
              <a:t>                             </a:t>
            </a:r>
          </a:p>
          <a:p>
            <a:r>
              <a:rPr lang="en-US" dirty="0" smtClean="0"/>
              <a:t>                                                             =</a:t>
            </a:r>
            <a:endParaRPr lang="bn-BD" dirty="0"/>
          </a:p>
          <a:p>
            <a:r>
              <a:rPr lang="bn-BD" dirty="0" smtClean="0"/>
              <a:t>                                                                                       </a:t>
            </a:r>
            <a:endParaRPr lang="en-US" dirty="0" smtClean="0"/>
          </a:p>
          <a:p>
            <a:r>
              <a:rPr lang="en-US" dirty="0" smtClean="0"/>
              <a:t>                                                                                                                                                        </a:t>
            </a:r>
            <a:r>
              <a:rPr lang="bn-BD" dirty="0" smtClean="0"/>
              <a:t>মিটার</a:t>
            </a:r>
          </a:p>
          <a:p>
            <a:endParaRPr lang="bn-BD" dirty="0" smtClean="0"/>
          </a:p>
          <a:p>
            <a:r>
              <a:rPr lang="bn-BD" dirty="0" smtClean="0"/>
              <a:t>                                      উত্তরঃ   </a:t>
            </a:r>
            <a:r>
              <a:rPr lang="en-US" sz="2400" dirty="0" smtClean="0"/>
              <a:t>14</a:t>
            </a:r>
            <a:r>
              <a:rPr lang="bn-BD" dirty="0" smtClean="0"/>
              <a:t>   মিটার।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758687"/>
              </p:ext>
            </p:extLst>
          </p:nvPr>
        </p:nvGraphicFramePr>
        <p:xfrm>
          <a:off x="6248400" y="1828800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Equation" r:id="rId4" imgW="126720" imgH="139680" progId="Equation.3">
                  <p:embed/>
                </p:oleObj>
              </mc:Choice>
              <mc:Fallback>
                <p:oleObj name="Equation" r:id="rId4" imgW="1267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48400" y="1828800"/>
                        <a:ext cx="3048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628096"/>
              </p:ext>
            </p:extLst>
          </p:nvPr>
        </p:nvGraphicFramePr>
        <p:xfrm>
          <a:off x="2667000" y="2514600"/>
          <a:ext cx="304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Equation" r:id="rId6" imgW="126720" imgH="177480" progId="Equation.3">
                  <p:embed/>
                </p:oleObj>
              </mc:Choice>
              <mc:Fallback>
                <p:oleObj name="Equation" r:id="rId6" imgW="1267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67000" y="2514600"/>
                        <a:ext cx="3048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35501"/>
              </p:ext>
            </p:extLst>
          </p:nvPr>
        </p:nvGraphicFramePr>
        <p:xfrm>
          <a:off x="6553200" y="2438400"/>
          <a:ext cx="342900" cy="386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Equation" r:id="rId8" imgW="114120" imgH="139680" progId="Equation.3">
                  <p:embed/>
                </p:oleObj>
              </mc:Choice>
              <mc:Fallback>
                <p:oleObj name="Equation" r:id="rId8" imgW="1141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53200" y="2438400"/>
                        <a:ext cx="342900" cy="386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429725"/>
              </p:ext>
            </p:extLst>
          </p:nvPr>
        </p:nvGraphicFramePr>
        <p:xfrm>
          <a:off x="6248400" y="2895600"/>
          <a:ext cx="1752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Equation" r:id="rId10" imgW="1091880" imgH="279360" progId="Equation.3">
                  <p:embed/>
                </p:oleObj>
              </mc:Choice>
              <mc:Fallback>
                <p:oleObj name="Equation" r:id="rId10" imgW="10918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48400" y="2895600"/>
                        <a:ext cx="175260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015751"/>
              </p:ext>
            </p:extLst>
          </p:nvPr>
        </p:nvGraphicFramePr>
        <p:xfrm>
          <a:off x="3505200" y="3810000"/>
          <a:ext cx="43434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Equation" r:id="rId12" imgW="2590560" imgH="723600" progId="Equation.3">
                  <p:embed/>
                </p:oleObj>
              </mc:Choice>
              <mc:Fallback>
                <p:oleObj name="Equation" r:id="rId12" imgW="2590560" imgH="72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05200" y="3810000"/>
                        <a:ext cx="434340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040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2286000" y="762000"/>
            <a:ext cx="2743200" cy="2667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593514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</a:rPr>
              <a:t>দলীয় কাজঃ</a:t>
            </a:r>
            <a:r>
              <a:rPr lang="bn-BD" sz="3600" dirty="0" smtClean="0"/>
              <a:t> 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532531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 বর্গাকার মাঠের ভিতরে চারিদিকে  </a:t>
            </a:r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মিটার চওড়া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 রাস্তা আছে।যদি রাস্তার ক্ষেত্রফল </a:t>
            </a:r>
            <a:r>
              <a:rPr lang="en-US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হেক্টর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 ,তবে 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রাস্তাবাদে মাঠের ভিতরের </a:t>
            </a:r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ক্ষেত্রফল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নির্ণয় কর।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19400" y="1969532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ক্ষেত্রফল 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89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411480"/>
            <a:ext cx="8305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বাড়ির কাজঃ </a:t>
            </a:r>
            <a:r>
              <a:rPr lang="bn-BD" sz="2800" dirty="0" smtClean="0">
                <a:solidFill>
                  <a:srgbClr val="FF0000"/>
                </a:solidFill>
              </a:rPr>
              <a:t>একটি পুকুরের দৈর্ঘ্য </a:t>
            </a:r>
            <a:r>
              <a:rPr lang="en-US" sz="3600" dirty="0" smtClean="0">
                <a:solidFill>
                  <a:srgbClr val="FF0000"/>
                </a:solidFill>
              </a:rPr>
              <a:t>21 </a:t>
            </a:r>
            <a:r>
              <a:rPr lang="bn-BD" sz="2800" dirty="0" smtClean="0">
                <a:solidFill>
                  <a:srgbClr val="FF0000"/>
                </a:solidFill>
              </a:rPr>
              <a:t>মিটার এবং প্রস্থ </a:t>
            </a:r>
            <a:r>
              <a:rPr lang="en-US" sz="3600" dirty="0" smtClean="0">
                <a:solidFill>
                  <a:srgbClr val="FF0000"/>
                </a:solidFill>
              </a:rPr>
              <a:t>15</a:t>
            </a:r>
            <a:r>
              <a:rPr lang="bn-BD" sz="2800" dirty="0" smtClean="0">
                <a:solidFill>
                  <a:srgbClr val="FF0000"/>
                </a:solidFill>
              </a:rPr>
              <a:t>মিটার । এর চারিদিকে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2</a:t>
            </a:r>
            <a:r>
              <a:rPr lang="bn-BD" sz="2800" dirty="0" smtClean="0">
                <a:solidFill>
                  <a:srgbClr val="FF0000"/>
                </a:solidFill>
              </a:rPr>
              <a:t> মিটার চওড়াএকটি রাস্তা আছে ।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bn-BD" sz="2800" dirty="0" smtClean="0"/>
              <a:t> </a:t>
            </a:r>
          </a:p>
          <a:p>
            <a:r>
              <a:rPr lang="bn-BD" sz="2800" dirty="0" smtClean="0">
                <a:solidFill>
                  <a:srgbClr val="7030A0"/>
                </a:solidFill>
              </a:rPr>
              <a:t>উদ্দিপকের আলোকে নিম্ন লিখিত প্রশ্নগুলোর উত্তর দাও।</a:t>
            </a:r>
            <a:endParaRPr lang="en-US" sz="2800" dirty="0" smtClean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" y="35052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</a:rPr>
              <a:t>কঃ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bn-BD" sz="2400" dirty="0" smtClean="0">
                <a:solidFill>
                  <a:srgbClr val="00B050"/>
                </a:solidFill>
              </a:rPr>
              <a:t>   উদ্দিপকের আলোকে  চিত্রটি আঁক ।</a:t>
            </a:r>
          </a:p>
          <a:p>
            <a:endParaRPr lang="bn-BD" sz="2400" dirty="0" smtClean="0">
              <a:solidFill>
                <a:srgbClr val="00B050"/>
              </a:solidFill>
            </a:endParaRPr>
          </a:p>
          <a:p>
            <a:r>
              <a:rPr lang="bn-BD" sz="2400" dirty="0" smtClean="0">
                <a:solidFill>
                  <a:srgbClr val="00B050"/>
                </a:solidFill>
              </a:rPr>
              <a:t>খঃ    পুকুরটির চারদিকের রাস্তার ক্ষেত্রফল নির্ণয় কর।                                    </a:t>
            </a:r>
          </a:p>
          <a:p>
            <a:endParaRPr lang="bn-BD" sz="2400" dirty="0">
              <a:solidFill>
                <a:srgbClr val="00B050"/>
              </a:solidFill>
            </a:endParaRPr>
          </a:p>
          <a:p>
            <a:r>
              <a:rPr lang="bn-BD" sz="2400" dirty="0" smtClean="0">
                <a:solidFill>
                  <a:srgbClr val="00B050"/>
                </a:solidFill>
              </a:rPr>
              <a:t>গঃ     প্রতি মিটার বিশ টাকা হিসাবে রাস্তার বাহির দিয়ে বেড়া     	দিতে কত টাকা লাগবে?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শিক্ষার্থীদের সবার ভবিষ্যত জীবনের মঙ্গল কামনা করে আজকের  মত শেষ করছি।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28194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50"/>
                </a:solidFill>
              </a:rPr>
              <a:t>ধন্যবাদ</a:t>
            </a:r>
            <a:endParaRPr lang="en-US" sz="9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4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264</Words>
  <Application>Microsoft Office PowerPoint</Application>
  <PresentationFormat>On-screen Show (4:3)</PresentationFormat>
  <Paragraphs>62</Paragraphs>
  <Slides>11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102</cp:revision>
  <dcterms:created xsi:type="dcterms:W3CDTF">2006-08-16T00:00:00Z</dcterms:created>
  <dcterms:modified xsi:type="dcterms:W3CDTF">2014-01-21T10:17:20Z</dcterms:modified>
</cp:coreProperties>
</file>