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72" r:id="rId9"/>
    <p:sldId id="270" r:id="rId10"/>
    <p:sldId id="271" r:id="rId11"/>
    <p:sldId id="273" r:id="rId12"/>
    <p:sldId id="274" r:id="rId13"/>
    <p:sldId id="275" r:id="rId14"/>
    <p:sldId id="262" r:id="rId15"/>
    <p:sldId id="264" r:id="rId16"/>
    <p:sldId id="263" r:id="rId17"/>
    <p:sldId id="26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1" autoAdjust="0"/>
    <p:restoredTop sz="92639" autoAdjust="0"/>
  </p:normalViewPr>
  <p:slideViewPr>
    <p:cSldViewPr snapToGrid="0">
      <p:cViewPr varScale="1">
        <p:scale>
          <a:sx n="69" d="100"/>
          <a:sy n="69" d="100"/>
        </p:scale>
        <p:origin x="2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60EE2-CF3D-46FB-B366-205DD04D0616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9ECE8B-AF1B-4700-B0D0-DC4F58284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14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ECE8B-AF1B-4700-B0D0-DC4F582845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2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ECE8B-AF1B-4700-B0D0-DC4F582845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83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FDC9-08E0-4543-9738-F112802F727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1A9F-06C9-472E-A4D1-7427720D7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7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FDC9-08E0-4543-9738-F112802F727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1A9F-06C9-472E-A4D1-7427720D7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47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FDC9-08E0-4543-9738-F112802F727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1A9F-06C9-472E-A4D1-7427720D7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90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FDC9-08E0-4543-9738-F112802F727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1A9F-06C9-472E-A4D1-7427720D7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719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FDC9-08E0-4543-9738-F112802F727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1A9F-06C9-472E-A4D1-7427720D7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FDC9-08E0-4543-9738-F112802F727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1A9F-06C9-472E-A4D1-7427720D7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87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FDC9-08E0-4543-9738-F112802F727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1A9F-06C9-472E-A4D1-7427720D7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566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FDC9-08E0-4543-9738-F112802F727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1A9F-06C9-472E-A4D1-7427720D7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44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FDC9-08E0-4543-9738-F112802F727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1A9F-06C9-472E-A4D1-7427720D7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3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FDC9-08E0-4543-9738-F112802F727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1A9F-06C9-472E-A4D1-7427720D7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002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FDC9-08E0-4543-9738-F112802F727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1A9F-06C9-472E-A4D1-7427720D7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02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5FDC9-08E0-4543-9738-F112802F727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41A9F-06C9-472E-A4D1-7427720D75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7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257" y="125663"/>
            <a:ext cx="11530832" cy="1958166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bn-BD" sz="16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6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6" y="2083829"/>
            <a:ext cx="11530832" cy="484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926" y="368491"/>
            <a:ext cx="10062949" cy="5172500"/>
          </a:xfrm>
        </p:spPr>
        <p:txBody>
          <a:bodyPr>
            <a:noAutofit/>
          </a:bodyPr>
          <a:lstStyle/>
          <a:p>
            <a:pPr algn="ctr"/>
            <a:r>
              <a:rPr lang="bn-BD" sz="7200" dirty="0" smtClean="0">
                <a:solidFill>
                  <a:schemeClr val="accent5">
                    <a:lumMod val="75000"/>
                  </a:schemeClr>
                </a:solidFill>
              </a:rPr>
              <a:t>মোঃজহিরুল ইসলাম</a:t>
            </a:r>
            <a:r>
              <a:rPr lang="en-US" sz="72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7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bn-BD" sz="72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bn-BD" sz="7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bn-BD" sz="7200" dirty="0" smtClean="0">
                <a:solidFill>
                  <a:schemeClr val="accent5">
                    <a:lumMod val="75000"/>
                  </a:schemeClr>
                </a:solidFill>
              </a:rPr>
              <a:t>সহকারি শিক্ষক</a:t>
            </a:r>
            <a:r>
              <a:rPr lang="en-US" sz="72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7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bn-BD" sz="72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bn-BD" sz="7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bn-BD" sz="7200" dirty="0" smtClean="0">
                <a:solidFill>
                  <a:schemeClr val="accent5">
                    <a:lumMod val="75000"/>
                  </a:schemeClr>
                </a:solidFill>
              </a:rPr>
              <a:t>চন্দ্রগঞ্জ উচ্চ বিদ্যালয়</a:t>
            </a:r>
            <a:endParaRPr lang="en-US" sz="7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>
            <a:off x="914401" y="-27709"/>
            <a:ext cx="10474036" cy="6289964"/>
          </a:xfrm>
          <a:prstGeom prst="flowChartProcess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8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418" y="720436"/>
            <a:ext cx="10543309" cy="3602182"/>
          </a:xfrm>
        </p:spPr>
        <p:txBody>
          <a:bodyPr>
            <a:normAutofit/>
          </a:bodyPr>
          <a:lstStyle/>
          <a:p>
            <a:r>
              <a:rPr lang="en-US" dirty="0" smtClean="0"/>
              <a:t>                            </a:t>
            </a:r>
            <a:r>
              <a:rPr lang="bn-BD" sz="9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9600" dirty="0" smtClean="0"/>
              <a:t> নবম</a:t>
            </a:r>
            <a:r>
              <a:rPr lang="bn-BD" dirty="0" smtClean="0"/>
              <a:t/>
            </a:r>
            <a:br>
              <a:rPr lang="bn-BD" dirty="0" smtClean="0"/>
            </a:br>
            <a:r>
              <a:rPr lang="bn-BD" dirty="0"/>
              <a:t/>
            </a:r>
            <a:br>
              <a:rPr lang="bn-BD" dirty="0"/>
            </a:br>
            <a:r>
              <a:rPr lang="en-US" sz="6000" dirty="0" smtClean="0"/>
              <a:t>                      </a:t>
            </a:r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</a:rPr>
              <a:t>বিষয়</a:t>
            </a:r>
            <a:r>
              <a:rPr lang="bn-BD" sz="6600" dirty="0" smtClean="0"/>
              <a:t>– </a:t>
            </a:r>
            <a:r>
              <a:rPr lang="bn-BD" sz="6600" dirty="0" smtClean="0">
                <a:solidFill>
                  <a:srgbClr val="0070C0"/>
                </a:solidFill>
              </a:rPr>
              <a:t>হিসাববিজ্ঞান</a:t>
            </a:r>
            <a:r>
              <a:rPr lang="bn-BD" dirty="0" smtClean="0"/>
              <a:t/>
            </a:r>
            <a:br>
              <a:rPr lang="bn-BD" dirty="0" smtClean="0"/>
            </a:b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27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735" y="532263"/>
            <a:ext cx="10515600" cy="3493826"/>
          </a:xfrm>
        </p:spPr>
        <p:txBody>
          <a:bodyPr>
            <a:norm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১।লেনদেনের  ধারণা ব্যাখ্যা করতে পারবে।</a:t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ঘটনা কী তা বলতে পারবে। </a:t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৩।কোন ঘটনা গুলো লেনদেন তা সনাক্ত করতে পারবে ।</a:t>
            </a:r>
            <a:r>
              <a:rPr lang="bn-BD" dirty="0" smtClean="0"/>
              <a:t/>
            </a:r>
            <a:br>
              <a:rPr lang="bn-BD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3735" y="532263"/>
            <a:ext cx="10515600" cy="53990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</a:t>
            </a: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  <a:p>
            <a:pPr marL="0" indent="0">
              <a:buNone/>
            </a:pPr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৪। লেনদেনের  বৈশিষ্ট্য গুলো বলতে পারবে।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84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82" y="277091"/>
            <a:ext cx="10239543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7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638032"/>
            <a:ext cx="3214255" cy="541640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3380510" y="3346233"/>
            <a:ext cx="2514600" cy="1136073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631382" y="638033"/>
            <a:ext cx="3131127" cy="541640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6331527" y="1995054"/>
            <a:ext cx="2299855" cy="1149927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08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7487 0.02315 L -0.3082 0.0009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54" y="-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7695 0.00926 L 0.3276 -0.0009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21" y="-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6" grpId="0" animBg="1"/>
      <p:bldP spid="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4" y="365123"/>
            <a:ext cx="11114654" cy="6131211"/>
          </a:xfrm>
        </p:spPr>
        <p:txBody>
          <a:bodyPr>
            <a:noAutofit/>
          </a:bodyPr>
          <a:lstStyle/>
          <a:p>
            <a:pPr algn="ctr"/>
            <a:r>
              <a:rPr lang="bn-BD" sz="115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  <a:r>
              <a:rPr lang="en-US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19900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লেনদেন</a:t>
            </a:r>
            <a:endParaRPr lang="en-US" sz="19900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5172501" y="1828800"/>
            <a:ext cx="1798143" cy="2129051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Callout 2"/>
          <p:cNvSpPr/>
          <p:nvPr/>
        </p:nvSpPr>
        <p:spPr>
          <a:xfrm>
            <a:off x="1086340" y="-221673"/>
            <a:ext cx="9955733" cy="6444092"/>
          </a:xfrm>
          <a:prstGeom prst="wedgeEllipseCallout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1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1378420" y="1064525"/>
            <a:ext cx="3712191" cy="5049672"/>
          </a:xfrm>
          <a:prstGeom prst="bevel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Bevel 6"/>
          <p:cNvSpPr/>
          <p:nvPr/>
        </p:nvSpPr>
        <p:spPr>
          <a:xfrm>
            <a:off x="8065827" y="1119116"/>
            <a:ext cx="3630304" cy="4940490"/>
          </a:xfrm>
          <a:prstGeom prst="beve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10800000" flipV="1">
            <a:off x="2279176" y="1644334"/>
            <a:ext cx="23064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আদান 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143999" y="4817660"/>
            <a:ext cx="1665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 </a:t>
            </a:r>
            <a:endParaRPr lang="en-US" sz="4800" dirty="0"/>
          </a:p>
        </p:txBody>
      </p:sp>
      <p:sp>
        <p:nvSpPr>
          <p:cNvPr id="12" name="TextBox 11"/>
          <p:cNvSpPr txBox="1"/>
          <p:nvPr/>
        </p:nvSpPr>
        <p:spPr>
          <a:xfrm>
            <a:off x="9143999" y="4261892"/>
            <a:ext cx="1665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7030A0"/>
                </a:solidFill>
              </a:rPr>
              <a:t>প্রদান </a:t>
            </a:r>
            <a:endParaRPr lang="en-US" sz="4800" dirty="0">
              <a:solidFill>
                <a:srgbClr val="7030A0"/>
              </a:solidFill>
            </a:endParaRPr>
          </a:p>
        </p:txBody>
      </p:sp>
      <p:sp>
        <p:nvSpPr>
          <p:cNvPr id="17" name="Notched Right Arrow 16"/>
          <p:cNvSpPr/>
          <p:nvPr/>
        </p:nvSpPr>
        <p:spPr>
          <a:xfrm>
            <a:off x="4585646" y="3684896"/>
            <a:ext cx="4367285" cy="1821658"/>
          </a:xfrm>
          <a:prstGeom prst="notchedRightArrow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Notched Right Arrow 17"/>
          <p:cNvSpPr/>
          <p:nvPr/>
        </p:nvSpPr>
        <p:spPr>
          <a:xfrm rot="10800000">
            <a:off x="4585646" y="1119116"/>
            <a:ext cx="3903259" cy="1910686"/>
          </a:xfrm>
          <a:prstGeom prst="notched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0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/>
      <p:bldP spid="12" grpId="0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22" y="696341"/>
            <a:ext cx="11564078" cy="53006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77444" y="5705659"/>
            <a:ext cx="68650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ঘটনা </a:t>
            </a:r>
            <a:endParaRPr lang="en-US" sz="8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700998" y="5333785"/>
            <a:ext cx="2138289" cy="956603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980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8474"/>
            <a:ext cx="10624562" cy="45860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49305" y="5205045"/>
            <a:ext cx="8173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ঘটনা</a:t>
            </a:r>
            <a:r>
              <a:rPr lang="bn-BD" sz="7200" dirty="0" smtClean="0"/>
              <a:t> </a:t>
            </a:r>
            <a:endParaRPr lang="en-US" sz="7200" dirty="0"/>
          </a:p>
        </p:txBody>
      </p:sp>
      <p:sp>
        <p:nvSpPr>
          <p:cNvPr id="7" name="L-Shape 6"/>
          <p:cNvSpPr/>
          <p:nvPr/>
        </p:nvSpPr>
        <p:spPr>
          <a:xfrm>
            <a:off x="2759187" y="4684541"/>
            <a:ext cx="2391508" cy="1688123"/>
          </a:xfrm>
          <a:prstGeom prst="corne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92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45" y="-1"/>
            <a:ext cx="11582607" cy="54051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83642" y="5581934"/>
            <a:ext cx="6359857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লেনদেন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Notched Right Arrow 3"/>
          <p:cNvSpPr/>
          <p:nvPr/>
        </p:nvSpPr>
        <p:spPr>
          <a:xfrm>
            <a:off x="122830" y="5581934"/>
            <a:ext cx="2060812" cy="1023582"/>
          </a:xfrm>
          <a:prstGeom prst="notch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6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561" y="232011"/>
            <a:ext cx="5575012" cy="41597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60" y="232011"/>
            <a:ext cx="5820770" cy="4159786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>
          <a:xfrm>
            <a:off x="2210938" y="4349462"/>
            <a:ext cx="1228298" cy="1299319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8693624" y="4307129"/>
            <a:ext cx="1323833" cy="1383987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-Right Arrow 5"/>
          <p:cNvSpPr/>
          <p:nvPr/>
        </p:nvSpPr>
        <p:spPr>
          <a:xfrm>
            <a:off x="3439236" y="4940490"/>
            <a:ext cx="5438633" cy="750626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09582" y="6084657"/>
            <a:ext cx="6045958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2060"/>
                </a:solidFill>
              </a:rPr>
              <a:t>ক্রয়  বিক্রয় </a:t>
            </a:r>
            <a:endParaRPr lang="en-US" sz="4000" dirty="0">
              <a:solidFill>
                <a:srgbClr val="00206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095" y="232011"/>
            <a:ext cx="5575012" cy="41597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94" y="232011"/>
            <a:ext cx="5820770" cy="415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00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82" y="374072"/>
            <a:ext cx="11743691" cy="54819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49419" y="5586633"/>
            <a:ext cx="2634019" cy="1569660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Callout 6"/>
          <p:cNvSpPr/>
          <p:nvPr/>
        </p:nvSpPr>
        <p:spPr>
          <a:xfrm rot="11065564">
            <a:off x="4558352" y="5491181"/>
            <a:ext cx="3016155" cy="1624083"/>
          </a:xfrm>
          <a:prstGeom prst="wedgeEllipseCallou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82154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53" y="829149"/>
            <a:ext cx="10515600" cy="5312344"/>
          </a:xfrm>
          <a:solidFill>
            <a:schemeClr val="accent3"/>
          </a:solidFill>
        </p:spPr>
        <p:txBody>
          <a:bodyPr>
            <a:normAutofit/>
          </a:bodyPr>
          <a:lstStyle/>
          <a:p>
            <a:pPr algn="ctr"/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15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দলীয়কাজ</a:t>
            </a:r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ঘটনা </a:t>
            </a:r>
            <a:r>
              <a:rPr lang="bn-BD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লেনদেনের পার্থক্য </a:t>
            </a:r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লিখ।   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37950" y="4583966"/>
            <a:ext cx="1815153" cy="66874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5704763" y="3029803"/>
            <a:ext cx="2033517" cy="155416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92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n-BD" sz="107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dirty="0" smtClean="0"/>
              <a:t>১। ঘটনা কাকে বলে ?</a:t>
            </a:r>
          </a:p>
          <a:p>
            <a:pPr marL="0" indent="0">
              <a:buNone/>
            </a:pPr>
            <a:r>
              <a:rPr lang="bn-BD" dirty="0" smtClean="0"/>
              <a:t>২।  ঘটনা কয় প্রকার ?  </a:t>
            </a:r>
            <a:endParaRPr lang="bn-BD" dirty="0"/>
          </a:p>
          <a:p>
            <a:pPr marL="0" indent="0">
              <a:buNone/>
            </a:pPr>
            <a:r>
              <a:rPr lang="bn-BD" dirty="0" smtClean="0"/>
              <a:t>৩। লেনদেন অর্থ কী ? </a:t>
            </a:r>
          </a:p>
          <a:p>
            <a:pPr marL="0" indent="0">
              <a:buNone/>
            </a:pPr>
            <a:r>
              <a:rPr lang="bn-BD" dirty="0" smtClean="0"/>
              <a:t>৪ । কোন ঘটনা গুলো লেনদেন ? </a:t>
            </a:r>
          </a:p>
          <a:p>
            <a:pPr marL="0" indent="0">
              <a:buNone/>
            </a:pPr>
            <a:r>
              <a:rPr lang="bn-BD" dirty="0" smtClean="0"/>
              <a:t>৫ । লেনদেনের বৈশিষ্ট্য কয়টি ?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245660" y="559558"/>
            <a:ext cx="3875964" cy="8734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4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2979" y="0"/>
            <a:ext cx="4553757" cy="1793940"/>
          </a:xfrm>
        </p:spPr>
        <p:txBody>
          <a:bodyPr>
            <a:normAutofit fontScale="90000"/>
          </a:bodyPr>
          <a:lstStyle/>
          <a:p>
            <a:pPr algn="ctr"/>
            <a:r>
              <a:rPr lang="bn-BD" sz="10700" dirty="0" smtClean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r>
              <a:rPr lang="bn-BD" sz="8900" dirty="0" smtClean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306782" y="1793940"/>
            <a:ext cx="9469582" cy="4351338"/>
          </a:xfrm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ঘটনা গুলো লেনদেন কিনা কারনসহ লিখ। 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পন্য ক্রয় ৫০০০/=টাকা। 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৪০০০/= বেতনে একজন বিক্রয়কর্মী নিয়োগ করেন। 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৩০০০/=টাকার পন্য বাকিতে বিক্রয় করেন । 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তার পুকুরের মাছ বিক্রয় করে ৫০০০/= টাকা পেল। 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৫। আসবাবপএ  অবচয় ৫০০/=টাকা।  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৬।অনাদায়ী পাওনা লেখা হল ২০০০/= টাকা 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651164" y="138546"/>
            <a:ext cx="3588327" cy="1039090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15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50125"/>
            <a:ext cx="10515600" cy="1840813"/>
          </a:xfrm>
        </p:spPr>
        <p:txBody>
          <a:bodyPr>
            <a:noAutofit/>
          </a:bodyPr>
          <a:lstStyle/>
          <a:p>
            <a:pPr algn="ctr"/>
            <a:r>
              <a:rPr lang="bn-BD" sz="9600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 কে </a:t>
            </a:r>
            <a:endParaRPr lang="en-US" sz="9600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89" y="1518312"/>
            <a:ext cx="10571127" cy="5339688"/>
          </a:xfrm>
        </p:spPr>
      </p:pic>
      <p:sp>
        <p:nvSpPr>
          <p:cNvPr id="3" name="Oval 2"/>
          <p:cNvSpPr/>
          <p:nvPr/>
        </p:nvSpPr>
        <p:spPr>
          <a:xfrm>
            <a:off x="1551709" y="0"/>
            <a:ext cx="8922327" cy="1518312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99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1350</TotalTime>
  <Words>135</Words>
  <Application>Microsoft Office PowerPoint</Application>
  <PresentationFormat>Widescreen</PresentationFormat>
  <Paragraphs>37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Vrinda</vt:lpstr>
      <vt:lpstr>Office Theme</vt:lpstr>
      <vt:lpstr>স্বাগতম</vt:lpstr>
      <vt:lpstr>মোঃজহিরুল ইসলাম  সহকারি শিক্ষক  চন্দ্রগঞ্জ উচ্চ বিদ্যালয়</vt:lpstr>
      <vt:lpstr>                            শ্রেণি- নবম                        বিষয়– হিসাববিজ্ঞান </vt:lpstr>
      <vt:lpstr>শিখনফল ১।লেনদেনের  ধারণা ব্যাখ্যা করতে পারবে। ২। ঘটনা কী তা বলতে পারবে।  ৩।কোন ঘটনা গুলো লেনদেন তা সনাক্ত করতে পারবে । </vt:lpstr>
      <vt:lpstr>PowerPoint Presentation</vt:lpstr>
      <vt:lpstr>PowerPoint Presentation</vt:lpstr>
      <vt:lpstr>পাঠ শিরোনাম  লেনদেন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দলীয়কাজ    ঘটনা ও লেনদেনের পার্থক্য লিখ।   </vt:lpstr>
      <vt:lpstr>মূল্যায়ন </vt:lpstr>
      <vt:lpstr>বাড়ির কাজ   </vt:lpstr>
      <vt:lpstr>ধন্যবাদ সবাই কে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user</dc:creator>
  <cp:lastModifiedBy>user</cp:lastModifiedBy>
  <cp:revision>234</cp:revision>
  <dcterms:created xsi:type="dcterms:W3CDTF">2014-01-29T09:15:27Z</dcterms:created>
  <dcterms:modified xsi:type="dcterms:W3CDTF">2014-02-05T03:08:19Z</dcterms:modified>
</cp:coreProperties>
</file>