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8" r:id="rId12"/>
    <p:sldId id="269" r:id="rId13"/>
    <p:sldId id="265" r:id="rId14"/>
    <p:sldId id="271" r:id="rId15"/>
    <p:sldId id="272" r:id="rId16"/>
    <p:sldId id="273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1014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D4DCCF-00F2-4668-A118-A11842476FC6}" type="datetimeFigureOut">
              <a:rPr lang="en-US" smtClean="0"/>
              <a:t>2/5/2014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2C13D5-7B43-4EA6-BBA7-A037200AC7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24912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2C13D5-7B43-4EA6-BBA7-A037200AC7E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91254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6.wmf"/><Relationship Id="rId4" Type="http://schemas.openxmlformats.org/officeDocument/2006/relationships/oleObject" Target="../embeddings/oleObject1.bin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14.wmf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pattFill prst="pct7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1676400" y="-152400"/>
            <a:ext cx="6538686" cy="1607457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bn-BD" sz="11500" b="1" dirty="0">
                <a:solidFill>
                  <a:srgbClr val="FF0000"/>
                </a:solidFill>
              </a:rPr>
              <a:t>স্বাগতম</a:t>
            </a:r>
            <a:endParaRPr lang="en-US" sz="8000" b="1" dirty="0">
              <a:solidFill>
                <a:srgbClr val="FF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3843" y="1455057"/>
            <a:ext cx="7543800" cy="5136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5429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 Same Side Corner Rectangle 1"/>
          <p:cNvSpPr/>
          <p:nvPr/>
        </p:nvSpPr>
        <p:spPr>
          <a:xfrm>
            <a:off x="1981200" y="152400"/>
            <a:ext cx="5867400" cy="1447800"/>
          </a:xfrm>
          <a:prstGeom prst="round2SameRect">
            <a:avLst/>
          </a:prstGeom>
          <a:ln>
            <a:noFill/>
          </a:ln>
          <a:effectLst>
            <a:glow rad="368300">
              <a:schemeClr val="accent1"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80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শিক্ষক পরিচিতি</a:t>
            </a:r>
            <a:endParaRPr lang="en-US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447800"/>
            <a:ext cx="2362200" cy="45720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6" name="Rounded Rectangle 5"/>
          <p:cNvSpPr/>
          <p:nvPr/>
        </p:nvSpPr>
        <p:spPr>
          <a:xfrm>
            <a:off x="3023755" y="2050472"/>
            <a:ext cx="6019800" cy="3664528"/>
          </a:xfrm>
          <a:prstGeom prst="roundRect">
            <a:avLst/>
          </a:prstGeom>
          <a:solidFill>
            <a:srgbClr val="00B050"/>
          </a:solidFill>
          <a:ln w="42500" cap="flat" cmpd="sng" algn="ctr">
            <a:solidFill>
              <a:srgbClr val="797B7E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n-BD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নামঃ </a:t>
            </a:r>
            <a:r>
              <a:rPr kumimoji="0" lang="bn-BD" sz="4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মোঃ কাওসার জামী</a:t>
            </a:r>
            <a:endParaRPr kumimoji="0" lang="bn-BD" sz="36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NikoshBAN" pitchFamily="2" charset="0"/>
              <a:ea typeface="+mn-ea"/>
              <a:cs typeface="NikoshBAN" pitchFamily="2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n-BD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পদবীঃ </a:t>
            </a:r>
            <a:r>
              <a:rPr kumimoji="0" lang="bn-BD" sz="36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সহকারী অধ্যাপক (মনোবিজ্ঞান)</a:t>
            </a:r>
            <a:endParaRPr kumimoji="0" lang="bn-BD" sz="36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NikoshBAN" pitchFamily="2" charset="0"/>
              <a:ea typeface="+mn-ea"/>
              <a:cs typeface="NikoshBAN" pitchFamily="2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n-BD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প্রতিষ্ঠানের নামঃ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n-BD" sz="40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কেশপুর উচ্চ বিদ্যালয় ও কলেজ</a:t>
            </a:r>
            <a:endParaRPr kumimoji="0" lang="en-US" sz="4000" b="1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NikoshBAN" pitchFamily="2" charset="0"/>
              <a:ea typeface="+mn-ea"/>
              <a:cs typeface="NikoshBAN" pitchFamily="2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kern="0" dirty="0" smtClean="0">
                <a:solidFill>
                  <a:srgbClr val="000000"/>
                </a:solidFill>
                <a:latin typeface="NikoshBAN" pitchFamily="2" charset="0"/>
                <a:cs typeface="NikoshBAN" pitchFamily="2" charset="0"/>
              </a:rPr>
              <a:t>E-mail: mkkawer@ymail.com</a:t>
            </a:r>
            <a:endParaRPr kumimoji="0" lang="bn-BD" sz="4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NikoshBAN" pitchFamily="2" charset="0"/>
              <a:ea typeface="+mn-ea"/>
              <a:cs typeface="NikoshBAN" pitchFamily="2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n-BD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মোবাইল </a:t>
            </a:r>
            <a:r>
              <a:rPr kumimoji="0" lang="bn-BD" sz="36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নং-</a:t>
            </a:r>
            <a:r>
              <a:rPr lang="en-US" sz="3600" b="1" kern="0" dirty="0" smtClean="0">
                <a:solidFill>
                  <a:srgbClr val="000000"/>
                </a:solidFill>
                <a:latin typeface="Times New Roman" pitchFamily="18" charset="0"/>
                <a:cs typeface="NikoshBAN" pitchFamily="2" charset="0"/>
              </a:rPr>
              <a:t>01712-579453</a:t>
            </a:r>
            <a:endParaRPr kumimoji="0" lang="bn-BD" sz="36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NikoshBAN" pitchFamily="2" charset="0"/>
              <a:ea typeface="+mn-ea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9541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Terminator 1"/>
          <p:cNvSpPr/>
          <p:nvPr/>
        </p:nvSpPr>
        <p:spPr>
          <a:xfrm>
            <a:off x="2057400" y="76200"/>
            <a:ext cx="5486400" cy="1295400"/>
          </a:xfrm>
          <a:prstGeom prst="flowChartTerminator">
            <a:avLst/>
          </a:prstGeom>
          <a:solidFill>
            <a:schemeClr val="bg2"/>
          </a:solidFill>
          <a:ln w="5715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পাঠ পরিচিতি</a:t>
            </a:r>
            <a:endParaRPr lang="en-US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67234" y="1713679"/>
            <a:ext cx="4752109" cy="830997"/>
          </a:xfrm>
          <a:prstGeom prst="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4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শ্রেণিঃ দ্বাদশ </a:t>
            </a:r>
            <a:endParaRPr lang="en-US" sz="14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590800" y="2819400"/>
            <a:ext cx="4468091" cy="707886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4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বিষয়ঃ      মনোবিজ্ঞান</a:t>
            </a:r>
            <a:endParaRPr lang="en-US" sz="40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43000" y="3607109"/>
            <a:ext cx="6477000" cy="707886"/>
          </a:xfrm>
          <a:prstGeom prst="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4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অধ্যায়ের নামঃগ্রহণ ইন্দ্রিয়</a:t>
            </a:r>
            <a:endParaRPr lang="en-US" sz="54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402609" y="4495800"/>
            <a:ext cx="4468091" cy="646331"/>
          </a:xfrm>
          <a:prstGeom prst="rect">
            <a:avLst/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3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সময়ঃ     ৫০ মিনিট</a:t>
            </a:r>
            <a:endParaRPr lang="en-US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402608" y="5525869"/>
            <a:ext cx="4468091" cy="646331"/>
          </a:xfrm>
          <a:prstGeom prst="rect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3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তারিখঃ২৮/০১/২০১৪ ইং</a:t>
            </a:r>
            <a:endParaRPr lang="en-US" sz="36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6252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23897989"/>
              </p:ext>
            </p:extLst>
          </p:nvPr>
        </p:nvGraphicFramePr>
        <p:xfrm>
          <a:off x="3948113" y="3086100"/>
          <a:ext cx="1246187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3" name="Packager Shell Object" showAsIcon="1" r:id="rId4" imgW="1245960" imgH="685800" progId="Package">
                  <p:embed/>
                </p:oleObj>
              </mc:Choice>
              <mc:Fallback>
                <p:oleObj name="Packager Shell Object" showAsIcon="1" r:id="rId4" imgW="1245960" imgH="68580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948113" y="3086100"/>
                        <a:ext cx="1246187" cy="685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07255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rgbClr val="000082"/>
            </a:gs>
            <a:gs pos="30000">
              <a:srgbClr val="66008F"/>
            </a:gs>
            <a:gs pos="64999">
              <a:srgbClr val="BA0066"/>
            </a:gs>
            <a:gs pos="89999">
              <a:srgbClr val="FF0000"/>
            </a:gs>
            <a:gs pos="100000">
              <a:srgbClr val="FF8200"/>
            </a:gs>
          </a:gsLst>
          <a:lin ang="27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Alternate Process 1"/>
          <p:cNvSpPr/>
          <p:nvPr/>
        </p:nvSpPr>
        <p:spPr>
          <a:xfrm>
            <a:off x="304800" y="685800"/>
            <a:ext cx="8153400" cy="1447800"/>
          </a:xfrm>
          <a:prstGeom prst="flowChartAlternate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আজকের পাঠঃ</a:t>
            </a:r>
            <a:r>
              <a:rPr lang="bn-BD" sz="6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4400" b="1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Flowchart: Alternate Process 2"/>
          <p:cNvSpPr/>
          <p:nvPr/>
        </p:nvSpPr>
        <p:spPr>
          <a:xfrm>
            <a:off x="12510" y="3200400"/>
            <a:ext cx="8153400" cy="1447800"/>
          </a:xfrm>
          <a:prstGeom prst="flowChartAlternate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4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             গ্রহণ </a:t>
            </a:r>
            <a:r>
              <a:rPr lang="bn-BD" sz="44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ইন্দ্রিয়</a:t>
            </a:r>
            <a:endParaRPr lang="en-US" sz="60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4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</a:t>
            </a:r>
            <a:endParaRPr lang="en-US" sz="60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Flowchart: Alternate Process 3"/>
          <p:cNvSpPr/>
          <p:nvPr/>
        </p:nvSpPr>
        <p:spPr>
          <a:xfrm>
            <a:off x="25210" y="5029200"/>
            <a:ext cx="8153400" cy="1447800"/>
          </a:xfrm>
          <a:prstGeom prst="flowChartAlternate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400" b="1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0675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 shadeToTitle="1">
        <a:gradFill flip="none" rotWithShape="1">
          <a:gsLst>
            <a:gs pos="0">
              <a:srgbClr val="D6B19C"/>
            </a:gs>
            <a:gs pos="30000">
              <a:srgbClr val="D49E6C"/>
            </a:gs>
            <a:gs pos="70000">
              <a:srgbClr val="A65528"/>
            </a:gs>
            <a:gs pos="100000">
              <a:srgbClr val="663012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514600" y="685800"/>
            <a:ext cx="5029200" cy="110799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bn-BD" sz="6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শিখণ </a:t>
            </a:r>
            <a:r>
              <a:rPr lang="bn-BD" sz="66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ফলঃ</a:t>
            </a:r>
            <a:endParaRPr lang="bn-BD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676400" y="2133600"/>
            <a:ext cx="6096000" cy="646331"/>
          </a:xfrm>
          <a:prstGeom prst="rect">
            <a:avLst/>
          </a:prstGeom>
          <a:noFill/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       </a:t>
            </a:r>
            <a:r>
              <a:rPr lang="bn-BD" sz="3600" u="sng" dirty="0" smtClean="0">
                <a:latin typeface="NikoshBAN" pitchFamily="2" charset="0"/>
                <a:cs typeface="NikoshBAN" pitchFamily="2" charset="0"/>
              </a:rPr>
              <a:t>এই পাঠ শেষে শিক্ষার্থীরাঃ</a:t>
            </a:r>
            <a:endParaRPr lang="en-US" u="sng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ight Arrow 3"/>
          <p:cNvSpPr/>
          <p:nvPr/>
        </p:nvSpPr>
        <p:spPr>
          <a:xfrm>
            <a:off x="457200" y="3429000"/>
            <a:ext cx="762000" cy="5334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485900" y="3003202"/>
            <a:ext cx="6553200" cy="1384995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bn-BD" sz="3600" b="1" dirty="0">
                <a:latin typeface="NikoshBAN" pitchFamily="2" charset="0"/>
                <a:cs typeface="NikoshBAN" pitchFamily="2" charset="0"/>
              </a:rPr>
              <a:t>নামঃগ্রহণ </a:t>
            </a:r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ইন্দ্রিয় কয়টি</a:t>
            </a:r>
            <a:r>
              <a:rPr lang="bn-BD" sz="4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বলতে 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পারবে।</a:t>
            </a:r>
            <a:endParaRPr lang="bn-BD" sz="3600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ight Arrow 5"/>
          <p:cNvSpPr/>
          <p:nvPr/>
        </p:nvSpPr>
        <p:spPr>
          <a:xfrm>
            <a:off x="533400" y="4419600"/>
            <a:ext cx="762000" cy="5334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1371600" y="4306669"/>
            <a:ext cx="6553200" cy="646331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b="1" dirty="0">
                <a:latin typeface="NikoshBAN" pitchFamily="2" charset="0"/>
                <a:cs typeface="NikoshBAN" pitchFamily="2" charset="0"/>
              </a:rPr>
              <a:t>নামঃগ্রহণ ইন্দ্রিয় </a:t>
            </a:r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গঠন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বলতে পারবে 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524000" y="5486400"/>
            <a:ext cx="7467600" cy="646331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কর্ণের  শ্রবণ 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পদ্ধতি বলতে 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পারবে।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Right Arrow 10"/>
          <p:cNvSpPr/>
          <p:nvPr/>
        </p:nvSpPr>
        <p:spPr>
          <a:xfrm>
            <a:off x="609600" y="5486400"/>
            <a:ext cx="762000" cy="5334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6597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 animBg="1"/>
      <p:bldP spid="5" grpId="0"/>
      <p:bldP spid="6" grpId="0" animBg="1"/>
      <p:bldP spid="7" grpId="0"/>
      <p:bldP spid="10" grpId="0"/>
      <p:bldP spid="1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47800" y="152400"/>
            <a:ext cx="5943600" cy="830997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4800" dirty="0" smtClean="0"/>
              <a:t>নিচের ছবি গুলো লক্ষ কর</a:t>
            </a:r>
            <a:endParaRPr lang="en-US" sz="48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19200"/>
            <a:ext cx="9144000" cy="579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5431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271486" y="301171"/>
            <a:ext cx="5486400" cy="106680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4400" dirty="0" smtClean="0"/>
              <a:t>    </a:t>
            </a:r>
            <a:r>
              <a:rPr lang="bn-BD" sz="6000" b="1" dirty="0" smtClean="0"/>
              <a:t>একক কাজ</a:t>
            </a:r>
            <a:endParaRPr lang="en-US" sz="6000" b="1" dirty="0"/>
          </a:p>
        </p:txBody>
      </p:sp>
      <p:sp>
        <p:nvSpPr>
          <p:cNvPr id="3" name="Rounded Rectangle 2"/>
          <p:cNvSpPr/>
          <p:nvPr/>
        </p:nvSpPr>
        <p:spPr>
          <a:xfrm>
            <a:off x="1689100" y="2514600"/>
            <a:ext cx="7467600" cy="12954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4800" b="1" dirty="0" smtClean="0">
                <a:latin typeface="NikoshBAN" pitchFamily="2" charset="0"/>
                <a:cs typeface="NikoshBAN" pitchFamily="2" charset="0"/>
              </a:rPr>
              <a:t>গ্রহণ </a:t>
            </a:r>
            <a:r>
              <a:rPr lang="bn-BD" sz="4800" b="1" dirty="0">
                <a:latin typeface="NikoshBAN" pitchFamily="2" charset="0"/>
                <a:cs typeface="NikoshBAN" pitchFamily="2" charset="0"/>
              </a:rPr>
              <a:t>ইন্দ্রিয় কয়টি</a:t>
            </a:r>
            <a:r>
              <a:rPr lang="bn-BD" sz="66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6600" b="1" dirty="0" smtClean="0">
                <a:latin typeface="NikoshBAN" pitchFamily="2" charset="0"/>
                <a:cs typeface="NikoshBAN" pitchFamily="2" charset="0"/>
              </a:rPr>
              <a:t>?</a:t>
            </a:r>
            <a:endParaRPr lang="en-US" sz="4800" b="1" dirty="0"/>
          </a:p>
        </p:txBody>
      </p:sp>
      <p:sp>
        <p:nvSpPr>
          <p:cNvPr id="4" name="Right Arrow 3"/>
          <p:cNvSpPr/>
          <p:nvPr/>
        </p:nvSpPr>
        <p:spPr>
          <a:xfrm>
            <a:off x="76200" y="2362200"/>
            <a:ext cx="1447800" cy="1600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dirty="0" smtClean="0"/>
              <a:t>প্রশ্নঃ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9865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D6B19C"/>
            </a:gs>
            <a:gs pos="30000">
              <a:srgbClr val="D49E6C"/>
            </a:gs>
            <a:gs pos="70000">
              <a:srgbClr val="A65528"/>
            </a:gs>
            <a:gs pos="100000">
              <a:srgbClr val="663012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645920" y="304800"/>
            <a:ext cx="6431280" cy="106680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4400" dirty="0" smtClean="0"/>
              <a:t>    একক কাজ সমাধান</a:t>
            </a:r>
            <a:endParaRPr lang="en-US" sz="4400" dirty="0"/>
          </a:p>
        </p:txBody>
      </p:sp>
      <p:sp>
        <p:nvSpPr>
          <p:cNvPr id="3" name="Rounded Rectangle 2"/>
          <p:cNvSpPr/>
          <p:nvPr/>
        </p:nvSpPr>
        <p:spPr>
          <a:xfrm>
            <a:off x="2331720" y="2336800"/>
            <a:ext cx="6278880" cy="1066800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/>
              <a:t> </a:t>
            </a:r>
            <a:r>
              <a:rPr lang="bn-BD" sz="6600" dirty="0" smtClean="0"/>
              <a:t> ৫টি</a:t>
            </a:r>
          </a:p>
        </p:txBody>
      </p:sp>
      <p:sp>
        <p:nvSpPr>
          <p:cNvPr id="4" name="Right Arrow 3"/>
          <p:cNvSpPr/>
          <p:nvPr/>
        </p:nvSpPr>
        <p:spPr>
          <a:xfrm>
            <a:off x="426720" y="2400300"/>
            <a:ext cx="1905000" cy="1752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dirty="0" smtClean="0"/>
              <a:t>উত্তরঃ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582513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057400" y="152400"/>
            <a:ext cx="4419600" cy="1066800"/>
          </a:xfrm>
          <a:prstGeom prst="round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4400" dirty="0" smtClean="0"/>
              <a:t>   জোড়ায় কাজ</a:t>
            </a:r>
            <a:endParaRPr lang="en-US" sz="4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81137"/>
            <a:ext cx="2971800" cy="324326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0" y="1481137"/>
            <a:ext cx="3352800" cy="316706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7950" y="1481137"/>
            <a:ext cx="2609850" cy="316706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828800" y="5629870"/>
            <a:ext cx="5943600" cy="92333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3200" dirty="0"/>
              <a:t> </a:t>
            </a:r>
            <a:r>
              <a:rPr lang="bn-BD" sz="5400" dirty="0" smtClean="0"/>
              <a:t>মধ্য কর্ণ কোথায় অবস্থিত?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3819434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DCEBF5"/>
            </a:gs>
            <a:gs pos="8000">
              <a:srgbClr val="83A7C3"/>
            </a:gs>
            <a:gs pos="13000">
              <a:srgbClr val="768FB9"/>
            </a:gs>
            <a:gs pos="21001">
              <a:srgbClr val="83A7C3"/>
            </a:gs>
            <a:gs pos="52000">
              <a:srgbClr val="FFFFFF"/>
            </a:gs>
            <a:gs pos="56000">
              <a:srgbClr val="9C6563"/>
            </a:gs>
            <a:gs pos="58000">
              <a:srgbClr val="80302D"/>
            </a:gs>
            <a:gs pos="71001">
              <a:srgbClr val="C0524E"/>
            </a:gs>
            <a:gs pos="94000">
              <a:srgbClr val="EBDAD4"/>
            </a:gs>
            <a:gs pos="100000">
              <a:srgbClr val="55261C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645920" y="304800"/>
            <a:ext cx="6431280" cy="106680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4400" dirty="0"/>
              <a:t> জোড়ায় </a:t>
            </a:r>
            <a:r>
              <a:rPr lang="bn-BD" sz="4400" dirty="0" smtClean="0"/>
              <a:t>কাজের সমাধান</a:t>
            </a:r>
            <a:endParaRPr lang="en-US" sz="4400" dirty="0"/>
          </a:p>
        </p:txBody>
      </p:sp>
      <p:sp>
        <p:nvSpPr>
          <p:cNvPr id="4" name="Rectangle 3"/>
          <p:cNvSpPr/>
          <p:nvPr/>
        </p:nvSpPr>
        <p:spPr>
          <a:xfrm>
            <a:off x="685800" y="2590800"/>
            <a:ext cx="7924800" cy="1676400"/>
          </a:xfrm>
          <a:prstGeom prst="rect">
            <a:avLst/>
          </a:prstGeom>
        </p:spPr>
        <p:style>
          <a:lnRef idx="0">
            <a:schemeClr val="accent3"/>
          </a:lnRef>
          <a:fillRef idx="1001">
            <a:schemeClr val="lt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bn-BD" sz="48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বহি কর্ণ এবং অন্ত কর্ণের মধ্যে অবস্থিত</a:t>
            </a:r>
            <a:endParaRPr lang="en-US" sz="48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3910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DCEBF5"/>
            </a:gs>
            <a:gs pos="8000">
              <a:srgbClr val="83A7C3"/>
            </a:gs>
            <a:gs pos="13000">
              <a:srgbClr val="768FB9"/>
            </a:gs>
            <a:gs pos="21001">
              <a:srgbClr val="83A7C3"/>
            </a:gs>
            <a:gs pos="52000">
              <a:srgbClr val="FFFFFF"/>
            </a:gs>
            <a:gs pos="56000">
              <a:srgbClr val="9C6563"/>
            </a:gs>
            <a:gs pos="58000">
              <a:srgbClr val="80302D"/>
            </a:gs>
            <a:gs pos="71001">
              <a:srgbClr val="C0524E"/>
            </a:gs>
            <a:gs pos="94000">
              <a:srgbClr val="EBDAD4"/>
            </a:gs>
            <a:gs pos="100000">
              <a:srgbClr val="55261C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057400" y="304800"/>
            <a:ext cx="4419600" cy="106680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4400" dirty="0" smtClean="0"/>
              <a:t>    দলীয় কাজ</a:t>
            </a:r>
            <a:endParaRPr lang="en-US" sz="4400" dirty="0"/>
          </a:p>
        </p:txBody>
      </p:sp>
      <p:sp>
        <p:nvSpPr>
          <p:cNvPr id="3" name="Right Arrow 2"/>
          <p:cNvSpPr/>
          <p:nvPr/>
        </p:nvSpPr>
        <p:spPr>
          <a:xfrm>
            <a:off x="533400" y="2743200"/>
            <a:ext cx="1447800" cy="1066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dirty="0" smtClean="0"/>
              <a:t>প্রশ্নঃ</a:t>
            </a:r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2057400" y="2895600"/>
            <a:ext cx="6096000" cy="914400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600" dirty="0" smtClean="0"/>
              <a:t>শ্রবণ প্রণালী ব্যাখ্যা কর?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130834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645920" y="76200"/>
            <a:ext cx="6431280" cy="106680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6000" b="1" dirty="0" smtClean="0"/>
              <a:t>    দলীয় কাজের সমাধান</a:t>
            </a:r>
            <a:endParaRPr lang="en-US" sz="6000" b="1" dirty="0"/>
          </a:p>
        </p:txBody>
      </p:sp>
      <p:graphicFrame>
        <p:nvGraphicFramePr>
          <p:cNvPr id="4" name="Object 3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92850332"/>
              </p:ext>
            </p:extLst>
          </p:nvPr>
        </p:nvGraphicFramePr>
        <p:xfrm>
          <a:off x="4114800" y="3048000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0" name="Packager Shell Object" showAsIcon="1" r:id="rId3" imgW="914400" imgH="771480" progId="Package">
                  <p:embed/>
                </p:oleObj>
              </mc:Choice>
              <mc:Fallback>
                <p:oleObj name="Packager Shell Object" showAsIcon="1" r:id="rId3" imgW="914400" imgH="77148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114800" y="3048000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68284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Cement/>
                    </a14:imgEffect>
                  </a14:imgLayer>
                </a14:imgProps>
              </a:ext>
            </a:extLst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057400" y="304800"/>
            <a:ext cx="4419600" cy="106680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4400" dirty="0" smtClean="0"/>
              <a:t>মূল্যায়ণ</a:t>
            </a:r>
            <a:endParaRPr lang="en-US" sz="4400" dirty="0"/>
          </a:p>
        </p:txBody>
      </p:sp>
      <p:sp>
        <p:nvSpPr>
          <p:cNvPr id="4" name="Rounded Rectangle 3"/>
          <p:cNvSpPr/>
          <p:nvPr/>
        </p:nvSpPr>
        <p:spPr>
          <a:xfrm>
            <a:off x="1219200" y="1828800"/>
            <a:ext cx="6629400" cy="4191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dirty="0"/>
          </a:p>
        </p:txBody>
      </p:sp>
      <p:sp>
        <p:nvSpPr>
          <p:cNvPr id="5" name="TextBox 4"/>
          <p:cNvSpPr txBox="1"/>
          <p:nvPr/>
        </p:nvSpPr>
        <p:spPr>
          <a:xfrm>
            <a:off x="1828800" y="2286000"/>
            <a:ext cx="4953000" cy="707886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4000" dirty="0"/>
              <a:t>গ্রহণ </a:t>
            </a:r>
            <a:r>
              <a:rPr lang="bn-BD" sz="4000" dirty="0" smtClean="0"/>
              <a:t>ইন্দ্রিয়ের কয়টি?</a:t>
            </a:r>
            <a:endParaRPr lang="en-US" sz="4000" dirty="0"/>
          </a:p>
        </p:txBody>
      </p:sp>
      <p:sp>
        <p:nvSpPr>
          <p:cNvPr id="6" name="TextBox 5"/>
          <p:cNvSpPr txBox="1"/>
          <p:nvPr/>
        </p:nvSpPr>
        <p:spPr>
          <a:xfrm>
            <a:off x="1828800" y="3276600"/>
            <a:ext cx="5562600" cy="64633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3600" dirty="0" smtClean="0"/>
              <a:t>(ক) </a:t>
            </a:r>
            <a:r>
              <a:rPr lang="bn-BD" sz="3600" dirty="0"/>
              <a:t>২</a:t>
            </a:r>
            <a:r>
              <a:rPr lang="bn-BD" sz="3600" dirty="0" smtClean="0"/>
              <a:t>টি  (খ) </a:t>
            </a:r>
            <a:r>
              <a:rPr lang="bn-BD" sz="3600" dirty="0"/>
              <a:t>৩</a:t>
            </a:r>
            <a:r>
              <a:rPr lang="bn-BD" sz="3600" dirty="0" smtClean="0"/>
              <a:t>টি  (গ) ৪টি  (ঘ) ৫টি</a:t>
            </a:r>
            <a:endParaRPr lang="en-US" sz="3600" dirty="0"/>
          </a:p>
        </p:txBody>
      </p:sp>
      <p:sp>
        <p:nvSpPr>
          <p:cNvPr id="7" name="TextBox 6"/>
          <p:cNvSpPr txBox="1"/>
          <p:nvPr/>
        </p:nvSpPr>
        <p:spPr>
          <a:xfrm>
            <a:off x="5867400" y="3276600"/>
            <a:ext cx="457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∙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7107996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pattFill prst="pct5">
          <a:fgClr>
            <a:srgbClr val="00B0F0"/>
          </a:fgClr>
          <a:bgClr>
            <a:schemeClr val="tx2">
              <a:lumMod val="50000"/>
            </a:schemeClr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057400" y="304800"/>
            <a:ext cx="4419600" cy="106680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4400" dirty="0" smtClean="0"/>
              <a:t>বাড়ির কাজ</a:t>
            </a:r>
            <a:endParaRPr lang="en-US" sz="4400" dirty="0"/>
          </a:p>
        </p:txBody>
      </p:sp>
      <p:sp>
        <p:nvSpPr>
          <p:cNvPr id="3" name="Right Arrow 2"/>
          <p:cNvSpPr/>
          <p:nvPr/>
        </p:nvSpPr>
        <p:spPr>
          <a:xfrm>
            <a:off x="0" y="2362200"/>
            <a:ext cx="1447800" cy="1066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dirty="0" smtClean="0"/>
              <a:t>প্রশ্নঃ</a:t>
            </a:r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1447800" y="2217056"/>
            <a:ext cx="6400800" cy="174534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solidFill>
                  <a:schemeClr val="tx1"/>
                </a:solidFill>
              </a:rPr>
              <a:t>মানব জীবনে গ্রহণ ইন্দ্রিয়ের ভূমিকা ব্যাখ্যা কর</a:t>
            </a:r>
            <a:endParaRPr lang="en-US" sz="3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4814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pattFill prst="wdUpDiag">
          <a:fgClr>
            <a:schemeClr val="accent1"/>
          </a:fgClr>
          <a:bgClr>
            <a:srgbClr val="C00000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1219200" y="4648200"/>
            <a:ext cx="4419600" cy="220980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13800" b="1" dirty="0" smtClean="0"/>
              <a:t>ধন্যবাদ</a:t>
            </a:r>
            <a:endParaRPr lang="en-US" sz="13800" b="1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700" y="-152400"/>
            <a:ext cx="8915400" cy="480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2538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Composite">
      <a:dk1>
        <a:sysClr val="windowText" lastClr="000000"/>
      </a:dk1>
      <a:lt1>
        <a:sysClr val="window" lastClr="FFFFFF"/>
      </a:lt1>
      <a:dk2>
        <a:srgbClr val="5B6973"/>
      </a:dk2>
      <a:lt2>
        <a:srgbClr val="E7ECED"/>
      </a:lt2>
      <a:accent1>
        <a:srgbClr val="98C723"/>
      </a:accent1>
      <a:accent2>
        <a:srgbClr val="59B0B9"/>
      </a:accent2>
      <a:accent3>
        <a:srgbClr val="DEAE00"/>
      </a:accent3>
      <a:accent4>
        <a:srgbClr val="B77BB4"/>
      </a:accent4>
      <a:accent5>
        <a:srgbClr val="E0773C"/>
      </a:accent5>
      <a:accent6>
        <a:srgbClr val="A98D63"/>
      </a:accent6>
      <a:hlink>
        <a:srgbClr val="26CBEC"/>
      </a:hlink>
      <a:folHlink>
        <a:srgbClr val="598C8C"/>
      </a:folHlink>
    </a:clrScheme>
    <a:fontScheme name="NikoshBAN">
      <a:majorFont>
        <a:latin typeface="NikoshBAN"/>
        <a:ea typeface=""/>
        <a:cs typeface="NikoshBAN"/>
      </a:majorFont>
      <a:minorFont>
        <a:latin typeface="NikoshBAN"/>
        <a:ea typeface=""/>
        <a:cs typeface="NikoshBAN"/>
      </a:minorFont>
    </a:fontScheme>
    <a:fmtScheme name="Pape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639</TotalTime>
  <Words>162</Words>
  <Application>Microsoft Office PowerPoint</Application>
  <PresentationFormat>On-screen Show (4:3)</PresentationFormat>
  <Paragraphs>47</Paragraphs>
  <Slides>16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8" baseType="lpstr">
      <vt:lpstr>Office Theme</vt:lpstr>
      <vt:lpstr>Packager Shell Object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Santosh</dc:creator>
  <cp:lastModifiedBy>shadak</cp:lastModifiedBy>
  <cp:revision>290</cp:revision>
  <dcterms:created xsi:type="dcterms:W3CDTF">2006-08-16T00:00:00Z</dcterms:created>
  <dcterms:modified xsi:type="dcterms:W3CDTF">2014-02-05T13:43:52Z</dcterms:modified>
</cp:coreProperties>
</file>