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70" r:id="rId12"/>
    <p:sldId id="271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8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1905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9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সবাইকে শুভেচ্ছা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1752600"/>
            <a:ext cx="9144000" cy="487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9144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2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54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রাজীব সাহা</a:t>
            </a:r>
          </a:p>
          <a:p>
            <a:pPr marL="0" indent="0" algn="ctr">
              <a:buNone/>
            </a:pPr>
            <a:r>
              <a:rPr lang="bn-BD" sz="44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marL="0" indent="0" algn="ctr">
              <a:buNone/>
            </a:pPr>
            <a:r>
              <a:rPr lang="bn-BD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গনিপুর পাইলট বালিকা উচ্চ বিদ্দালয়।</a:t>
            </a:r>
          </a:p>
          <a:p>
            <a:pPr marL="0" indent="0">
              <a:buNone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91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 - নবম </a:t>
            </a:r>
            <a:endParaRPr lang="en-US" sz="60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ea typeface="+mj-ea"/>
                <a:cs typeface="NikoshBAN" pitchFamily="2" charset="0"/>
              </a:rPr>
              <a:t>বিষয়- গণিত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8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0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b="1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সেটের সংযোগ ও ছেদ ব্যাখ্যা এবং যাচাই করতে পারবে।</a:t>
            </a:r>
          </a:p>
          <a:p>
            <a:pPr marL="514350" indent="-514350">
              <a:buAutoNum type="arabicParenR"/>
            </a:pP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উপসেট কি তা বলতে পারবে।</a:t>
            </a:r>
          </a:p>
          <a:p>
            <a:pPr marL="514350" indent="-514350">
              <a:buAutoNum type="arabicParenR"/>
            </a:pP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শক্তি সেট ব্যাখ্যা করতে পারবে ।</a:t>
            </a:r>
          </a:p>
          <a:p>
            <a:pPr marL="514350" indent="-514350">
              <a:buAutoNum type="arabicParenR"/>
            </a:pPr>
            <a:endParaRPr lang="en-US" sz="36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36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1828800"/>
            <a:ext cx="9143997" cy="3200399"/>
          </a:xfr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2438400" y="3581400"/>
            <a:ext cx="1676400" cy="190500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29000" y="5410200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ছেদ ও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অংশ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2118" y="5419116"/>
            <a:ext cx="7620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1084118" y="5561125"/>
            <a:ext cx="1143000" cy="26670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600700" y="3429000"/>
            <a:ext cx="495300" cy="2057400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15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61111E-6 -4.07407E-6 L 0.16059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পাঠ- 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2362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7200" dirty="0" smtClean="0">
                <a:solidFill>
                  <a:srgbClr val="4C8B3B"/>
                </a:solidFill>
                <a:latin typeface="NikoshBAN" pitchFamily="2" charset="0"/>
                <a:cs typeface="NikoshBAN" pitchFamily="2" charset="0"/>
              </a:rPr>
              <a:t>সংযোগ সেট , ছেদ সেট ও শক্তি সেট  </a:t>
            </a:r>
            <a:endParaRPr lang="en-US" sz="7200" dirty="0">
              <a:solidFill>
                <a:srgbClr val="4C8B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04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সংযোগ সেট</a:t>
            </a:r>
            <a:endParaRPr lang="en-US" sz="6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</p:spPr>
            <p:txBody>
              <a:bodyPr>
                <a:normAutofit/>
              </a:bodyPr>
              <a:lstStyle/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A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ও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B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এর সংযোগ সেটকে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cs typeface="NikoshBAN" pitchFamily="2" charset="0"/>
                      </a:rPr>
                      <m:t>𝐴</m:t>
                    </m:r>
                    <m:r>
                      <a:rPr lang="en-US" sz="440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∪</m:t>
                    </m:r>
                    <m:r>
                      <a:rPr lang="en-US" sz="4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𝐵</m:t>
                    </m:r>
                  </m:oMath>
                </a14:m>
                <a:r>
                  <a:rPr lang="bn-BD" sz="4400" dirty="0" smtClean="0">
                    <a:solidFill>
                      <a:schemeClr val="accent6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দ্বারা প্রকাশ করা হয় </a:t>
                </a:r>
                <a:r>
                  <a:rPr lang="bn-BD" sz="5400" dirty="0" smtClean="0">
                    <a:latin typeface="NikoshBAN" pitchFamily="2" charset="0"/>
                    <a:cs typeface="NikoshBAN" pitchFamily="2" charset="0"/>
                  </a:rPr>
                  <a:t>। </a:t>
                </a:r>
                <a:r>
                  <a:rPr lang="en-US" sz="5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smtClean="0">
                    <a:latin typeface="NikoshBAN" pitchFamily="2" charset="0"/>
                    <a:cs typeface="NikoshBAN" pitchFamily="2" charset="0"/>
                  </a:rPr>
                  <a:t>        </a:t>
                </a:r>
                <a:endParaRPr lang="en-US" sz="6000" i="1" dirty="0">
                  <a:latin typeface="NikoshBAN" pitchFamily="2" charset="0"/>
                  <a:ea typeface="Cambria Math"/>
                  <a:cs typeface="NikoshBAN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  <a:cs typeface="NikoshBAN" pitchFamily="2" charset="0"/>
                        </a:rPr>
                        <m:t>∪</m:t>
                      </m:r>
                    </m:oMath>
                  </m:oMathPara>
                </a14:m>
                <a:endParaRPr lang="en-US" sz="6000" dirty="0" smtClean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endParaRPr lang="en-US" sz="6000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53000"/>
              </a:xfrm>
              <a:blipFill rotWithShape="1">
                <a:blip r:embed="rId2"/>
                <a:stretch>
                  <a:fillRect l="-2667" t="-2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4315691" y="4094018"/>
            <a:ext cx="228600" cy="121920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29000" y="5334000"/>
            <a:ext cx="1600200" cy="584775"/>
          </a:xfrm>
          <a:prstGeom prst="rect">
            <a:avLst/>
          </a:prstGeom>
          <a:solidFill>
            <a:srgbClr val="4C8B3B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Union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3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সংযোগ সেটের প্রয়োগ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A ={ 1,2,3}</a:t>
                </a:r>
              </a:p>
              <a:p>
                <a:pPr marL="0" indent="0">
                  <a:buNone/>
                </a:pP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B= {2,3,4}</a:t>
                </a:r>
              </a:p>
              <a:p>
                <a:pPr marL="0" indent="0">
                  <a:buNone/>
                </a:pP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∪</m:t>
                    </m:r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B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{1,2,3}</a:t>
                </a:r>
                <a14:m>
                  <m:oMath xmlns:m="http://schemas.openxmlformats.org/officeDocument/2006/math"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∪</m:t>
                    </m:r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{2,3,4}</a:t>
                </a:r>
              </a:p>
              <a:p>
                <a:pPr marL="0" indent="0">
                  <a:buNone/>
                </a:pPr>
                <a:r>
                  <a:rPr lang="en-US" sz="4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{1,2,3,4}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3" t="-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878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ছেদ সেট </a:t>
            </a:r>
            <a:endParaRPr lang="en-US" sz="60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ও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B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000" dirty="0">
                    <a:latin typeface="NikoshBAN" pitchFamily="2" charset="0"/>
                    <a:cs typeface="NikoshBAN" pitchFamily="2" charset="0"/>
                  </a:rPr>
                  <a:t>এর 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ছেদ  </a:t>
                </a:r>
                <a:r>
                  <a:rPr lang="bn-BD" sz="4000" dirty="0">
                    <a:latin typeface="NikoshBAN" pitchFamily="2" charset="0"/>
                    <a:cs typeface="NikoshBAN" pitchFamily="2" charset="0"/>
                  </a:rPr>
                  <a:t>সেটকে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cs typeface="NikoshBAN" pitchFamily="2" charset="0"/>
                      </a:rPr>
                      <m:t>𝐴</m:t>
                    </m:r>
                    <m:r>
                      <a:rPr lang="en-US" sz="40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∩</m:t>
                    </m:r>
                    <m:r>
                      <a:rPr lang="en-US" sz="40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𝐵</m:t>
                    </m:r>
                  </m:oMath>
                </a14:m>
                <a:r>
                  <a:rPr lang="bn-BD" sz="4000" dirty="0">
                    <a:solidFill>
                      <a:schemeClr val="accent6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000" dirty="0">
                    <a:latin typeface="NikoshBAN" pitchFamily="2" charset="0"/>
                    <a:cs typeface="NikoshBAN" pitchFamily="2" charset="0"/>
                  </a:rPr>
                  <a:t>দ্বারা প্রকাশ করা হয় । 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    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∩</m:t>
                      </m:r>
                    </m:oMath>
                  </m:oMathPara>
                </a14:m>
                <a:endParaRPr lang="en-US" sz="4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296" t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4267200" y="3505200"/>
            <a:ext cx="304800" cy="1066800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124200" y="4648200"/>
            <a:ext cx="2362200" cy="533400"/>
          </a:xfrm>
          <a:prstGeom prst="rect">
            <a:avLst/>
          </a:prstGeom>
          <a:solidFill>
            <a:srgbClr val="4C8B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Intersection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71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ছেদ সেটের </a:t>
            </a:r>
            <a:r>
              <a:rPr lang="bn-BD" sz="66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endParaRPr lang="en-US" sz="6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A ={ 1,2,3}</a:t>
                </a:r>
              </a:p>
              <a:p>
                <a:pPr marL="0" indent="0">
                  <a:buNone/>
                </a:pP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B= {2,3,4}</a:t>
                </a:r>
              </a:p>
              <a:p>
                <a:pPr marL="0" indent="0">
                  <a:buNone/>
                </a:pP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∩</m:t>
                    </m:r>
                  </m:oMath>
                </a14:m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B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={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1,2,3}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∩</m:t>
                    </m:r>
                  </m:oMath>
                </a14:m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{2,3,4}</a:t>
                </a:r>
              </a:p>
              <a:p>
                <a:pPr marL="0" indent="0">
                  <a:buNone/>
                </a:pP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        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={2,3}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593"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75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bn-BD" sz="6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উপসেট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20782" y="1828800"/>
                <a:ext cx="91440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40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#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A={</a:t>
                </a:r>
                <a:r>
                  <a:rPr lang="en-US" sz="4000" dirty="0" err="1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a,b</a:t>
                </a:r>
                <a:r>
                  <a:rPr lang="en-US" sz="40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 </a:t>
                </a:r>
                <a:r>
                  <a:rPr lang="bn-BD" sz="4000" dirty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একটি সেট ।</a:t>
                </a:r>
              </a:p>
              <a:p>
                <a:pPr marL="0" indent="0">
                  <a:buNone/>
                </a:pPr>
                <a:r>
                  <a:rPr lang="en-US" sz="4000" dirty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#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A 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সেটের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উপাদান নিয়ে </a:t>
                </a:r>
                <a:r>
                  <a:rPr lang="en-US" sz="40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{</a:t>
                </a:r>
                <a:r>
                  <a:rPr lang="en-US" sz="4000" dirty="0" err="1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a,b</a:t>
                </a:r>
                <a:r>
                  <a:rPr lang="en-US" sz="40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}, {a},{b} </a:t>
                </a:r>
                <a:r>
                  <a:rPr lang="bn-BD" sz="40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সেট গঠন করা যায় ।</a:t>
                </a:r>
                <a:endParaRPr lang="en-US" sz="40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4000" dirty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#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A 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 সেটের উপসেট গুলো 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:</a:t>
                </a:r>
                <a:endParaRPr lang="en-US" sz="40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4000" dirty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              {</a:t>
                </a:r>
                <a:r>
                  <a:rPr lang="en-US" sz="4000" dirty="0" err="1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a,b</a:t>
                </a:r>
                <a:r>
                  <a:rPr lang="en-US" sz="4000" dirty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}, {a},{b</a:t>
                </a:r>
                <a:r>
                  <a:rPr lang="en-US" sz="40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</a:t>
                </a:r>
                <a:r>
                  <a:rPr lang="bn-BD" sz="40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bn-BD" sz="400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∅</m:t>
                    </m:r>
                    <m:r>
                      <a:rPr lang="bn-BD" sz="40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4000" dirty="0">
                  <a:solidFill>
                    <a:schemeClr val="accent2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20782" y="1828800"/>
                <a:ext cx="9144000" cy="5410200"/>
              </a:xfrm>
              <a:blipFill rotWithShape="1">
                <a:blip r:embed="rId2"/>
                <a:stretch>
                  <a:fillRect l="-2400" t="-1914" r="-3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121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শক্তি সেট 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4000" dirty="0">
                    <a:solidFill>
                      <a:schemeClr val="accent3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A={</a:t>
                </a:r>
                <a:r>
                  <a:rPr lang="en-US" sz="4000" dirty="0" err="1">
                    <a:solidFill>
                      <a:schemeClr val="accent3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a,b</a:t>
                </a:r>
                <a:r>
                  <a:rPr lang="en-US" sz="4000" dirty="0">
                    <a:solidFill>
                      <a:schemeClr val="accent3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 </a:t>
                </a:r>
                <a:r>
                  <a:rPr lang="bn-BD" sz="4000" dirty="0">
                    <a:solidFill>
                      <a:schemeClr val="accent3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000" dirty="0">
                    <a:latin typeface="NikoshBAN" pitchFamily="2" charset="0"/>
                    <a:cs typeface="NikoshBAN" pitchFamily="2" charset="0"/>
                  </a:rPr>
                  <a:t>একটি সেট ।</a:t>
                </a:r>
              </a:p>
              <a:p>
                <a:pPr marL="0" indent="0">
                  <a:buNone/>
                </a:pP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A </a:t>
                </a:r>
                <a:r>
                  <a:rPr lang="bn-BD" sz="4000" dirty="0">
                    <a:latin typeface="NikoshBAN" pitchFamily="2" charset="0"/>
                    <a:cs typeface="NikoshBAN" pitchFamily="2" charset="0"/>
                  </a:rPr>
                  <a:t> সেটের উপসেট গুলো </a:t>
                </a:r>
                <a:r>
                  <a:rPr lang="en-US" sz="4000" dirty="0" smtClean="0">
                    <a:solidFill>
                      <a:schemeClr val="accent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{</a:t>
                </a:r>
                <a:r>
                  <a:rPr lang="en-US" sz="4000" dirty="0" err="1">
                    <a:solidFill>
                      <a:schemeClr val="accent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a,b</a:t>
                </a:r>
                <a:r>
                  <a:rPr lang="en-US" sz="4000" dirty="0">
                    <a:solidFill>
                      <a:schemeClr val="accent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}, {a},{b}</a:t>
                </a:r>
                <a:r>
                  <a:rPr lang="bn-BD" sz="4000" dirty="0">
                    <a:solidFill>
                      <a:schemeClr val="accent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bn-BD" sz="40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∅  </m:t>
                    </m:r>
                  </m:oMath>
                </a14:m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A 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এর শক্তি সেটকে </a:t>
                </a:r>
                <a:r>
                  <a:rPr lang="en-US" sz="40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P(A) 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দ্বারা প্রকাশ করা হয় ।</a:t>
                </a:r>
                <a:endParaRPr lang="en-US" sz="40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4000" dirty="0" smtClean="0">
                    <a:solidFill>
                      <a:schemeClr val="accent6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P(A) = {{</a:t>
                </a:r>
                <a:r>
                  <a:rPr lang="en-US" sz="4000" dirty="0" err="1">
                    <a:solidFill>
                      <a:schemeClr val="accent6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a,b</a:t>
                </a:r>
                <a:r>
                  <a:rPr lang="en-US" sz="4000" dirty="0">
                    <a:solidFill>
                      <a:schemeClr val="accent6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}, {a},{b}</a:t>
                </a:r>
                <a:r>
                  <a:rPr lang="bn-BD" sz="4000" dirty="0">
                    <a:solidFill>
                      <a:schemeClr val="accent6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bn-BD" sz="40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∅ </m:t>
                    </m:r>
                  </m:oMath>
                </a14:m>
                <a:r>
                  <a:rPr lang="en-US" sz="4000" dirty="0" smtClean="0">
                    <a:solidFill>
                      <a:schemeClr val="accent6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</a:t>
                </a:r>
                <a:endParaRPr lang="en-US" sz="4000" dirty="0">
                  <a:solidFill>
                    <a:schemeClr val="accent6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593"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855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BD" sz="3600" dirty="0" smtClean="0">
                    <a:solidFill>
                      <a:srgbClr val="4C8B3B"/>
                    </a:solidFill>
                    <a:latin typeface="NikoshBAN" pitchFamily="2" charset="0"/>
                    <a:cs typeface="NikoshBAN" pitchFamily="2" charset="0"/>
                  </a:rPr>
                  <a:t>১) </a:t>
                </a:r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A= {</a:t>
                </a:r>
                <a:r>
                  <a:rPr lang="en-US" sz="3600" dirty="0" err="1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a,b,c</a:t>
                </a:r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 , B={</a:t>
                </a:r>
                <a:r>
                  <a:rPr lang="en-US" sz="3600" dirty="0" err="1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b,c,d</a:t>
                </a:r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</a:t>
                </a:r>
                <a:r>
                  <a:rPr lang="bn-BD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C={</a:t>
                </a:r>
                <a:r>
                  <a:rPr lang="en-US" sz="3600" dirty="0" err="1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b,c,d,e</a:t>
                </a:r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}</a:t>
                </a:r>
                <a:r>
                  <a:rPr lang="bn-BD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হলে</a:t>
                </a:r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(A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3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B)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3600" b="0" i="1" dirty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𝐶</m:t>
                    </m:r>
                  </m:oMath>
                </a14:m>
                <a:r>
                  <a:rPr lang="en-US" sz="3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=?</a:t>
                </a:r>
                <a:r>
                  <a:rPr lang="bn-BD" sz="3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bn-BD" sz="3600" dirty="0" smtClean="0">
                  <a:solidFill>
                    <a:schemeClr val="accent2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bn-BD" sz="3600" dirty="0" smtClean="0">
                    <a:solidFill>
                      <a:srgbClr val="4C8B3B"/>
                    </a:solidFill>
                    <a:latin typeface="NikoshBAN" pitchFamily="2" charset="0"/>
                    <a:cs typeface="NikoshBAN" pitchFamily="2" charset="0"/>
                  </a:rPr>
                  <a:t>২) </a:t>
                </a:r>
                <a:r>
                  <a:rPr lang="en-US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 ={1,2,3} </a:t>
                </a:r>
                <a:r>
                  <a:rPr lang="bn-BD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হলে  </a:t>
                </a:r>
                <a:r>
                  <a:rPr lang="en-US" sz="36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P(A) </a:t>
                </a:r>
                <a:r>
                  <a:rPr lang="bn-BD" sz="3600" dirty="0" smtClean="0">
                    <a:solidFill>
                      <a:schemeClr val="accent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নির্ণয় কর ।</a:t>
                </a:r>
                <a:endParaRPr lang="en-US" sz="3600" dirty="0">
                  <a:solidFill>
                    <a:schemeClr val="accent2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222" t="-2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44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bn-BD" sz="6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b="1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১) </a:t>
                </a:r>
                <a:r>
                  <a:rPr lang="bn-BD" sz="4400" dirty="0">
                    <a:latin typeface="NikoshBAN" pitchFamily="2" charset="0"/>
                    <a:cs typeface="NikoshBAN" pitchFamily="2" charset="0"/>
                  </a:rPr>
                  <a:t>সংযোগ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সেট কি ? </a:t>
                </a:r>
              </a:p>
              <a:p>
                <a:pPr marL="0" indent="0">
                  <a:buNone/>
                </a:pP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২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) 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A={</a:t>
                </a: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x,y,z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}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এবং 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B={</a:t>
                </a:r>
                <a:r>
                  <a:rPr lang="en-US" sz="4000" dirty="0" err="1" smtClean="0">
                    <a:latin typeface="NikoshBAN" pitchFamily="2" charset="0"/>
                    <a:cs typeface="NikoshBAN" pitchFamily="2" charset="0"/>
                  </a:rPr>
                  <a:t>z,a,b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}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হলে 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∩</m:t>
                    </m:r>
                  </m:oMath>
                </a14:m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B=?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৩) </a:t>
                </a:r>
                <a:r>
                  <a:rPr lang="bn-BD" sz="4400" dirty="0">
                    <a:latin typeface="NikoshBAN" pitchFamily="2" charset="0"/>
                    <a:cs typeface="NikoshBAN" pitchFamily="2" charset="0"/>
                  </a:rPr>
                  <a:t>শক্তি সেট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কি? 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3" t="-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239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6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438400"/>
                <a:ext cx="8229600" cy="3687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BD" sz="3600" dirty="0" smtClean="0">
                    <a:solidFill>
                      <a:schemeClr val="accent6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১) </a:t>
                </a:r>
                <a:r>
                  <a:rPr lang="en-US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A={1,3,5}, B={2,4,6}, C={2,3,4,5} </a:t>
                </a:r>
                <a:r>
                  <a:rPr lang="bn-BD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হলে ,</a:t>
                </a:r>
              </a:p>
              <a:p>
                <a:pPr marL="0" indent="0">
                  <a:buNone/>
                </a:pPr>
                <a:r>
                  <a:rPr lang="bn-BD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প্রমান </a:t>
                </a:r>
                <a:r>
                  <a:rPr lang="bn-BD" sz="3600" dirty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কর </a:t>
                </a:r>
                <a:r>
                  <a:rPr lang="en-US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(A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∩</m:t>
                    </m:r>
                  </m:oMath>
                </a14:m>
                <a:r>
                  <a:rPr lang="en-US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B)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∪</m:t>
                    </m:r>
                  </m:oMath>
                </a14:m>
                <a:r>
                  <a:rPr lang="en-US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r>
                  <a:rPr lang="bn-BD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bn-BD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(A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∪</m:t>
                    </m:r>
                  </m:oMath>
                </a14:m>
                <a:r>
                  <a:rPr lang="en-US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C)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∩</m:t>
                    </m:r>
                  </m:oMath>
                </a14:m>
                <a:r>
                  <a:rPr lang="en-US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(B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∪</m:t>
                    </m:r>
                  </m:oMath>
                </a14:m>
                <a:r>
                  <a:rPr lang="en-US" sz="3600" dirty="0" smtClean="0">
                    <a:solidFill>
                      <a:schemeClr val="tx2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C)</a:t>
                </a:r>
                <a:endParaRPr lang="en-US" sz="3600" dirty="0">
                  <a:solidFill>
                    <a:schemeClr val="tx2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438400"/>
                <a:ext cx="8229600" cy="3687763"/>
              </a:xfrm>
              <a:blipFill rotWithShape="1">
                <a:blip r:embed="rId2"/>
                <a:stretch>
                  <a:fillRect l="-2222" t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532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33527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-6927" y="5264727"/>
            <a:ext cx="9144000" cy="16002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সবাইকে ধন্যবাদ  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7"/>
            <a:ext cx="9144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1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346</Words>
  <Application>Microsoft Office PowerPoint</Application>
  <PresentationFormat>On-screen Show (4:3)</PresentationFormat>
  <Paragraphs>54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সবাইকে শুভেচ্ছা  </vt:lpstr>
      <vt:lpstr>শিক্ষক পরিচিতি</vt:lpstr>
      <vt:lpstr>শ্রেণি - নবম </vt:lpstr>
      <vt:lpstr>শিখনফল</vt:lpstr>
      <vt:lpstr>PowerPoint Presentation</vt:lpstr>
      <vt:lpstr>আজকের পাঠ- </vt:lpstr>
      <vt:lpstr>সংযোগ সেট</vt:lpstr>
      <vt:lpstr>সংযোগ সেটের প্রয়োগ</vt:lpstr>
      <vt:lpstr>ছেদ সেট </vt:lpstr>
      <vt:lpstr>ছেদ সেটের প্রয়োগ</vt:lpstr>
      <vt:lpstr>উপসেট </vt:lpstr>
      <vt:lpstr>শক্তি সেট </vt:lpstr>
      <vt:lpstr>দলীয় কাজ </vt:lpstr>
      <vt:lpstr>মূল্যায়ন </vt:lpstr>
      <vt:lpstr>বাড়ির কাজ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 </dc:title>
  <dc:creator>TSS</dc:creator>
  <cp:lastModifiedBy>TSS</cp:lastModifiedBy>
  <cp:revision>60</cp:revision>
  <dcterms:created xsi:type="dcterms:W3CDTF">2006-08-16T00:00:00Z</dcterms:created>
  <dcterms:modified xsi:type="dcterms:W3CDTF">2014-02-02T06:57:55Z</dcterms:modified>
</cp:coreProperties>
</file>