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3" r:id="rId1"/>
    <p:sldMasterId id="2147484171" r:id="rId2"/>
  </p:sldMasterIdLst>
  <p:sldIdLst>
    <p:sldId id="256" r:id="rId3"/>
    <p:sldId id="282" r:id="rId4"/>
    <p:sldId id="281" r:id="rId5"/>
    <p:sldId id="261" r:id="rId6"/>
    <p:sldId id="266" r:id="rId7"/>
    <p:sldId id="267" r:id="rId8"/>
    <p:sldId id="280" r:id="rId9"/>
    <p:sldId id="284" r:id="rId10"/>
    <p:sldId id="268" r:id="rId11"/>
    <p:sldId id="269" r:id="rId12"/>
    <p:sldId id="270" r:id="rId13"/>
    <p:sldId id="283" r:id="rId14"/>
    <p:sldId id="271" r:id="rId15"/>
    <p:sldId id="272" r:id="rId16"/>
    <p:sldId id="275" r:id="rId17"/>
    <p:sldId id="277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B10F"/>
    <a:srgbClr val="EDF20E"/>
    <a:srgbClr val="FFFFFF"/>
    <a:srgbClr val="E3D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19" autoAdjust="0"/>
    <p:restoredTop sz="94434" autoAdjust="0"/>
  </p:normalViewPr>
  <p:slideViewPr>
    <p:cSldViewPr>
      <p:cViewPr varScale="1">
        <p:scale>
          <a:sx n="71" d="100"/>
          <a:sy n="71" d="100"/>
        </p:scale>
        <p:origin x="6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16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11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46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17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977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30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23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867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28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722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0259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430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0896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645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516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685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780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012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31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3231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037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942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0176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269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94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042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43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1723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65" r:id="rId12"/>
    <p:sldLayoutId id="2147484166" r:id="rId13"/>
    <p:sldLayoutId id="2147484167" r:id="rId14"/>
    <p:sldLayoutId id="2147484168" r:id="rId15"/>
    <p:sldLayoutId id="2147484169" r:id="rId16"/>
    <p:sldLayoutId id="214748417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6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gif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png"/><Relationship Id="rId5" Type="http://schemas.openxmlformats.org/officeDocument/2006/relationships/image" Target="../media/image21.jp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38200"/>
            <a:ext cx="5562600" cy="147002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dirty="0" smtClean="0">
                <a:solidFill>
                  <a:schemeClr val="bg1"/>
                </a:solidFill>
              </a:rPr>
              <a:t>শুভেচ্ছা সবাইকে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590800"/>
            <a:ext cx="3089393" cy="313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11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352798" y="269696"/>
            <a:ext cx="3276601" cy="10479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শিক্ষক পরিচিতি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1718889"/>
            <a:ext cx="6934200" cy="18158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solidFill>
                  <a:srgbClr val="002060"/>
                </a:solidFill>
              </a:rPr>
              <a:t>মোহাঃ মোশাররফ হোসেন </a:t>
            </a:r>
          </a:p>
          <a:p>
            <a:pPr algn="ctr"/>
            <a:r>
              <a:rPr lang="bn-BD" sz="2800" dirty="0">
                <a:solidFill>
                  <a:srgbClr val="002060"/>
                </a:solidFill>
              </a:rPr>
              <a:t>প্রভাষক(অর্থনীতি)</a:t>
            </a:r>
          </a:p>
          <a:p>
            <a:pPr algn="ctr"/>
            <a:r>
              <a:rPr lang="bn-BD" sz="2800" dirty="0">
                <a:solidFill>
                  <a:srgbClr val="002060"/>
                </a:solidFill>
              </a:rPr>
              <a:t>ভোলাহাট মহিলা কলেজ</a:t>
            </a:r>
          </a:p>
          <a:p>
            <a:pPr algn="ctr"/>
            <a:r>
              <a:rPr lang="bn-BD" sz="2800" dirty="0">
                <a:solidFill>
                  <a:srgbClr val="002060"/>
                </a:solidFill>
              </a:rPr>
              <a:t>ভোলাহাট, চাঁপাই নবাবগঞ্জ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790700" y="3810000"/>
            <a:ext cx="6096000" cy="2355413"/>
          </a:xfrm>
          <a:prstGeom prst="round2Same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পাঠ পরিচিতি</a:t>
            </a:r>
          </a:p>
          <a:p>
            <a:pPr algn="ctr"/>
            <a:r>
              <a:rPr lang="bn-BD" sz="2800" dirty="0" smtClean="0"/>
              <a:t>শ্রেনী-একাদশ</a:t>
            </a:r>
          </a:p>
          <a:p>
            <a:pPr algn="ctr"/>
            <a:r>
              <a:rPr lang="bn-BD" sz="2800" dirty="0" smtClean="0"/>
              <a:t>বিষয়ঃঅর্থনীতি</a:t>
            </a:r>
          </a:p>
          <a:p>
            <a:pPr algn="ctr"/>
            <a:r>
              <a:rPr lang="bn-BD" sz="2800" dirty="0" smtClean="0"/>
              <a:t>অধ্যায়ঃ ৫ম</a:t>
            </a:r>
          </a:p>
          <a:p>
            <a:pPr algn="ctr"/>
            <a:r>
              <a:rPr lang="bn-BD" sz="2800" dirty="0" smtClean="0"/>
              <a:t>সময়ঃ৪৫মিঃ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352" y="1761379"/>
            <a:ext cx="1441048" cy="173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7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lc-record-2013-12-25-09h24m42s-Karwan Bazar fish market - Dhaka, Bangladesh.mp4-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1219200"/>
            <a:ext cx="66294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08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59" y="381000"/>
            <a:ext cx="3124200" cy="2743200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81000"/>
            <a:ext cx="3976687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59" y="3653873"/>
            <a:ext cx="3724141" cy="259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646947"/>
            <a:ext cx="3990974" cy="253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9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685800" y="1447800"/>
            <a:ext cx="6199031" cy="1600200"/>
          </a:xfrm>
          <a:prstGeom prst="wave">
            <a:avLst>
              <a:gd name="adj1" fmla="val 12500"/>
              <a:gd name="adj2" fmla="val 78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</a:rPr>
              <a:t>পাঠ শিরোনাম</a:t>
            </a:r>
          </a:p>
        </p:txBody>
      </p:sp>
      <p:sp>
        <p:nvSpPr>
          <p:cNvPr id="4" name="Oval 3"/>
          <p:cNvSpPr/>
          <p:nvPr/>
        </p:nvSpPr>
        <p:spPr>
          <a:xfrm>
            <a:off x="2438400" y="3429000"/>
            <a:ext cx="2895600" cy="1524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2">
                    <a:lumMod val="75000"/>
                  </a:schemeClr>
                </a:solidFill>
              </a:rPr>
              <a:t>বাজার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Market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320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3124200" y="838200"/>
            <a:ext cx="3124200" cy="8382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</a:rPr>
              <a:t>শিখনফল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2133600"/>
            <a:ext cx="7391400" cy="2743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 2" panose="05020102010507070707" pitchFamily="18" charset="2"/>
              <a:buChar char="C"/>
            </a:pPr>
            <a:r>
              <a:rPr lang="bn-BD" sz="2800" dirty="0">
                <a:solidFill>
                  <a:schemeClr val="accent5">
                    <a:lumMod val="75000"/>
                  </a:schemeClr>
                </a:solidFill>
              </a:rPr>
              <a:t>বিভিন্ন বাজারের </a:t>
            </a:r>
            <a:r>
              <a:rPr lang="bn-BD" sz="2800" dirty="0" smtClean="0">
                <a:solidFill>
                  <a:schemeClr val="accent5">
                    <a:lumMod val="75000"/>
                  </a:schemeClr>
                </a:solidFill>
              </a:rPr>
              <a:t>ধারনা ব্যাখ্যা করতে পারবে।</a:t>
            </a:r>
          </a:p>
          <a:p>
            <a:pPr algn="ctr"/>
            <a:endParaRPr lang="bn-BD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 algn="ctr">
              <a:buFont typeface="Wingdings 2" panose="05020102010507070707" pitchFamily="18" charset="2"/>
              <a:buChar char="C"/>
            </a:pPr>
            <a:r>
              <a:rPr lang="bn-BD" sz="2800" dirty="0" smtClean="0">
                <a:solidFill>
                  <a:schemeClr val="accent5">
                    <a:lumMod val="75000"/>
                  </a:schemeClr>
                </a:solidFill>
              </a:rPr>
              <a:t>বাজারের শ্রেনী বিভাগ বর্ণনা করতে পারবে।</a:t>
            </a:r>
          </a:p>
          <a:p>
            <a:pPr algn="ctr"/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21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957263"/>
            <a:ext cx="6705600" cy="4148138"/>
          </a:xfrm>
          <a:prstGeom prst="rect">
            <a:avLst/>
          </a:prstGeom>
          <a:ln w="57150">
            <a:solidFill>
              <a:srgbClr val="1BB10F"/>
            </a:solidFill>
          </a:ln>
        </p:spPr>
      </p:pic>
    </p:spTree>
    <p:extLst>
      <p:ext uri="{BB962C8B-B14F-4D97-AF65-F5344CB8AC3E}">
        <p14:creationId xmlns:p14="http://schemas.microsoft.com/office/powerpoint/2010/main" val="280934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676400"/>
            <a:ext cx="8077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“</a:t>
            </a:r>
            <a:r>
              <a:rPr lang="bn-BD" sz="2400" dirty="0"/>
              <a:t>বাজার বলতে একটি দ্রব্য তার ক্রেতা ও বিক্রেতাদের মধ্যে প্রত্যক্ষ বা পরোক্ষ দর কষাকষির মাধ্যমে একটি দ্রব্য ক্রয় বিক্রয় হওয়াকে বুঝায়</a:t>
            </a:r>
            <a:r>
              <a:rPr lang="en-US" sz="2400" dirty="0"/>
              <a:t>”</a:t>
            </a:r>
            <a:r>
              <a:rPr lang="bn-BD" sz="2400" dirty="0"/>
              <a:t>। </a:t>
            </a:r>
            <a:endParaRPr lang="bn-BD" sz="2400" dirty="0" smtClean="0"/>
          </a:p>
          <a:p>
            <a:endParaRPr lang="bn-BD" sz="2400" dirty="0" smtClean="0"/>
          </a:p>
          <a:p>
            <a:r>
              <a:rPr lang="bn-BD" sz="2400" dirty="0" smtClean="0"/>
              <a:t>অধ্যাপক চ্যাপমান বলেন, “বাজার বলতে কোন নির্দিষ্ট স্থানকে নয়,বরং এক বা একাধিক দ্রব্যকে বোঝায় যা ক্রেতা ও বিক্রেতাদের মধ্যে প্রত্যক্ষ প্রতিযোগিতার মাধ্যমে ক্রয় বিক্রয় হয়”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6858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u="sng" dirty="0"/>
              <a:t>বাজারের সংজ্ঞাঃ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304616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52801" y="2100235"/>
            <a:ext cx="1904999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</a:rPr>
              <a:t>বাজার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30099" y="3643849"/>
            <a:ext cx="1797675" cy="11430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আয়তন বা পরি্ধির</a:t>
            </a:r>
            <a:r>
              <a:rPr lang="bn-BD" u="sng" dirty="0" smtClean="0">
                <a:solidFill>
                  <a:schemeClr val="tx1"/>
                </a:solidFill>
              </a:rPr>
              <a:t> </a:t>
            </a:r>
            <a:r>
              <a:rPr lang="bn-BD" dirty="0" smtClean="0">
                <a:solidFill>
                  <a:schemeClr val="tx1"/>
                </a:solidFill>
              </a:rPr>
              <a:t>ভিত্তিতে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 flipH="1">
            <a:off x="4231832" y="2940788"/>
            <a:ext cx="146936" cy="69706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28937" y="3637856"/>
            <a:ext cx="57912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2971800" y="3656543"/>
            <a:ext cx="2286000" cy="9906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সময়ের ব্যাপ্তির ভিত্তিতে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24600" y="3643849"/>
            <a:ext cx="2247900" cy="99596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প্রতিযোগিতার ভিত্তিতে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Flowchart: Terminator 20"/>
          <p:cNvSpPr/>
          <p:nvPr/>
        </p:nvSpPr>
        <p:spPr>
          <a:xfrm>
            <a:off x="1945270" y="914400"/>
            <a:ext cx="4762499" cy="1014748"/>
          </a:xfrm>
          <a:prstGeom prst="flowChartTerminator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</a:rPr>
              <a:t>বাজারের শ্রেনী বিভাগ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8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2186188" y="140027"/>
            <a:ext cx="3429000" cy="914400"/>
          </a:xfrm>
          <a:prstGeom prst="flowChartTerminator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আয়তন বা পরিধির ভিত্তিতে বাজার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600200"/>
            <a:ext cx="2133600" cy="533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</a:rPr>
              <a:t>১। স্থানীয় বাজারঃ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23" y="1164670"/>
            <a:ext cx="3019023" cy="167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" y="3212068"/>
            <a:ext cx="228600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২।জাতীয় বাজার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23" y="3036195"/>
            <a:ext cx="3019023" cy="1688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5257800"/>
            <a:ext cx="235898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৩। আন্তর্জাতিক বাজার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68881" y="5867263"/>
            <a:ext cx="45719" cy="698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81" y="4901547"/>
            <a:ext cx="2943465" cy="18046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901547"/>
            <a:ext cx="2952567" cy="176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4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2514600" y="146997"/>
            <a:ext cx="4038600" cy="608076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সময়ের ভিত্তিতে বাজার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913" y="884195"/>
            <a:ext cx="2098183" cy="1168539"/>
          </a:xfrm>
          <a:prstGeom prst="ellipse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bn-BD" sz="1600" dirty="0" smtClean="0"/>
              <a:t>১। অতি স্বল্পকালীন সময়ের বাজার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293" y="884195"/>
            <a:ext cx="2586507" cy="14780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6795" y="2920796"/>
            <a:ext cx="2057400" cy="822305"/>
          </a:xfrm>
          <a:prstGeom prst="ellipse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bn-BD" sz="1600" dirty="0" smtClean="0"/>
              <a:t>২। স্বল্প কালীন সময়ের বাজার</a:t>
            </a:r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125" y="2558171"/>
            <a:ext cx="2559676" cy="16328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5634" y="4611163"/>
            <a:ext cx="1905000" cy="82230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1600" dirty="0" smtClean="0"/>
              <a:t>৩। দীর্ঘকালীন বাজার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493" y="4413850"/>
            <a:ext cx="2510307" cy="17795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18" y="884195"/>
            <a:ext cx="2595563" cy="147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87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371600"/>
            <a:ext cx="3438525" cy="17526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533400" y="1924734"/>
            <a:ext cx="2725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/>
              <a:t>৪।অতি দীর্ঘকালীন সময়ের বাজার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488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376152" y="74826"/>
            <a:ext cx="3581400" cy="609600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প্রতিযোগিতার ভিত্তিতে বাজার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66352" y="872275"/>
            <a:ext cx="2209800" cy="86490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১।পুর্ন প্রতিযোগিতা মুলক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823138" y="840445"/>
            <a:ext cx="2438400" cy="1219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২।অপুর্ন প্রতিযোগিতা মুলক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638800" y="0"/>
            <a:ext cx="762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lowchart: Terminator 26"/>
          <p:cNvSpPr/>
          <p:nvPr/>
        </p:nvSpPr>
        <p:spPr>
          <a:xfrm>
            <a:off x="1504145" y="3749898"/>
            <a:ext cx="1600200" cy="685800"/>
          </a:xfrm>
          <a:prstGeom prst="flowChartTermina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MONOPOLY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Down Arrow 33"/>
          <p:cNvSpPr/>
          <p:nvPr/>
        </p:nvSpPr>
        <p:spPr>
          <a:xfrm>
            <a:off x="5715000" y="2059645"/>
            <a:ext cx="342900" cy="1306505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2178676" y="3366150"/>
            <a:ext cx="5506792" cy="804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Down Arrow 38"/>
          <p:cNvSpPr/>
          <p:nvPr/>
        </p:nvSpPr>
        <p:spPr>
          <a:xfrm>
            <a:off x="2178675" y="3366150"/>
            <a:ext cx="125569" cy="37569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4746938" y="3405323"/>
            <a:ext cx="282262" cy="35477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Terminator 40"/>
          <p:cNvSpPr/>
          <p:nvPr/>
        </p:nvSpPr>
        <p:spPr>
          <a:xfrm>
            <a:off x="3962400" y="3760093"/>
            <a:ext cx="1400175" cy="685800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DUOPOLY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Down Arrow 41"/>
          <p:cNvSpPr/>
          <p:nvPr/>
        </p:nvSpPr>
        <p:spPr>
          <a:xfrm>
            <a:off x="7543800" y="3405323"/>
            <a:ext cx="141668" cy="48087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owchart: Terminator 42"/>
          <p:cNvSpPr/>
          <p:nvPr/>
        </p:nvSpPr>
        <p:spPr>
          <a:xfrm>
            <a:off x="6819900" y="3917323"/>
            <a:ext cx="1600200" cy="528570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OLIGOPOLY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733800" y="601552"/>
            <a:ext cx="228600" cy="270724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562100" y="840446"/>
            <a:ext cx="4495800" cy="318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19670"/>
            <a:ext cx="2438399" cy="24383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477016"/>
            <a:ext cx="2815844" cy="19989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80" y="1745226"/>
            <a:ext cx="2944365" cy="15580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4553519"/>
            <a:ext cx="1537350" cy="89638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842197" y="5637925"/>
            <a:ext cx="1638300" cy="83802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Nitol</a:t>
            </a:r>
            <a:r>
              <a:rPr lang="en-US" dirty="0" smtClean="0"/>
              <a:t> Motors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20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 animBg="1"/>
      <p:bldP spid="27" grpId="0" animBg="1"/>
      <p:bldP spid="34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714500" y="162806"/>
            <a:ext cx="5105400" cy="1066800"/>
          </a:xfrm>
          <a:prstGeom prst="flowChartTerminator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</a:rPr>
              <a:t>উত্তর দাও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582" y="1487347"/>
            <a:ext cx="4442749" cy="6096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</a:rPr>
              <a:t>১। বাজার কাকে বলে ?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914582" y="2251482"/>
            <a:ext cx="6129759" cy="685800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rgbClr val="FF0000"/>
                </a:solidFill>
              </a:rPr>
              <a:t>২।নিম্নের ছবিগলো কোন ধরনের  বাজারের উদাহরন ?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82" y="3204669"/>
            <a:ext cx="2590800" cy="1676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5302" y="5105401"/>
            <a:ext cx="2929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পুর্নপ্রতিযোগিতামুলক বাজার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2411" y="5105401"/>
            <a:ext cx="2207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একচেটিয়া বাজার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837" y="3280870"/>
            <a:ext cx="2317713" cy="18245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153" y="3204669"/>
            <a:ext cx="2581275" cy="18245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29400" y="52578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অলিগোপলি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70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 animBg="1"/>
      <p:bldP spid="6" grpId="0"/>
      <p:bldP spid="9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09800" y="15621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owchart: Terminator 10"/>
          <p:cNvSpPr/>
          <p:nvPr/>
        </p:nvSpPr>
        <p:spPr>
          <a:xfrm>
            <a:off x="2438400" y="762000"/>
            <a:ext cx="4038600" cy="1181100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মিলে মিশে কর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2514600"/>
            <a:ext cx="8915400" cy="3581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chemeClr val="tx1"/>
                </a:solidFill>
              </a:rPr>
              <a:t>১ম দলঃ পরিধির ভিত্তিতে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bn-BD" sz="2800" dirty="0" smtClean="0">
                <a:solidFill>
                  <a:schemeClr val="tx1"/>
                </a:solidFill>
              </a:rPr>
              <a:t>বাজারের শ্রেনী বিভাগ লিখঃ</a:t>
            </a:r>
          </a:p>
          <a:p>
            <a:endParaRPr lang="bn-BD" sz="2800" dirty="0" smtClean="0">
              <a:solidFill>
                <a:schemeClr val="tx1"/>
              </a:solidFill>
            </a:endParaRPr>
          </a:p>
          <a:p>
            <a:r>
              <a:rPr lang="bn-BD" sz="2800" dirty="0" smtClean="0">
                <a:solidFill>
                  <a:schemeClr val="tx1"/>
                </a:solidFill>
              </a:rPr>
              <a:t>২য় দলঃ সময়ের ভিত্তিতে </a:t>
            </a:r>
            <a:r>
              <a:rPr lang="bn-BD" sz="2800" dirty="0">
                <a:solidFill>
                  <a:schemeClr val="tx1"/>
                </a:solidFill>
              </a:rPr>
              <a:t>বাজারের শ্রেনী বিভাগ </a:t>
            </a:r>
            <a:r>
              <a:rPr lang="bn-BD" sz="2800" dirty="0" smtClean="0">
                <a:solidFill>
                  <a:schemeClr val="tx1"/>
                </a:solidFill>
              </a:rPr>
              <a:t>লিখঃ</a:t>
            </a:r>
          </a:p>
          <a:p>
            <a:endParaRPr lang="bn-BD" sz="2800" dirty="0" smtClean="0">
              <a:solidFill>
                <a:schemeClr val="tx1"/>
              </a:solidFill>
            </a:endParaRPr>
          </a:p>
          <a:p>
            <a:r>
              <a:rPr lang="bn-BD" sz="2800" dirty="0">
                <a:solidFill>
                  <a:schemeClr val="tx1"/>
                </a:solidFill>
              </a:rPr>
              <a:t>৩য় দলঃপ্রতিযোগিতার ভিত্তিতে বাজারের শ্রেনী বিভাগ লিখঃ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64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48000" y="838200"/>
            <a:ext cx="3276600" cy="1219200"/>
          </a:xfrm>
          <a:prstGeom prst="ellipse">
            <a:avLst/>
          </a:prstGeom>
          <a:solidFill>
            <a:srgbClr val="FFC00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বাড়ীর কাজ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286000"/>
            <a:ext cx="7772400" cy="1676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chemeClr val="tx1"/>
                </a:solidFill>
              </a:rPr>
              <a:t>পূর্ন প্রতিযোগিতামূলক ও একচেটিয়া </a:t>
            </a:r>
            <a:r>
              <a:rPr lang="bn-BD" sz="2800" dirty="0" smtClean="0">
                <a:solidFill>
                  <a:schemeClr val="tx1"/>
                </a:solidFill>
              </a:rPr>
              <a:t>বাজারের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bn-BD" sz="2800" dirty="0" smtClean="0">
                <a:solidFill>
                  <a:schemeClr val="tx1"/>
                </a:solidFill>
              </a:rPr>
              <a:t>উদাহরন </a:t>
            </a:r>
            <a:r>
              <a:rPr lang="bn-BD" sz="2800" smtClean="0">
                <a:solidFill>
                  <a:schemeClr val="tx1"/>
                </a:solidFill>
              </a:rPr>
              <a:t>সংজ্ঞা লিখ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328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178888448_1a815e868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0" y="-5367"/>
            <a:ext cx="9144000" cy="6858001"/>
          </a:xfrm>
          <a:prstGeom prst="rect">
            <a:avLst/>
          </a:prstGeom>
        </p:spPr>
      </p:pic>
      <p:sp>
        <p:nvSpPr>
          <p:cNvPr id="2" name="Flowchart: Connector 1"/>
          <p:cNvSpPr/>
          <p:nvPr/>
        </p:nvSpPr>
        <p:spPr>
          <a:xfrm>
            <a:off x="1676400" y="4724400"/>
            <a:ext cx="4724400" cy="18288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</a:rPr>
              <a:t>ধন্যবাদ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46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960</TotalTime>
  <Words>228</Words>
  <Application>Microsoft Office PowerPoint</Application>
  <PresentationFormat>On-screen Show (4:3)</PresentationFormat>
  <Paragraphs>58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Vrinda</vt:lpstr>
      <vt:lpstr>Wingdings 2</vt:lpstr>
      <vt:lpstr>Wingdings 3</vt:lpstr>
      <vt:lpstr>Slice</vt:lpstr>
      <vt:lpstr>Office Theme</vt:lpstr>
      <vt:lpstr>শুভেচ্ছা সবাইকে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 সবাইকে</dc:title>
  <dc:creator>DOEL</dc:creator>
  <cp:lastModifiedBy>DOEL</cp:lastModifiedBy>
  <cp:revision>166</cp:revision>
  <dcterms:created xsi:type="dcterms:W3CDTF">2006-08-16T00:00:00Z</dcterms:created>
  <dcterms:modified xsi:type="dcterms:W3CDTF">2014-01-21T02:19:22Z</dcterms:modified>
</cp:coreProperties>
</file>