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8"/>
  </p:notesMasterIdLst>
  <p:sldIdLst>
    <p:sldId id="259" r:id="rId2"/>
    <p:sldId id="260" r:id="rId3"/>
    <p:sldId id="261" r:id="rId4"/>
    <p:sldId id="275" r:id="rId5"/>
    <p:sldId id="263" r:id="rId6"/>
    <p:sldId id="264" r:id="rId7"/>
    <p:sldId id="277" r:id="rId8"/>
    <p:sldId id="274" r:id="rId9"/>
    <p:sldId id="265" r:id="rId10"/>
    <p:sldId id="278" r:id="rId11"/>
    <p:sldId id="276" r:id="rId12"/>
    <p:sldId id="267" r:id="rId13"/>
    <p:sldId id="268" r:id="rId14"/>
    <p:sldId id="257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164" autoAdjust="0"/>
    <p:restoredTop sz="98472" autoAdjust="0"/>
  </p:normalViewPr>
  <p:slideViewPr>
    <p:cSldViewPr>
      <p:cViewPr>
        <p:scale>
          <a:sx n="80" d="100"/>
          <a:sy n="80" d="100"/>
        </p:scale>
        <p:origin x="-534" y="10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E9A1E-9AB4-4757-9C67-2687D35BC0DF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84628-EBC9-4ADF-A3A8-F5DB3BBBE1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77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84628-EBC9-4ADF-A3A8-F5DB3BBBE17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vgtyh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209800"/>
            <a:ext cx="4800600" cy="336325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057400" y="609600"/>
            <a:ext cx="4800600" cy="1378527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bn-BD" sz="8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স্বাগতম</a:t>
            </a:r>
            <a:endParaRPr lang="en-US" sz="8000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1688" y="990600"/>
            <a:ext cx="798912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8000" dirty="0" smtClean="0">
              <a:solidFill>
                <a:srgbClr val="FF0000"/>
              </a:solidFill>
            </a:endParaRPr>
          </a:p>
          <a:p>
            <a:r>
              <a:rPr lang="bn-BD" sz="5400" dirty="0" smtClean="0"/>
              <a:t> মোঃ মোশাররফ হোসেন</a:t>
            </a:r>
          </a:p>
          <a:p>
            <a:r>
              <a:rPr lang="bn-BD" sz="5400" dirty="0" smtClean="0"/>
              <a:t> সহকারী শিক্ষক (গণিত )</a:t>
            </a:r>
          </a:p>
          <a:p>
            <a:r>
              <a:rPr lang="bn-BD" sz="5400" dirty="0" smtClean="0"/>
              <a:t> খাঁয়ের হাট উচ্চ বিদ্যালয়</a:t>
            </a:r>
            <a:r>
              <a:rPr lang="bn-BD" sz="5400" dirty="0"/>
              <a:t>,</a:t>
            </a:r>
            <a:endParaRPr lang="bn-BD" sz="5400" dirty="0" smtClean="0"/>
          </a:p>
          <a:p>
            <a:r>
              <a:rPr lang="bn-BD" sz="5400" dirty="0" smtClean="0"/>
              <a:t> বাঘা, রাজশাহী</a:t>
            </a:r>
            <a:r>
              <a:rPr lang="en-US" sz="5400" dirty="0" smtClean="0"/>
              <a:t> </a:t>
            </a:r>
            <a:r>
              <a:rPr lang="bn-BD" sz="5400" dirty="0" smtClean="0"/>
              <a:t>।</a:t>
            </a:r>
          </a:p>
          <a:p>
            <a:r>
              <a:rPr lang="bn-BD" sz="5400" dirty="0" smtClean="0"/>
              <a:t> মোবাইল নম্বরঃ০১৭২২৪০৩০৪০</a:t>
            </a:r>
          </a:p>
        </p:txBody>
      </p:sp>
      <p:sp>
        <p:nvSpPr>
          <p:cNvPr id="8" name="Flowchart: Punched Tape 7"/>
          <p:cNvSpPr/>
          <p:nvPr/>
        </p:nvSpPr>
        <p:spPr>
          <a:xfrm>
            <a:off x="791688" y="304800"/>
            <a:ext cx="6142512" cy="19050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/>
              <a:t>শিক্ষক পরিচতি</a:t>
            </a:r>
            <a:endParaRPr lang="en-US" sz="88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40478"/>
            <a:ext cx="7696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</a:rPr>
              <a:t>শ্রেণীঃঅষ্টম</a:t>
            </a:r>
          </a:p>
          <a:p>
            <a:r>
              <a:rPr lang="bn-BD" sz="5400" dirty="0" smtClean="0">
                <a:solidFill>
                  <a:srgbClr val="002060"/>
                </a:solidFill>
              </a:rPr>
              <a:t>বিষয়ঃগণিত</a:t>
            </a:r>
          </a:p>
          <a:p>
            <a:r>
              <a:rPr lang="bn-BD" sz="5400" dirty="0" smtClean="0">
                <a:solidFill>
                  <a:srgbClr val="002060"/>
                </a:solidFill>
              </a:rPr>
              <a:t>অধ্যায়ঃ ৩য়(পরিমাপ)</a:t>
            </a:r>
            <a:endParaRPr lang="en-US" sz="4000" dirty="0" smtClean="0">
              <a:solidFill>
                <a:srgbClr val="0070C0"/>
              </a:solidFill>
            </a:endParaRPr>
          </a:p>
          <a:p>
            <a:r>
              <a:rPr lang="bn-BD" sz="4800" dirty="0" smtClean="0">
                <a:solidFill>
                  <a:srgbClr val="002060"/>
                </a:solidFill>
              </a:rPr>
              <a:t>সময়ঃ ৫০ মিনিট</a:t>
            </a:r>
          </a:p>
          <a:p>
            <a:r>
              <a:rPr lang="bn-BD" sz="4800" dirty="0" smtClean="0">
                <a:solidFill>
                  <a:srgbClr val="002060"/>
                </a:solidFill>
              </a:rPr>
              <a:t>তারিখঃ০৩/০২/২০১৪</a:t>
            </a:r>
          </a:p>
        </p:txBody>
      </p:sp>
      <p:sp>
        <p:nvSpPr>
          <p:cNvPr id="3" name="Horizontal Scroll 2"/>
          <p:cNvSpPr/>
          <p:nvPr/>
        </p:nvSpPr>
        <p:spPr>
          <a:xfrm>
            <a:off x="685800" y="457200"/>
            <a:ext cx="6934200" cy="1676400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/>
              <a:t>পাঠ পরিচিতি</a:t>
            </a:r>
            <a:endParaRPr lang="en-US" sz="115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1066800" y="1159329"/>
            <a:ext cx="2514600" cy="1828800"/>
          </a:xfrm>
          <a:prstGeom prst="triangle">
            <a:avLst>
              <a:gd name="adj" fmla="val 47166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718462" y="685800"/>
            <a:ext cx="3907971" cy="230232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0800000" flipV="1">
            <a:off x="1352550" y="3276598"/>
            <a:ext cx="19431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400" dirty="0" smtClean="0">
                <a:solidFill>
                  <a:prstClr val="black"/>
                </a:solidFill>
              </a:rPr>
              <a:t>  ত্রিভুজ</a:t>
            </a:r>
            <a:endParaRPr lang="en-US" sz="4400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5334000" y="3276599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আয়তক্ষেত্র </a:t>
            </a:r>
            <a:endParaRPr 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457200" y="4419599"/>
            <a:ext cx="8229600" cy="12954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95600" y="5715001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  স্কেল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6950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/>
      <p:bldP spid="10" grpId="0"/>
      <p:bldP spid="6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930729"/>
            <a:ext cx="7696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B0F0"/>
                </a:solidFill>
              </a:rPr>
              <a:t>আজকের পাঠঃ </a:t>
            </a:r>
            <a:r>
              <a:rPr lang="bn-BD" sz="4800" b="1" dirty="0" smtClean="0">
                <a:solidFill>
                  <a:srgbClr val="7030A0"/>
                </a:solidFill>
              </a:rPr>
              <a:t>আয়তক্ষেত্রের </a:t>
            </a:r>
            <a:r>
              <a:rPr lang="bn-BD" sz="4800" b="1" dirty="0" smtClean="0">
                <a:solidFill>
                  <a:srgbClr val="7030A0"/>
                </a:solidFill>
              </a:rPr>
              <a:t> ক্ষেত্রফল ও পরিমাপ</a:t>
            </a:r>
            <a:endParaRPr lang="en-US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429" y="609600"/>
            <a:ext cx="845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</a:rPr>
              <a:t>শিখনফলঃ   </a:t>
            </a:r>
            <a:r>
              <a:rPr lang="bn-BD" sz="4400" dirty="0" smtClean="0"/>
              <a:t>                       </a:t>
            </a:r>
          </a:p>
          <a:p>
            <a:r>
              <a:rPr lang="bn-BD" sz="4400" dirty="0"/>
              <a:t>১</a:t>
            </a:r>
            <a:r>
              <a:rPr lang="bn-BD" sz="4400" dirty="0" smtClean="0"/>
              <a:t>।আয়তক্ষেত্রের ক্ষেত্রফল নির্ণয় করতে পারবে ।</a:t>
            </a:r>
          </a:p>
          <a:p>
            <a:r>
              <a:rPr lang="bn-BD" sz="4400" dirty="0"/>
              <a:t>২</a:t>
            </a:r>
            <a:r>
              <a:rPr lang="bn-BD" sz="4400" dirty="0" smtClean="0"/>
              <a:t>। আয়তক্ষেত্রের পরিসীমা নির্ণয় করতে পারবে ।</a:t>
            </a:r>
            <a:endParaRPr lang="en-US" sz="4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ame 9"/>
          <p:cNvSpPr/>
          <p:nvPr/>
        </p:nvSpPr>
        <p:spPr>
          <a:xfrm>
            <a:off x="1143000" y="2438400"/>
            <a:ext cx="5943600" cy="2743200"/>
          </a:xfrm>
          <a:prstGeom prst="fram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stCxn id="18" idx="2"/>
          </p:cNvCxnSpPr>
          <p:nvPr/>
        </p:nvCxnSpPr>
        <p:spPr>
          <a:xfrm>
            <a:off x="1161480" y="2274332"/>
            <a:ext cx="5772720" cy="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990600" y="5317675"/>
            <a:ext cx="6096000" cy="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990600" y="2481948"/>
            <a:ext cx="0" cy="2743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233554" y="2481948"/>
            <a:ext cx="5445" cy="283572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90600" y="1905000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934200" y="19050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086600" y="5317676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62000" y="5502342"/>
            <a:ext cx="5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403904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130199"/>
            <a:ext cx="6477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১। আয়তক্ষেত্রর ক্ষেত্রফল নির্ণয়ের সূত্রটি  লিখ?</a:t>
            </a:r>
          </a:p>
          <a:p>
            <a:r>
              <a:rPr lang="bn-BD" sz="4000" dirty="0" smtClean="0"/>
              <a:t>২।আয়তক্ষেত্রের পরিসীমা নির্ণয়ের সূত্রটি লিখ?</a:t>
            </a:r>
            <a:r>
              <a:rPr lang="bn-BD" sz="5400" dirty="0" smtClean="0"/>
              <a:t>                  </a:t>
            </a:r>
            <a:endParaRPr lang="bn-BD" sz="5400" dirty="0"/>
          </a:p>
          <a:p>
            <a:endParaRPr lang="bn-BD" sz="5400" dirty="0" smtClean="0"/>
          </a:p>
          <a:p>
            <a:endParaRPr lang="bn-BD" sz="2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743200" y="1114536"/>
            <a:ext cx="32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</a:rPr>
              <a:t>একক কাজঃ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92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1758" y="639324"/>
            <a:ext cx="8387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70C0"/>
                </a:solidFill>
              </a:rPr>
              <a:t>সমাধানঃ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489858" y="2057399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i="1" dirty="0" smtClean="0"/>
              <a:t>১</a:t>
            </a:r>
            <a:r>
              <a:rPr lang="bn-BD" sz="3600" dirty="0" smtClean="0"/>
              <a:t>। আয়তক্ষেত্রের ক্ষেত্রফল = (দৈর্ঘ্য</a:t>
            </a:r>
            <a:r>
              <a:rPr lang="en-US" sz="3600" dirty="0" smtClean="0"/>
              <a:t>×</a:t>
            </a:r>
            <a:r>
              <a:rPr lang="bn-BD" sz="3600" dirty="0" smtClean="0"/>
              <a:t>প্রস্থ) বর্গ একক</a:t>
            </a:r>
          </a:p>
          <a:p>
            <a:r>
              <a:rPr lang="bn-BD" sz="3600" dirty="0" smtClean="0"/>
              <a:t>২।</a:t>
            </a:r>
            <a:r>
              <a:rPr lang="bn-BD" sz="3600" dirty="0"/>
              <a:t> </a:t>
            </a:r>
            <a:r>
              <a:rPr lang="bn-BD" sz="3600" dirty="0" smtClean="0"/>
              <a:t>আয়তক্ষেত্রের পরিসীমা  = ২(দৈর্ঘ্য+প্রস্থ) একক</a:t>
            </a:r>
            <a:endParaRPr lang="en-US" sz="3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2322639"/>
            <a:ext cx="4724400" cy="213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76600" y="1600200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৬০ মিটার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782790" y="2927774"/>
            <a:ext cx="1061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৪০ মিটার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828800" y="2209800"/>
            <a:ext cx="4724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704610" y="2322638"/>
            <a:ext cx="0" cy="21336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71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7391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F0"/>
                </a:solidFill>
              </a:rPr>
              <a:t>জোড়ায় কাজঃ </a:t>
            </a:r>
            <a:r>
              <a:rPr lang="bn-BD" sz="3600" dirty="0" smtClean="0"/>
              <a:t>আয়তক্ষেত্রটির পরিসীমা কত ?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676399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</a:rPr>
              <a:t>সমাধানঃ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2697010"/>
            <a:ext cx="670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দেওয়া আছে, আয়তক্ষেত্রের দৈর্ঘ্য ৬০ মিটার এবং প্রস্থ ৪০ মিটার</a:t>
            </a:r>
          </a:p>
          <a:p>
            <a:r>
              <a:rPr lang="bn-BD" sz="2800" dirty="0" smtClean="0"/>
              <a:t>আমরা জানি, আয়তক্ষেত্রের পরিসীমা =২(দৈর্ঘ্য+প্রস্থ)একক</a:t>
            </a:r>
          </a:p>
          <a:p>
            <a:r>
              <a:rPr lang="bn-BD" sz="2800" dirty="0"/>
              <a:t> </a:t>
            </a:r>
            <a:r>
              <a:rPr lang="bn-BD" sz="2800" dirty="0" smtClean="0"/>
              <a:t>                        =২(৬০+৪০)মিটার</a:t>
            </a:r>
          </a:p>
          <a:p>
            <a:r>
              <a:rPr lang="bn-BD" sz="2800" dirty="0"/>
              <a:t> </a:t>
            </a:r>
            <a:r>
              <a:rPr lang="bn-BD" sz="2800" dirty="0" smtClean="0"/>
              <a:t>                        =(২</a:t>
            </a:r>
            <a:r>
              <a:rPr lang="en-US" sz="2800" dirty="0" smtClean="0"/>
              <a:t>×</a:t>
            </a:r>
            <a:r>
              <a:rPr lang="bn-BD" sz="2800" dirty="0" smtClean="0"/>
              <a:t>১০০)মিটার</a:t>
            </a:r>
          </a:p>
          <a:p>
            <a:r>
              <a:rPr lang="bn-BD" sz="2800" dirty="0"/>
              <a:t> </a:t>
            </a:r>
            <a:r>
              <a:rPr lang="bn-BD" sz="2800" dirty="0" smtClean="0"/>
              <a:t>                        =২০০ মিটার</a:t>
            </a:r>
          </a:p>
          <a:p>
            <a:r>
              <a:rPr lang="bn-BD" sz="2800" dirty="0" smtClean="0"/>
              <a:t>উত্তরঃ২০০মিটার ।</a:t>
            </a:r>
            <a:endParaRPr lang="bn-BD" sz="2800" dirty="0"/>
          </a:p>
          <a:p>
            <a:r>
              <a:rPr lang="bn-BD" sz="2800" dirty="0"/>
              <a:t> </a:t>
            </a:r>
            <a:endParaRPr lang="bn-BD" sz="2800" dirty="0" smtClean="0"/>
          </a:p>
        </p:txBody>
      </p:sp>
    </p:spTree>
    <p:extLst>
      <p:ext uri="{BB962C8B-B14F-4D97-AF65-F5344CB8AC3E}">
        <p14:creationId xmlns:p14="http://schemas.microsoft.com/office/powerpoint/2010/main" val="184604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326570" y="1115943"/>
            <a:ext cx="89698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i="1" dirty="0" smtClean="0">
                <a:solidFill>
                  <a:srgbClr val="0070C0"/>
                </a:solidFill>
              </a:rPr>
              <a:t>   </a:t>
            </a:r>
            <a:r>
              <a:rPr lang="bn-BD" sz="3600" dirty="0" smtClean="0">
                <a:solidFill>
                  <a:srgbClr val="0070C0"/>
                </a:solidFill>
              </a:rPr>
              <a:t>১। একটি আয়তক্ষেত্রের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bn-BD" sz="3600" dirty="0" smtClean="0">
                <a:solidFill>
                  <a:srgbClr val="0070C0"/>
                </a:solidFill>
              </a:rPr>
              <a:t>দৈর্ঘ্য ৬০ মিটার ও প্রস্থ ৪০ মিটার এবং এর বাইরে ৩ মিটার বিস্তার একটি রাস্তা আছে ,রাস্তার ক্ষেত্রফল কত ?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6570" y="266698"/>
            <a:ext cx="25138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2"/>
                </a:solidFill>
              </a:rPr>
              <a:t>দলীয় কাজঃ</a:t>
            </a:r>
            <a:endParaRPr lang="en-US" sz="5400" dirty="0">
              <a:solidFill>
                <a:schemeClr val="accent2"/>
              </a:solidFill>
            </a:endParaRPr>
          </a:p>
        </p:txBody>
      </p:sp>
      <p:sp>
        <p:nvSpPr>
          <p:cNvPr id="14" name="Frame 13"/>
          <p:cNvSpPr/>
          <p:nvPr/>
        </p:nvSpPr>
        <p:spPr>
          <a:xfrm rot="10800000">
            <a:off x="1583485" y="3124200"/>
            <a:ext cx="5579316" cy="2971801"/>
          </a:xfrm>
          <a:prstGeom prst="fra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24200" y="3581400"/>
            <a:ext cx="1248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৬০মিটার</a:t>
            </a:r>
            <a:endParaRPr lang="en-US" sz="3200" dirty="0"/>
          </a:p>
        </p:txBody>
      </p:sp>
      <p:sp>
        <p:nvSpPr>
          <p:cNvPr id="16" name="TextBox 15"/>
          <p:cNvSpPr txBox="1"/>
          <p:nvPr/>
        </p:nvSpPr>
        <p:spPr>
          <a:xfrm>
            <a:off x="5715000" y="4495800"/>
            <a:ext cx="11981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৪০মিটার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3505198" y="3043829"/>
            <a:ext cx="1828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   </a:t>
            </a:r>
            <a:r>
              <a:rPr lang="bn-BD" sz="2800" dirty="0" smtClean="0"/>
              <a:t>৩মি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1423513" y="4450378"/>
            <a:ext cx="675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/>
              <a:t>৩মি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Up-Down Arrow 3"/>
          <p:cNvSpPr/>
          <p:nvPr/>
        </p:nvSpPr>
        <p:spPr>
          <a:xfrm>
            <a:off x="4876799" y="3124201"/>
            <a:ext cx="45719" cy="304800"/>
          </a:xfrm>
          <a:prstGeom prst="up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" name="Up-Down Arrow 4"/>
          <p:cNvSpPr/>
          <p:nvPr/>
        </p:nvSpPr>
        <p:spPr>
          <a:xfrm rot="16200000" flipH="1">
            <a:off x="1680537" y="4190427"/>
            <a:ext cx="77663" cy="377755"/>
          </a:xfrm>
          <a:prstGeom prst="up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381001"/>
            <a:ext cx="8763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</a:rPr>
              <a:t>সমাধানঃ</a:t>
            </a:r>
            <a:r>
              <a:rPr lang="bn-BD" sz="2400" dirty="0" smtClean="0"/>
              <a:t> ১।দেওয়া আছে, বাগানের দৈর্ঘ্য ৬০ মিটার এবং প্রস্থ ৪০ মিটার</a:t>
            </a:r>
          </a:p>
          <a:p>
            <a:r>
              <a:rPr lang="bn-BD" sz="2400" dirty="0" smtClean="0"/>
              <a:t>আমরা জানি,আয়তাকার বাগানের ক্ষেত্রফল =(দৈর্ঘ্য×</a:t>
            </a:r>
            <a:r>
              <a:rPr lang="en-US" sz="2400" dirty="0" smtClean="0"/>
              <a:t> </a:t>
            </a:r>
            <a:r>
              <a:rPr lang="bn-BD" sz="2400" dirty="0" smtClean="0"/>
              <a:t>প্রস্থ ) বর্গএকক</a:t>
            </a:r>
          </a:p>
          <a:p>
            <a:r>
              <a:rPr lang="bn-BD" sz="2400" dirty="0" smtClean="0"/>
              <a:t>                            =(৬০</a:t>
            </a:r>
            <a:r>
              <a:rPr lang="en-US" sz="2400" dirty="0" smtClean="0"/>
              <a:t>×</a:t>
            </a:r>
            <a:r>
              <a:rPr lang="bn-BD" sz="2400" dirty="0" smtClean="0"/>
              <a:t>৪০)বর্গমিটার</a:t>
            </a:r>
          </a:p>
          <a:p>
            <a:r>
              <a:rPr lang="bn-BD" sz="2400" dirty="0" smtClean="0"/>
              <a:t>                            = ২৪০০ বর্গমিটার ।</a:t>
            </a:r>
          </a:p>
          <a:p>
            <a:r>
              <a:rPr lang="bn-BD" sz="2400" dirty="0" smtClean="0"/>
              <a:t>আবার,  রাস্তাসহ বাগানের দৈর্ঘ্য= {৬০ +(৩</a:t>
            </a:r>
            <a:r>
              <a:rPr lang="en-US" sz="2400" dirty="0" smtClean="0"/>
              <a:t>×</a:t>
            </a:r>
            <a:r>
              <a:rPr lang="bn-BD" sz="2400" dirty="0" smtClean="0"/>
              <a:t>২)} মিটার</a:t>
            </a:r>
          </a:p>
          <a:p>
            <a:r>
              <a:rPr lang="bn-BD" sz="2400" dirty="0" smtClean="0"/>
              <a:t>                      =(৬০+৬) মিটার</a:t>
            </a:r>
          </a:p>
          <a:p>
            <a:r>
              <a:rPr lang="bn-BD" sz="2400" dirty="0" smtClean="0"/>
              <a:t>                     =৬৬ মিটার</a:t>
            </a:r>
          </a:p>
          <a:p>
            <a:r>
              <a:rPr lang="bn-BD" sz="2400" dirty="0" smtClean="0"/>
              <a:t>এবং রাস্তাসহ বাগানের প্রস্থ ={( ৪০ +(৩</a:t>
            </a:r>
            <a:r>
              <a:rPr lang="en-US" sz="2400" dirty="0" smtClean="0"/>
              <a:t>×</a:t>
            </a:r>
            <a:r>
              <a:rPr lang="bn-BD" sz="2400" dirty="0" smtClean="0"/>
              <a:t>২)}মিটার</a:t>
            </a:r>
          </a:p>
          <a:p>
            <a:r>
              <a:rPr lang="bn-BD" sz="2400" dirty="0" smtClean="0"/>
              <a:t>                   =( ৪০+৬)মিটার</a:t>
            </a:r>
          </a:p>
          <a:p>
            <a:r>
              <a:rPr lang="bn-BD" sz="2400" dirty="0" smtClean="0"/>
              <a:t>                   =৪৬ মিটার </a:t>
            </a:r>
          </a:p>
          <a:p>
            <a:r>
              <a:rPr lang="bn-BD" sz="2400" dirty="0" smtClean="0"/>
              <a:t>অতএব, রাস্তাসহ বাগানের ক্ষেত্রফল =( ৬৬</a:t>
            </a:r>
            <a:r>
              <a:rPr lang="en-US" sz="2400" dirty="0" smtClean="0"/>
              <a:t>×</a:t>
            </a:r>
            <a:r>
              <a:rPr lang="bn-BD" sz="2400" dirty="0" smtClean="0"/>
              <a:t>৪৬)বর্গমিটার</a:t>
            </a:r>
          </a:p>
          <a:p>
            <a:r>
              <a:rPr lang="bn-BD" sz="2400" dirty="0" smtClean="0"/>
              <a:t>                       =৩০৩৬ বর্গমিটার ।</a:t>
            </a:r>
          </a:p>
          <a:p>
            <a:r>
              <a:rPr lang="bn-BD" sz="2400" dirty="0" smtClean="0"/>
              <a:t>সুতরাং, রাস্তার ক্ষেত্রফল=(৩০৩৬-২৪০০)বর্গমিটার = ৬৩৬ বর্গমিটার ।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 উত্তরঃ </a:t>
            </a:r>
            <a:r>
              <a:rPr lang="bn-BD" sz="2400" dirty="0" smtClean="0"/>
              <a:t>৬৩৬ বর্গমিটার ।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244434"/>
            <a:ext cx="7239000" cy="52014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মূল্যায়নঃ</a:t>
            </a:r>
            <a:r>
              <a:rPr lang="bn-BD" sz="4800" dirty="0" smtClean="0"/>
              <a:t>১।</a:t>
            </a:r>
            <a:r>
              <a:rPr lang="bn-BD" sz="4400" dirty="0" smtClean="0">
                <a:solidFill>
                  <a:srgbClr val="FF0000"/>
                </a:solidFill>
              </a:rPr>
              <a:t> </a:t>
            </a:r>
            <a:r>
              <a:rPr lang="bn-BD" sz="3200" dirty="0" smtClean="0"/>
              <a:t>রাস্তাটি বাগানের ভিতরে হলে, বাগানের দৈর্ঘ্য কত হবে ?</a:t>
            </a:r>
          </a:p>
          <a:p>
            <a:r>
              <a:rPr lang="bn-BD" sz="3200" dirty="0" smtClean="0"/>
              <a:t>(ক)৬৬ মি</a:t>
            </a:r>
            <a:r>
              <a:rPr lang="en-US" sz="3200" dirty="0" smtClean="0"/>
              <a:t>. </a:t>
            </a:r>
            <a:r>
              <a:rPr lang="bn-BD" sz="3200" dirty="0" smtClean="0"/>
              <a:t>(খ)৬৩ মি</a:t>
            </a:r>
            <a:r>
              <a:rPr lang="en-US" sz="3200" dirty="0" smtClean="0"/>
              <a:t>.</a:t>
            </a:r>
            <a:r>
              <a:rPr lang="bn-BD" sz="3200" dirty="0" smtClean="0"/>
              <a:t> (গ)৬০মি</a:t>
            </a:r>
            <a:r>
              <a:rPr lang="en-US" sz="3200" dirty="0" smtClean="0"/>
              <a:t>.</a:t>
            </a:r>
            <a:r>
              <a:rPr lang="bn-BD" sz="3200" dirty="0" smtClean="0"/>
              <a:t>((</a:t>
            </a:r>
            <a:r>
              <a:rPr lang="bn-BD" sz="3200" dirty="0" smtClean="0"/>
              <a:t>ঘ)</a:t>
            </a:r>
            <a:r>
              <a:rPr lang="en-US" sz="3200" dirty="0" smtClean="0"/>
              <a:t> </a:t>
            </a:r>
            <a:r>
              <a:rPr lang="bn-BD" sz="3200" dirty="0" smtClean="0"/>
              <a:t>৫৪মি</a:t>
            </a:r>
            <a:r>
              <a:rPr lang="en-US" sz="3200" dirty="0" smtClean="0"/>
              <a:t>.</a:t>
            </a:r>
            <a:endParaRPr lang="bn-BD" sz="3200" dirty="0" smtClean="0"/>
          </a:p>
          <a:p>
            <a:r>
              <a:rPr lang="bn-BD" sz="3200" dirty="0" smtClean="0"/>
              <a:t>  </a:t>
            </a:r>
            <a:r>
              <a:rPr lang="bn-BD" sz="4400" dirty="0" smtClean="0"/>
              <a:t>২।</a:t>
            </a:r>
            <a:r>
              <a:rPr lang="bn-BD" sz="3200" dirty="0" smtClean="0"/>
              <a:t>আয়তক্ষেত্রের ক্ষেত্রে-</a:t>
            </a:r>
            <a:endParaRPr lang="bn-BD" sz="3200" dirty="0" smtClean="0"/>
          </a:p>
          <a:p>
            <a:r>
              <a:rPr lang="en-US" sz="2400" dirty="0" smtClean="0"/>
              <a:t>i)</a:t>
            </a:r>
            <a:r>
              <a:rPr lang="bn-BD" sz="3600" dirty="0" smtClean="0"/>
              <a:t>পরিসীমা=২(দৈর্ঘ্য+প্রস্থ)একক</a:t>
            </a:r>
          </a:p>
          <a:p>
            <a:r>
              <a:rPr lang="en-US" sz="2400" dirty="0" smtClean="0"/>
              <a:t>ii) </a:t>
            </a:r>
            <a:r>
              <a:rPr lang="bn-BD" sz="3200" dirty="0" smtClean="0"/>
              <a:t>আয়তক্ষেত্র ক্ষেত্রফল=(দৈর্ঘ্য</a:t>
            </a:r>
            <a:r>
              <a:rPr lang="en-US" sz="3200" dirty="0" smtClean="0"/>
              <a:t>×</a:t>
            </a:r>
            <a:r>
              <a:rPr lang="bn-BD" sz="3200" dirty="0" smtClean="0"/>
              <a:t>প্রস্থ)একক</a:t>
            </a:r>
            <a:endParaRPr lang="bn-BD" sz="2400" dirty="0"/>
          </a:p>
          <a:p>
            <a:r>
              <a:rPr lang="en-US" sz="3200" dirty="0" smtClean="0"/>
              <a:t>iii)</a:t>
            </a:r>
            <a:r>
              <a:rPr lang="bn-BD" sz="3200" dirty="0" smtClean="0"/>
              <a:t>আয়তক্ষেত্রের বিপরীত বাহুগুলো পরস্পর সমান।</a:t>
            </a:r>
          </a:p>
          <a:p>
            <a:r>
              <a:rPr lang="bn-BD" sz="3200" dirty="0" smtClean="0"/>
              <a:t>নীচের কোনটি সঠিক?</a:t>
            </a:r>
          </a:p>
          <a:p>
            <a:r>
              <a:rPr lang="bn-BD" sz="3200" dirty="0" smtClean="0"/>
              <a:t>(ক)</a:t>
            </a:r>
            <a:r>
              <a:rPr lang="en-US" sz="3200" dirty="0" smtClean="0"/>
              <a:t>i</a:t>
            </a:r>
            <a:r>
              <a:rPr lang="bn-BD" sz="3200" dirty="0" smtClean="0"/>
              <a:t> (খ)</a:t>
            </a:r>
            <a:r>
              <a:rPr lang="en-US" sz="3200" dirty="0" smtClean="0"/>
              <a:t>ii </a:t>
            </a:r>
            <a:r>
              <a:rPr lang="bn-BD" sz="3200" dirty="0" smtClean="0"/>
              <a:t>(</a:t>
            </a:r>
            <a:r>
              <a:rPr lang="bn-BD" sz="3200" dirty="0" smtClean="0"/>
              <a:t>গ</a:t>
            </a:r>
            <a:r>
              <a:rPr lang="bn-BD" sz="3200" dirty="0" smtClean="0"/>
              <a:t>))</a:t>
            </a:r>
            <a:r>
              <a:rPr lang="en-US" sz="3200" dirty="0" smtClean="0"/>
              <a:t>i</a:t>
            </a:r>
            <a:r>
              <a:rPr lang="bn-BD" sz="3200" dirty="0" smtClean="0"/>
              <a:t>,</a:t>
            </a:r>
            <a:r>
              <a:rPr lang="en-US" sz="3200" dirty="0" smtClean="0"/>
              <a:t>iii </a:t>
            </a:r>
            <a:r>
              <a:rPr lang="bn-BD" sz="3200" dirty="0" smtClean="0"/>
              <a:t>(ঘ)</a:t>
            </a:r>
            <a:r>
              <a:rPr lang="en-US" sz="3200" dirty="0" smtClean="0"/>
              <a:t>i</a:t>
            </a:r>
            <a:r>
              <a:rPr lang="bn-BD" sz="3200" dirty="0" smtClean="0"/>
              <a:t>,</a:t>
            </a:r>
            <a:r>
              <a:rPr lang="en-US" sz="3200" dirty="0" smtClean="0"/>
              <a:t>ii</a:t>
            </a:r>
            <a:r>
              <a:rPr lang="bn-BD" sz="3200" dirty="0" smtClean="0"/>
              <a:t>,</a:t>
            </a:r>
            <a:r>
              <a:rPr lang="en-US" sz="3200" dirty="0" smtClean="0"/>
              <a:t>iii</a:t>
            </a:r>
            <a:endParaRPr lang="bn-BD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219200" y="3810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5867400" y="18288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67000" y="4953000"/>
            <a:ext cx="228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28" y="1095270"/>
            <a:ext cx="853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</a:rPr>
              <a:t>  </a:t>
            </a:r>
            <a:r>
              <a:rPr lang="bn-BD" sz="6000" dirty="0" smtClean="0">
                <a:solidFill>
                  <a:srgbClr val="00B050"/>
                </a:solidFill>
              </a:rPr>
              <a:t>বাড়ির কাজঃ </a:t>
            </a:r>
            <a:r>
              <a:rPr lang="bn-BD" sz="3600" dirty="0" smtClean="0"/>
              <a:t>একটি আয়তকার </a:t>
            </a:r>
            <a:r>
              <a:rPr lang="bn-BD" sz="3600" dirty="0"/>
              <a:t>বাগানের</a:t>
            </a:r>
            <a:r>
              <a:rPr lang="en-US" sz="3600" dirty="0" smtClean="0"/>
              <a:t>                   </a:t>
            </a:r>
            <a:r>
              <a:rPr lang="bn-BD" sz="3600" dirty="0" smtClean="0"/>
              <a:t> দৈর্ঘ্য প্রস্থের তিন গুন এবং ক্ষেত্রফল ৪৩২ বর্গমিটার।বাগানের বাইরের চারিদিকে বেড়াদিতে প্রতি মিটারে ২০ টাকা হিসাবে মোট কত</a:t>
            </a:r>
            <a:r>
              <a:rPr lang="en-US" sz="3600" dirty="0" smtClean="0"/>
              <a:t> </a:t>
            </a:r>
            <a:r>
              <a:rPr lang="bn-BD" sz="3600" dirty="0" smtClean="0"/>
              <a:t>টাকা ব্যয় হবে</a:t>
            </a:r>
            <a:r>
              <a:rPr lang="en-US" sz="3600" i="1" dirty="0"/>
              <a:t>?</a:t>
            </a:r>
            <a:r>
              <a:rPr lang="en-US" sz="3600" i="1" dirty="0" smtClean="0"/>
              <a:t> </a:t>
            </a:r>
            <a:endParaRPr lang="en-US" sz="3600" i="1" dirty="0"/>
          </a:p>
        </p:txBody>
      </p:sp>
      <p:sp>
        <p:nvSpPr>
          <p:cNvPr id="3" name="Rectangle 2"/>
          <p:cNvSpPr/>
          <p:nvPr/>
        </p:nvSpPr>
        <p:spPr>
          <a:xfrm>
            <a:off x="4215973" y="3244334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e4fgt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61" y="381000"/>
            <a:ext cx="5760655" cy="441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81200" y="5181600"/>
            <a:ext cx="493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</a:rPr>
              <a:t>ধন্যবাদ</a:t>
            </a:r>
            <a:endParaRPr lang="en-US" sz="9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1804</TotalTime>
  <Words>399</Words>
  <Application>Microsoft Office PowerPoint</Application>
  <PresentationFormat>On-screen Show (4:3)</PresentationFormat>
  <Paragraphs>73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Clarity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মোঃ মোশাররফ হোসেন সহকারী শিক্ষক খাঁয়েরহাট  উচ্চ বিদ্যালয় বাঘা,  রাজসাহী বাংলাদেশ ।</dc:title>
  <dc:creator>TSS</dc:creator>
  <cp:lastModifiedBy>TSS</cp:lastModifiedBy>
  <cp:revision>306</cp:revision>
  <dcterms:created xsi:type="dcterms:W3CDTF">2006-08-16T00:00:00Z</dcterms:created>
  <dcterms:modified xsi:type="dcterms:W3CDTF">2014-02-04T19:08:00Z</dcterms:modified>
</cp:coreProperties>
</file>