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77" r:id="rId8"/>
    <p:sldId id="263" r:id="rId9"/>
    <p:sldId id="264" r:id="rId10"/>
    <p:sldId id="265" r:id="rId11"/>
    <p:sldId id="279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6" r:id="rId2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53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2/3/2014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2/3/2014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2/3/2014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2/3/2014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2/3/2014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2/3/2014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2/3/2014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gif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0"/>
            <a:ext cx="8991600" cy="1304330"/>
          </a:xfrm>
          <a:blipFill>
            <a:blip r:embed="rId2"/>
            <a:tile tx="0" ty="0" sx="100000" sy="100000" flip="none" algn="tl"/>
          </a:blipFill>
          <a:ln>
            <a:solidFill>
              <a:schemeClr val="tx1"/>
            </a:solidFill>
            <a:prstDash val="lgDashDot"/>
          </a:ln>
        </p:spPr>
        <p:txBody>
          <a:bodyPr>
            <a:normAutofit/>
          </a:bodyPr>
          <a:lstStyle/>
          <a:p>
            <a:r>
              <a:rPr lang="bn-BD" sz="6000" dirty="0" smtClean="0">
                <a:latin typeface="NikoshBAN" pitchFamily="2" charset="0"/>
                <a:cs typeface="NikoshBAN" pitchFamily="2" charset="0"/>
              </a:rPr>
              <a:t>সবাইকে</a:t>
            </a:r>
            <a:r>
              <a:rPr lang="bn-BD" sz="6000" dirty="0" smtClean="0">
                <a:latin typeface="NikoshBAN" pitchFamily="2" charset="0"/>
                <a:cs typeface="NikoshBAN" pitchFamily="2" charset="0"/>
              </a:rPr>
              <a:t>	</a:t>
            </a:r>
            <a:r>
              <a:rPr lang="bn-BD" sz="6000" dirty="0" smtClean="0">
                <a:latin typeface="NikoshBAN" pitchFamily="2" charset="0"/>
                <a:cs typeface="NikoshBAN" pitchFamily="2" charset="0"/>
              </a:rPr>
              <a:t>শুভেচছা</a:t>
            </a:r>
            <a:endParaRPr lang="en-US" sz="60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" y="1313180"/>
            <a:ext cx="8991600" cy="5544820"/>
          </a:xfrm>
          <a:ln w="57150">
            <a:solidFill>
              <a:schemeClr val="tx1"/>
            </a:solidFill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</p:pic>
    </p:spTree>
    <p:extLst>
      <p:ext uri="{BB962C8B-B14F-4D97-AF65-F5344CB8AC3E}">
        <p14:creationId xmlns:p14="http://schemas.microsoft.com/office/powerpoint/2010/main" val="28005348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6200"/>
            <a:ext cx="9144000" cy="1371600"/>
          </a:xfrm>
          <a:blipFill>
            <a:blip r:embed="rId2"/>
            <a:tile tx="0" ty="0" sx="100000" sy="100000" flip="none" algn="tl"/>
          </a:blipFill>
          <a:ln w="57150">
            <a:solidFill>
              <a:schemeClr val="tx1"/>
            </a:solidFill>
          </a:ln>
        </p:spPr>
        <p:txBody>
          <a:bodyPr/>
          <a:lstStyle/>
          <a:p>
            <a:r>
              <a:rPr lang="bn-BD" dirty="0" smtClean="0">
                <a:latin typeface="NikoshBAN" pitchFamily="2" charset="0"/>
                <a:cs typeface="NikoshBAN" pitchFamily="2" charset="0"/>
              </a:rPr>
              <a:t>শিক্ষক	</a:t>
            </a:r>
            <a:r>
              <a:rPr lang="bn-BD" dirty="0" smtClean="0">
                <a:latin typeface="NikoshBAN" pitchFamily="2" charset="0"/>
                <a:cs typeface="NikoshBAN" pitchFamily="2" charset="0"/>
              </a:rPr>
              <a:t>পরিচিতি</a:t>
            </a:r>
            <a:endParaRPr lang="en-US" sz="7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600200"/>
            <a:ext cx="9144000" cy="5257800"/>
          </a:xfrm>
          <a:blipFill>
            <a:blip r:embed="rId2"/>
            <a:tile tx="0" ty="0" sx="100000" sy="100000" flip="none" algn="tl"/>
          </a:blipFill>
          <a:ln w="76200">
            <a:solidFill>
              <a:schemeClr val="tx1"/>
            </a:solidFill>
          </a:ln>
        </p:spPr>
        <p:txBody>
          <a:bodyPr/>
          <a:lstStyle/>
          <a:p>
            <a:pPr marL="0" indent="0" algn="ctr">
              <a:buNone/>
            </a:pPr>
            <a:endParaRPr lang="bn-BD" dirty="0" smtClean="0"/>
          </a:p>
          <a:p>
            <a:pPr marL="0" indent="0" algn="ctr">
              <a:buNone/>
            </a:pPr>
            <a:r>
              <a:rPr lang="bn-BD" dirty="0"/>
              <a:t> </a:t>
            </a:r>
            <a:endParaRPr lang="bn-BD" dirty="0" smtClean="0"/>
          </a:p>
          <a:p>
            <a:pPr marL="0" indent="0" algn="ctr">
              <a:buNone/>
            </a:pPr>
            <a:r>
              <a:rPr lang="bn-BD" dirty="0">
                <a:latin typeface="NikoshBAN" pitchFamily="2" charset="0"/>
                <a:cs typeface="NikoshBAN" pitchFamily="2" charset="0"/>
              </a:rPr>
              <a:t> </a:t>
            </a:r>
            <a:r>
              <a:rPr lang="bn-BD" dirty="0" smtClean="0">
                <a:latin typeface="NikoshBAN" pitchFamily="2" charset="0"/>
                <a:cs typeface="NikoshBAN" pitchFamily="2" charset="0"/>
              </a:rPr>
              <a:t>লাবনী</a:t>
            </a:r>
            <a:r>
              <a:rPr lang="bn-BD" dirty="0" smtClean="0">
                <a:latin typeface="NikoshBAN" pitchFamily="2" charset="0"/>
                <a:cs typeface="NikoshBAN" pitchFamily="2" charset="0"/>
              </a:rPr>
              <a:t>	সাহা</a:t>
            </a:r>
          </a:p>
          <a:p>
            <a:pPr marL="0" indent="0" algn="ctr">
              <a:buNone/>
            </a:pPr>
            <a:r>
              <a:rPr lang="bn-BD" dirty="0" smtClean="0">
                <a:latin typeface="NikoshBAN" pitchFamily="2" charset="0"/>
                <a:cs typeface="NikoshBAN" pitchFamily="2" charset="0"/>
              </a:rPr>
              <a:t>সহকারী	</a:t>
            </a:r>
            <a:r>
              <a:rPr lang="bn-BD" dirty="0" smtClean="0">
                <a:latin typeface="NikoshBAN" pitchFamily="2" charset="0"/>
                <a:cs typeface="NikoshBAN" pitchFamily="2" charset="0"/>
              </a:rPr>
              <a:t>শিক্ষিকা</a:t>
            </a:r>
            <a:endParaRPr lang="bn-BD" dirty="0" smtClean="0">
              <a:latin typeface="NikoshBAN" pitchFamily="2" charset="0"/>
              <a:cs typeface="NikoshBAN" pitchFamily="2" charset="0"/>
            </a:endParaRPr>
          </a:p>
          <a:p>
            <a:pPr marL="0" indent="0" algn="ctr">
              <a:buNone/>
            </a:pPr>
            <a:r>
              <a:rPr lang="bn-BD" dirty="0" smtClean="0">
                <a:latin typeface="NikoshBAN" pitchFamily="2" charset="0"/>
                <a:cs typeface="NikoshBAN" pitchFamily="2" charset="0"/>
              </a:rPr>
              <a:t>আড়পাড়া	মাধ্যমিক	বালিকা	বিদ্যালয় </a:t>
            </a:r>
          </a:p>
          <a:p>
            <a:pPr marL="0" indent="0" algn="ctr">
              <a:buNone/>
            </a:pPr>
            <a:r>
              <a:rPr lang="bn-BD" dirty="0" smtClean="0">
                <a:latin typeface="NikoshBAN" pitchFamily="2" charset="0"/>
                <a:cs typeface="NikoshBAN" pitchFamily="2" charset="0"/>
              </a:rPr>
              <a:t>শালিখা     মাগুরা </a:t>
            </a:r>
          </a:p>
          <a:p>
            <a:pPr marL="0" indent="0" algn="ctr">
              <a:buNone/>
            </a:pPr>
            <a:r>
              <a:rPr lang="bn-BD" dirty="0" smtClean="0">
                <a:latin typeface="NikoshBAN" pitchFamily="2" charset="0"/>
                <a:cs typeface="NikoshBAN" pitchFamily="2" charset="0"/>
              </a:rPr>
              <a:t>	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916982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371600"/>
          </a:xfrm>
          <a:blipFill>
            <a:blip r:embed="rId2"/>
            <a:tile tx="0" ty="0" sx="100000" sy="100000" flip="none" algn="tl"/>
          </a:blipFill>
          <a:ln w="57150">
            <a:solidFill>
              <a:schemeClr val="tx1"/>
            </a:solidFill>
            <a:prstDash val="sysDot"/>
          </a:ln>
        </p:spPr>
        <p:txBody>
          <a:bodyPr/>
          <a:lstStyle/>
          <a:p>
            <a:r>
              <a:rPr lang="bn-BD" sz="6600" dirty="0" smtClean="0">
                <a:latin typeface="NikoshBAN" pitchFamily="2" charset="0"/>
                <a:cs typeface="NikoshBAN" pitchFamily="2" charset="0"/>
              </a:rPr>
              <a:t>পাঠ	</a:t>
            </a:r>
            <a:r>
              <a:rPr lang="bn-BD" dirty="0" smtClean="0">
                <a:latin typeface="NikoshBAN" pitchFamily="2" charset="0"/>
                <a:cs typeface="NikoshBAN" pitchFamily="2" charset="0"/>
              </a:rPr>
              <a:t>	</a:t>
            </a:r>
            <a:r>
              <a:rPr lang="bn-BD" sz="6600" dirty="0" smtClean="0">
                <a:latin typeface="NikoshBAN" pitchFamily="2" charset="0"/>
                <a:cs typeface="NikoshBAN" pitchFamily="2" charset="0"/>
              </a:rPr>
              <a:t>পরিচিতি</a:t>
            </a:r>
            <a:endParaRPr lang="en-US" sz="6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463040"/>
            <a:ext cx="9144000" cy="5410200"/>
          </a:xfrm>
          <a:blipFill>
            <a:blip r:embed="rId3"/>
            <a:tile tx="0" ty="0" sx="100000" sy="100000" flip="none" algn="tl"/>
          </a:blipFill>
          <a:ln w="76200">
            <a:solidFill>
              <a:schemeClr val="tx1"/>
            </a:solidFill>
            <a:prstDash val="sysDash"/>
          </a:ln>
        </p:spPr>
        <p:txBody>
          <a:bodyPr/>
          <a:lstStyle/>
          <a:p>
            <a:endParaRPr lang="bn-BD" dirty="0" smtClean="0"/>
          </a:p>
          <a:p>
            <a:endParaRPr lang="bn-BD" dirty="0" smtClean="0"/>
          </a:p>
          <a:p>
            <a:pPr marL="0" indent="0" algn="ctr">
              <a:buNone/>
            </a:pPr>
            <a:r>
              <a:rPr lang="bn-BD" sz="5400" dirty="0" smtClean="0">
                <a:latin typeface="NikoshBAN" pitchFamily="2" charset="0"/>
                <a:cs typeface="NikoshBAN" pitchFamily="2" charset="0"/>
              </a:rPr>
              <a:t>বিষয়ঃ	বাংলা১ম	পত্র  </a:t>
            </a:r>
          </a:p>
          <a:p>
            <a:pPr marL="0" indent="0" algn="ctr">
              <a:buNone/>
            </a:pPr>
            <a:r>
              <a:rPr lang="bn-BD" sz="5400" dirty="0" smtClean="0">
                <a:latin typeface="NikoshBAN" pitchFamily="2" charset="0"/>
                <a:cs typeface="NikoshBAN" pitchFamily="2" charset="0"/>
              </a:rPr>
              <a:t>অধ্যায়ঃ	পদ্য</a:t>
            </a:r>
          </a:p>
          <a:p>
            <a:pPr marL="0" indent="0" algn="ctr">
              <a:buNone/>
            </a:pPr>
            <a:r>
              <a:rPr lang="bn-BD" sz="5400" dirty="0" smtClean="0">
                <a:latin typeface="NikoshBAN" pitchFamily="2" charset="0"/>
                <a:cs typeface="NikoshBAN" pitchFamily="2" charset="0"/>
              </a:rPr>
              <a:t>শ্রেণিঃ   	নবম</a:t>
            </a:r>
            <a:endParaRPr lang="en-US" sz="54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665058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7374"/>
            <a:ext cx="9220200" cy="1371600"/>
          </a:xfrm>
          <a:blipFill>
            <a:blip r:embed="rId2"/>
            <a:tile tx="0" ty="0" sx="100000" sy="100000" flip="none" algn="tl"/>
          </a:blipFill>
          <a:ln w="57150">
            <a:solidFill>
              <a:schemeClr val="tx1"/>
            </a:solidFill>
          </a:ln>
        </p:spPr>
        <p:txBody>
          <a:bodyPr>
            <a:normAutofit/>
          </a:bodyPr>
          <a:lstStyle/>
          <a:p>
            <a:r>
              <a:rPr lang="bn-BD" sz="5400" dirty="0" smtClean="0">
                <a:latin typeface="NikoshBAN" pitchFamily="2" charset="0"/>
                <a:cs typeface="NikoshBAN" pitchFamily="2" charset="0"/>
              </a:rPr>
              <a:t>শিখনফল</a:t>
            </a:r>
            <a:endParaRPr lang="en-US" sz="5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-34413" y="1551039"/>
            <a:ext cx="9144000" cy="1268361"/>
          </a:xfrm>
          <a:blipFill>
            <a:blip r:embed="rId3"/>
            <a:tile tx="0" ty="0" sx="100000" sy="100000" flip="none" algn="tl"/>
          </a:blipFill>
          <a:ln w="76200">
            <a:solidFill>
              <a:schemeClr val="tx1"/>
            </a:solidFill>
          </a:ln>
        </p:spPr>
        <p:txBody>
          <a:bodyPr/>
          <a:lstStyle/>
          <a:p>
            <a:pPr>
              <a:buFont typeface="Wingdings" pitchFamily="2" charset="2"/>
              <a:buChar char="Ø"/>
            </a:pPr>
            <a:r>
              <a:rPr lang="bn-BD" dirty="0" smtClean="0">
                <a:latin typeface="NikoshBAN" pitchFamily="2" charset="0"/>
                <a:cs typeface="NikoshBAN" pitchFamily="2" charset="0"/>
              </a:rPr>
              <a:t>কবি	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সম্পকে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	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বলতে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	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পারবে</a:t>
            </a:r>
            <a:r>
              <a:rPr lang="bn-BD" dirty="0" smtClean="0">
                <a:latin typeface="NikoshBAN" pitchFamily="2" charset="0"/>
                <a:cs typeface="NikoshBAN" pitchFamily="2" charset="0"/>
              </a:rPr>
              <a:t> ।</a:t>
            </a:r>
            <a:endParaRPr lang="en-US" dirty="0" smtClean="0">
              <a:latin typeface="NikoshBAN" pitchFamily="2" charset="0"/>
              <a:cs typeface="NikoshBAN" pitchFamily="2" charset="0"/>
            </a:endParaRPr>
          </a:p>
          <a:p>
            <a:pPr>
              <a:buFont typeface="Wingdings" pitchFamily="2" charset="2"/>
              <a:buChar char="Ø"/>
            </a:pPr>
            <a:r>
              <a:rPr lang="en-US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চতুদশপদী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	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কবিতা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	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সম্পকে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	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লিখতেপারবে</a:t>
            </a:r>
            <a:r>
              <a:rPr lang="bn-BD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dirty="0" smtClean="0"/>
              <a:t>।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-838200" y="3210342"/>
            <a:ext cx="9906000" cy="20005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600200" lvl="2" indent="-685800">
              <a:buFont typeface="Wingdings" pitchFamily="2" charset="2"/>
              <a:buChar char="Ø"/>
            </a:pPr>
            <a:r>
              <a:rPr lang="bn-BD" sz="4400" dirty="0" smtClean="0">
                <a:latin typeface="NikoshBAN" pitchFamily="2" charset="0"/>
                <a:cs typeface="NikoshBAN" pitchFamily="2" charset="0"/>
              </a:rPr>
              <a:t>	</a:t>
            </a:r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কবির	দেশের ও	</a:t>
            </a:r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নদের</a:t>
            </a:r>
            <a:endParaRPr lang="en-US" sz="4000" dirty="0" smtClean="0">
              <a:latin typeface="NikoshBAN" pitchFamily="2" charset="0"/>
              <a:cs typeface="NikoshBAN" pitchFamily="2" charset="0"/>
            </a:endParaRPr>
          </a:p>
          <a:p>
            <a:pPr lvl="2"/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প্র্রতি	ভালবাসা		সম্পকে	ব্যাখ্যা	করতে.  পারবে।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247118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8576" y="0"/>
            <a:ext cx="6505575" cy="6858000"/>
          </a:xfrm>
        </p:spPr>
      </p:pic>
    </p:spTree>
    <p:extLst>
      <p:ext uri="{BB962C8B-B14F-4D97-AF65-F5344CB8AC3E}">
        <p14:creationId xmlns:p14="http://schemas.microsoft.com/office/powerpoint/2010/main" val="41646168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381000"/>
            <a:ext cx="8229600" cy="1143000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28600" y="-609600"/>
            <a:ext cx="13182600" cy="7848600"/>
          </a:xfrm>
        </p:spPr>
      </p:pic>
    </p:spTree>
    <p:extLst>
      <p:ext uri="{BB962C8B-B14F-4D97-AF65-F5344CB8AC3E}">
        <p14:creationId xmlns:p14="http://schemas.microsoft.com/office/powerpoint/2010/main" val="2285642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220199" cy="6858000"/>
          </a:xfrm>
        </p:spPr>
      </p:pic>
    </p:spTree>
    <p:extLst>
      <p:ext uri="{BB962C8B-B14F-4D97-AF65-F5344CB8AC3E}">
        <p14:creationId xmlns:p14="http://schemas.microsoft.com/office/powerpoint/2010/main" val="6556760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28600"/>
            <a:ext cx="9144000" cy="1447800"/>
          </a:xfrm>
          <a:blipFill>
            <a:blip r:embed="rId2"/>
            <a:tile tx="0" ty="0" sx="100000" sy="100000" flip="none" algn="tl"/>
          </a:blipFill>
        </p:spPr>
        <p:txBody>
          <a:bodyPr>
            <a:normAutofit fontScale="90000"/>
          </a:bodyPr>
          <a:lstStyle/>
          <a:p>
            <a:r>
              <a:rPr lang="bn-BD" sz="6000" dirty="0" smtClean="0">
                <a:latin typeface="NikoshBAN" pitchFamily="2" charset="0"/>
                <a:cs typeface="NikoshBAN" pitchFamily="2" charset="0"/>
              </a:rPr>
              <a:t>পাঠ	</a:t>
            </a:r>
            <a:r>
              <a:rPr lang="bn-BD" sz="6000" dirty="0" smtClean="0">
                <a:latin typeface="NikoshBAN" pitchFamily="2" charset="0"/>
                <a:cs typeface="NikoshBAN" pitchFamily="2" charset="0"/>
              </a:rPr>
              <a:t>ঘোষণা</a:t>
            </a:r>
            <a:br>
              <a:rPr lang="bn-BD" sz="6000" dirty="0" smtClean="0">
                <a:latin typeface="NikoshBAN" pitchFamily="2" charset="0"/>
                <a:cs typeface="NikoshBAN" pitchFamily="2" charset="0"/>
              </a:rPr>
            </a:br>
            <a:r>
              <a:rPr lang="bn-BD" sz="6000" dirty="0">
                <a:latin typeface="NikoshBAN" pitchFamily="2" charset="0"/>
                <a:cs typeface="NikoshBAN" pitchFamily="2" charset="0"/>
              </a:rPr>
              <a:t> </a:t>
            </a:r>
            <a:endParaRPr lang="en-US" sz="6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600200"/>
            <a:ext cx="8229600" cy="3429000"/>
          </a:xfrm>
          <a:blipFill>
            <a:blip r:embed="rId3"/>
            <a:tile tx="0" ty="0" sx="100000" sy="100000" flip="none" algn="tl"/>
          </a:blipFill>
        </p:spPr>
        <p:txBody>
          <a:bodyPr>
            <a:normAutofit fontScale="85000" lnSpcReduction="20000"/>
          </a:bodyPr>
          <a:lstStyle/>
          <a:p>
            <a:endParaRPr lang="bn-BD" dirty="0" smtClean="0"/>
          </a:p>
          <a:p>
            <a:endParaRPr lang="bn-BD" dirty="0" smtClean="0"/>
          </a:p>
          <a:p>
            <a:endParaRPr lang="bn-BD" dirty="0" smtClean="0"/>
          </a:p>
          <a:p>
            <a:pPr algn="ctr"/>
            <a:r>
              <a:rPr lang="bn-BD" dirty="0"/>
              <a:t> </a:t>
            </a:r>
            <a:r>
              <a:rPr lang="bn-BD" dirty="0" smtClean="0"/>
              <a:t> </a:t>
            </a:r>
            <a:r>
              <a:rPr lang="bn-BD" sz="6600" dirty="0" smtClean="0">
                <a:latin typeface="NikoshBAN" pitchFamily="2" charset="0"/>
                <a:cs typeface="NikoshBAN" pitchFamily="2" charset="0"/>
              </a:rPr>
              <a:t>আজকের</a:t>
            </a:r>
            <a:r>
              <a:rPr lang="bn-BD" dirty="0" smtClean="0"/>
              <a:t>	</a:t>
            </a:r>
            <a:r>
              <a:rPr lang="bn-BD" sz="6600" dirty="0" smtClean="0">
                <a:latin typeface="NikoshBAN" pitchFamily="2" charset="0"/>
                <a:cs typeface="NikoshBAN" pitchFamily="2" charset="0"/>
              </a:rPr>
              <a:t>পাঠঃ</a:t>
            </a:r>
          </a:p>
          <a:p>
            <a:pPr marL="0" indent="0" algn="ctr">
              <a:buNone/>
            </a:pPr>
            <a:r>
              <a:rPr lang="bn-BD" sz="4400" dirty="0"/>
              <a:t> </a:t>
            </a:r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কপোতাক্ষ</a:t>
            </a:r>
            <a:r>
              <a:rPr lang="bn-BD" sz="4400" dirty="0" smtClean="0">
                <a:latin typeface="NikoshBAN" pitchFamily="2" charset="0"/>
                <a:cs typeface="NikoshBAN" pitchFamily="2" charset="0"/>
              </a:rPr>
              <a:t>	নদ</a:t>
            </a:r>
          </a:p>
          <a:p>
            <a:pPr marL="0" indent="0" algn="ctr">
              <a:buNone/>
            </a:pPr>
            <a:r>
              <a:rPr lang="bn-BD" dirty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মাইকেল	মধুসূদন</a:t>
            </a:r>
            <a:r>
              <a:rPr lang="bn-BD" dirty="0" smtClean="0">
                <a:latin typeface="NikoshBAN" pitchFamily="2" charset="0"/>
                <a:cs typeface="NikoshBAN" pitchFamily="2" charset="0"/>
              </a:rPr>
              <a:t>	</a:t>
            </a:r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দত্ত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885382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" y="0"/>
            <a:ext cx="9105900" cy="1524000"/>
          </a:xfrm>
          <a:solidFill>
            <a:schemeClr val="bg2">
              <a:lumMod val="75000"/>
            </a:schemeClr>
          </a:solidFill>
          <a:ln w="76200">
            <a:solidFill>
              <a:schemeClr val="tx1"/>
            </a:solidFill>
          </a:ln>
        </p:spPr>
        <p:txBody>
          <a:bodyPr/>
          <a:lstStyle/>
          <a:p>
            <a:r>
              <a:rPr lang="bn-BD" dirty="0" smtClean="0">
                <a:latin typeface="NikoshBAN" pitchFamily="2" charset="0"/>
                <a:cs typeface="NikoshBAN" pitchFamily="2" charset="0"/>
              </a:rPr>
              <a:t>কবি	পরিচিতি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337" y="1600200"/>
            <a:ext cx="9372600" cy="5233987"/>
          </a:xfrm>
          <a:solidFill>
            <a:schemeClr val="bg2">
              <a:lumMod val="50000"/>
            </a:schemeClr>
          </a:solidFill>
          <a:ln w="57150">
            <a:solidFill>
              <a:schemeClr val="tx1"/>
            </a:solidFill>
          </a:ln>
        </p:spPr>
        <p:txBody>
          <a:bodyPr>
            <a:normAutofit/>
          </a:bodyPr>
          <a:lstStyle/>
          <a:p>
            <a:pPr>
              <a:buFont typeface="Wingdings" pitchFamily="2" charset="2"/>
              <a:buChar char="v"/>
            </a:pPr>
            <a:r>
              <a:rPr lang="bn-BD" dirty="0" smtClean="0">
                <a:latin typeface="NikoshBAN" pitchFamily="2" charset="0"/>
                <a:cs typeface="NikoshBAN" pitchFamily="2" charset="0"/>
              </a:rPr>
              <a:t>জন্মঃ১৮২৪খ্র্রীষ্টব্দে২রাজানুয়ারী</a:t>
            </a:r>
          </a:p>
          <a:p>
            <a:pPr>
              <a:buFont typeface="Wingdings" pitchFamily="2" charset="2"/>
              <a:buChar char="v"/>
            </a:pPr>
            <a:r>
              <a:rPr lang="bn-BD" dirty="0">
                <a:latin typeface="NikoshBAN" pitchFamily="2" charset="0"/>
                <a:cs typeface="NikoshBAN" pitchFamily="2" charset="0"/>
              </a:rPr>
              <a:t> </a:t>
            </a:r>
            <a:r>
              <a:rPr lang="bn-BD" dirty="0" smtClean="0">
                <a:latin typeface="NikoshBAN" pitchFamily="2" charset="0"/>
                <a:cs typeface="NikoshBAN" pitchFamily="2" charset="0"/>
              </a:rPr>
              <a:t>জন্মস্থানঃযশোরেরসাগরদাঁড়িতে</a:t>
            </a:r>
            <a:endParaRPr lang="en-US" dirty="0">
              <a:latin typeface="NikoshBAN" pitchFamily="2" charset="0"/>
              <a:cs typeface="NikoshBAN" pitchFamily="2" charset="0"/>
            </a:endParaRPr>
          </a:p>
          <a:p>
            <a:pPr>
              <a:buFont typeface="Wingdings" pitchFamily="2" charset="2"/>
              <a:buChar char="v"/>
            </a:pPr>
            <a:r>
              <a:rPr lang="bn-BD" dirty="0" smtClean="0">
                <a:latin typeface="NikoshBAN" pitchFamily="2" charset="0"/>
                <a:cs typeface="NikoshBAN" pitchFamily="2" charset="0"/>
              </a:rPr>
              <a:t>উল্লেখযোগ্য	গ্র্রন্থঃতিলত্তমাসম্ভবকাব্য;বীরঙ্গনা’চতুদশ</a:t>
            </a:r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পদীকবিতা</a:t>
            </a:r>
          </a:p>
          <a:p>
            <a:pPr>
              <a:buFont typeface="Wingdings" pitchFamily="2" charset="2"/>
              <a:buChar char="v"/>
            </a:pPr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নাটকঃকৃষ্ণাকুমারী;শমিষ্ঠা</a:t>
            </a:r>
          </a:p>
          <a:p>
            <a:pPr>
              <a:buFont typeface="Wingdings" pitchFamily="2" charset="2"/>
              <a:buChar char="v"/>
            </a:pPr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মৃত্যুঃ১৮৭৩খ্রিষ্টিব্দের২৯জুন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24910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6400" y="152400"/>
            <a:ext cx="5257800" cy="647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25627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296400" cy="1417638"/>
          </a:xfrm>
          <a:blipFill>
            <a:blip r:embed="rId2"/>
            <a:tile tx="0" ty="0" sx="100000" sy="100000" flip="none" algn="tl"/>
          </a:blipFill>
          <a:ln>
            <a:solidFill>
              <a:schemeClr val="tx1"/>
            </a:solidFill>
            <a:prstDash val="lgDashDotDot"/>
          </a:ln>
        </p:spPr>
        <p:txBody>
          <a:bodyPr/>
          <a:lstStyle/>
          <a:p>
            <a:r>
              <a:rPr lang="bn-BD" dirty="0" smtClean="0">
                <a:latin typeface="NikoshBAN" pitchFamily="2" charset="0"/>
                <a:cs typeface="NikoshBAN" pitchFamily="2" charset="0"/>
              </a:rPr>
              <a:t>একক কাজ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3163" y="1789453"/>
            <a:ext cx="8720837" cy="3163547"/>
          </a:xfrm>
          <a:blipFill>
            <a:blip r:embed="rId3"/>
            <a:tile tx="0" ty="0" sx="100000" sy="100000" flip="none" algn="tl"/>
          </a:blipFill>
          <a:ln>
            <a:solidFill>
              <a:schemeClr val="tx1"/>
            </a:solidFill>
            <a:prstDash val="dash"/>
          </a:ln>
        </p:spPr>
        <p:txBody>
          <a:bodyPr/>
          <a:lstStyle/>
          <a:p>
            <a:pPr>
              <a:buFont typeface="Wingdings" pitchFamily="2" charset="2"/>
              <a:buChar char="q"/>
            </a:pPr>
            <a:r>
              <a:rPr lang="bn-BD" dirty="0" smtClean="0">
                <a:latin typeface="NikoshBAN" pitchFamily="2" charset="0"/>
                <a:cs typeface="NikoshBAN" pitchFamily="2" charset="0"/>
              </a:rPr>
              <a:t>কবি কত সালে জন্ম গ্রহন করেন? </a:t>
            </a:r>
          </a:p>
          <a:p>
            <a:pPr>
              <a:buFont typeface="Wingdings" pitchFamily="2" charset="2"/>
              <a:buChar char="q"/>
            </a:pPr>
            <a:r>
              <a:rPr lang="bn-BD" dirty="0" smtClean="0">
                <a:latin typeface="NikoshBAN" pitchFamily="2" charset="0"/>
                <a:cs typeface="NikoshBAN" pitchFamily="2" charset="0"/>
              </a:rPr>
              <a:t> কবির উল্লেখযোগ্য গ্রন্থগুলি কি কি  ?</a:t>
            </a:r>
            <a:endParaRPr lang="en-US" dirty="0">
              <a:latin typeface="NikoshBAN" pitchFamily="2" charset="0"/>
              <a:cs typeface="NikoshBAN" pitchFamily="2" charset="0"/>
            </a:endParaRPr>
          </a:p>
          <a:p>
            <a:pPr>
              <a:buFont typeface="Wingdings" pitchFamily="2" charset="2"/>
              <a:buChar char="q"/>
            </a:pPr>
            <a:r>
              <a:rPr lang="bn-BD" dirty="0" smtClean="0">
                <a:latin typeface="NikoshBAN" pitchFamily="2" charset="0"/>
                <a:cs typeface="NikoshBAN" pitchFamily="2" charset="0"/>
              </a:rPr>
              <a:t>কবির বিখ্যাত কাব্যগ্রন্থ কোনটি ?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733800" y="636657"/>
            <a:ext cx="18473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415825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8600" y="2362200"/>
            <a:ext cx="8915400" cy="769441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আদশপাঠঃনিজে	কবিতার	কিছু	অংশ	পাঠ	করব	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28600" y="3429000"/>
            <a:ext cx="8915400" cy="769441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সরব	পাঠঃশিক্ষাথীরা	পাঠ	করবে	২;৩	জন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821394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17638"/>
          </a:xfrm>
          <a:solidFill>
            <a:schemeClr val="accent2">
              <a:lumMod val="60000"/>
              <a:lumOff val="40000"/>
            </a:schemeClr>
          </a:solidFill>
          <a:ln w="76200">
            <a:solidFill>
              <a:schemeClr val="tx1"/>
            </a:solidFill>
          </a:ln>
        </p:spPr>
        <p:txBody>
          <a:bodyPr/>
          <a:lstStyle/>
          <a:p>
            <a:r>
              <a:rPr lang="bn-BD" dirty="0" smtClean="0">
                <a:latin typeface="NikoshBAN" pitchFamily="2" charset="0"/>
                <a:cs typeface="NikoshBAN" pitchFamily="2" charset="0"/>
              </a:rPr>
              <a:t>নতুন	শব্দ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-76200" y="1524000"/>
            <a:ext cx="9220200" cy="5943599"/>
          </a:xfrm>
          <a:blipFill>
            <a:blip r:embed="rId2"/>
            <a:tile tx="0" ty="0" sx="100000" sy="100000" flip="none" algn="tl"/>
          </a:blipFill>
          <a:ln w="76200">
            <a:solidFill>
              <a:schemeClr val="tx1"/>
            </a:solidFill>
          </a:ln>
        </p:spPr>
        <p:txBody>
          <a:bodyPr>
            <a:normAutofit/>
          </a:bodyPr>
          <a:lstStyle/>
          <a:p>
            <a:pPr marL="571500" indent="-571500" algn="ctr">
              <a:buFont typeface="+mj-lt"/>
              <a:buAutoNum type="romanLcPeriod"/>
            </a:pPr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সতত</a:t>
            </a:r>
            <a:endParaRPr lang="en-US" sz="4000" dirty="0" smtClean="0">
              <a:latin typeface="NikoshBAN" pitchFamily="2" charset="0"/>
              <a:cs typeface="NikoshBAN" pitchFamily="2" charset="0"/>
            </a:endParaRPr>
          </a:p>
          <a:p>
            <a:pPr marL="571500" indent="-571500" algn="ctr">
              <a:buFont typeface="+mj-lt"/>
              <a:buAutoNum type="romanLcPeriod"/>
            </a:pPr>
            <a:r>
              <a:rPr lang="en-US" sz="4000" dirty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বিরলে</a:t>
            </a:r>
            <a:endParaRPr lang="en-US" sz="4000" dirty="0" smtClean="0">
              <a:latin typeface="NikoshBAN" pitchFamily="2" charset="0"/>
              <a:cs typeface="NikoshBAN" pitchFamily="2" charset="0"/>
            </a:endParaRPr>
          </a:p>
          <a:p>
            <a:pPr marL="571500" indent="-571500" algn="ctr">
              <a:buFont typeface="+mj-lt"/>
              <a:buAutoNum type="romanLcPeriod"/>
            </a:pPr>
            <a:r>
              <a:rPr lang="en-US" sz="4000" dirty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নিশা</a:t>
            </a:r>
            <a:endParaRPr lang="en-US" sz="4000" dirty="0" smtClean="0">
              <a:latin typeface="NikoshBAN" pitchFamily="2" charset="0"/>
              <a:cs typeface="NikoshBAN" pitchFamily="2" charset="0"/>
            </a:endParaRPr>
          </a:p>
          <a:p>
            <a:pPr marL="571500" indent="-571500" algn="ctr">
              <a:buFont typeface="+mj-lt"/>
              <a:buAutoNum type="romanLcPeriod"/>
            </a:pPr>
            <a:r>
              <a:rPr lang="en-US" sz="4000" dirty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ভ্রান্তি</a:t>
            </a:r>
            <a:endParaRPr lang="en-US" sz="4000" dirty="0" smtClean="0">
              <a:latin typeface="NikoshBAN" pitchFamily="2" charset="0"/>
              <a:cs typeface="NikoshBAN" pitchFamily="2" charset="0"/>
            </a:endParaRPr>
          </a:p>
          <a:p>
            <a:pPr marL="571500" indent="-571500" algn="ctr">
              <a:buFont typeface="+mj-lt"/>
              <a:buAutoNum type="romanLcPeriod"/>
            </a:pPr>
            <a:r>
              <a:rPr lang="en-US" sz="4000" dirty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চতুদশপদী	কবিতা	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425901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52400"/>
            <a:ext cx="9144000" cy="1265238"/>
          </a:xfrm>
          <a:solidFill>
            <a:schemeClr val="accent1">
              <a:lumMod val="20000"/>
              <a:lumOff val="80000"/>
            </a:schemeClr>
          </a:solidFill>
          <a:ln w="57150">
            <a:solidFill>
              <a:schemeClr val="tx1"/>
            </a:solidFill>
          </a:ln>
        </p:spPr>
        <p:txBody>
          <a:bodyPr/>
          <a:lstStyle/>
          <a:p>
            <a:r>
              <a:rPr lang="bn-BD" dirty="0" smtClean="0">
                <a:latin typeface="NikoshBAN" pitchFamily="2" charset="0"/>
                <a:cs typeface="NikoshBAN" pitchFamily="2" charset="0"/>
              </a:rPr>
              <a:t>শব্দাথ	ও	বাক্য রচনা	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812" y="1524000"/>
            <a:ext cx="9120188" cy="5310187"/>
          </a:xfrm>
          <a:solidFill>
            <a:schemeClr val="accent1">
              <a:lumMod val="40000"/>
              <a:lumOff val="60000"/>
            </a:schemeClr>
          </a:solidFill>
          <a:ln w="76200">
            <a:solidFill>
              <a:schemeClr val="tx1"/>
            </a:solidFill>
          </a:ln>
        </p:spPr>
        <p:txBody>
          <a:bodyPr/>
          <a:lstStyle/>
          <a:p>
            <a:pPr marL="571500" indent="-571500" algn="ctr">
              <a:buFont typeface="+mj-lt"/>
              <a:buAutoNum type="romanLcPeriod"/>
            </a:pPr>
            <a:r>
              <a:rPr lang="bn-BD" dirty="0" smtClean="0"/>
              <a:t> </a:t>
            </a:r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সততঃসবদা;</a:t>
            </a:r>
            <a:endParaRPr lang="en-US" sz="4400" dirty="0" smtClean="0">
              <a:latin typeface="NikoshBAN" pitchFamily="2" charset="0"/>
              <a:cs typeface="NikoshBAN" pitchFamily="2" charset="0"/>
            </a:endParaRPr>
          </a:p>
          <a:p>
            <a:pPr marL="571500" indent="-571500" algn="ctr">
              <a:buFont typeface="+mj-lt"/>
              <a:buAutoNum type="romanLcPeriod"/>
            </a:pPr>
            <a:r>
              <a:rPr lang="en-US" sz="4400" dirty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বিরলেঃএকান্তে নিরিবিলিতে;</a:t>
            </a:r>
            <a:endParaRPr lang="en-US" sz="4400" dirty="0" smtClean="0">
              <a:latin typeface="NikoshBAN" pitchFamily="2" charset="0"/>
              <a:cs typeface="NikoshBAN" pitchFamily="2" charset="0"/>
            </a:endParaRPr>
          </a:p>
          <a:p>
            <a:pPr marL="571500" indent="-571500" algn="ctr">
              <a:buFont typeface="+mj-lt"/>
              <a:buAutoNum type="romanLcPeriod"/>
            </a:pPr>
            <a:r>
              <a:rPr lang="en-US" sz="4400" dirty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নিশাঃরাত্রি</a:t>
            </a:r>
          </a:p>
          <a:p>
            <a:pPr marL="571500" indent="-571500" algn="ctr">
              <a:buFont typeface="+mj-lt"/>
              <a:buAutoNum type="romanLcPeriod"/>
            </a:pPr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ভ্রান্তিঃভুল</a:t>
            </a:r>
          </a:p>
          <a:p>
            <a:pPr algn="ctr">
              <a:buFont typeface="Courier New" pitchFamily="49" charset="0"/>
              <a:buChar char="o"/>
            </a:pPr>
            <a:r>
              <a:rPr lang="bn-BD" sz="4400" dirty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4400" b="1" dirty="0" smtClean="0">
                <a:latin typeface="NikoshBAN" pitchFamily="2" charset="0"/>
                <a:cs typeface="NikoshBAN" pitchFamily="2" charset="0"/>
              </a:rPr>
              <a:t>বাক্য তৈরি করবে</a:t>
            </a:r>
            <a:endParaRPr lang="en-US" sz="4400" b="1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586888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524000"/>
          </a:xfrm>
          <a:solidFill>
            <a:schemeClr val="accent2">
              <a:lumMod val="75000"/>
            </a:schemeClr>
          </a:solidFill>
          <a:ln w="57150">
            <a:solidFill>
              <a:schemeClr val="tx1"/>
            </a:solidFill>
          </a:ln>
        </p:spPr>
        <p:txBody>
          <a:bodyPr/>
          <a:lstStyle/>
          <a:p>
            <a:r>
              <a:rPr lang="bn-BD" dirty="0" smtClean="0">
                <a:latin typeface="NikoshBAN" pitchFamily="2" charset="0"/>
                <a:cs typeface="NikoshBAN" pitchFamily="2" charset="0"/>
              </a:rPr>
              <a:t>চতুদশপদী কবিতা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600200"/>
            <a:ext cx="9144000" cy="5257800"/>
          </a:xfrm>
          <a:solidFill>
            <a:schemeClr val="accent3">
              <a:lumMod val="75000"/>
            </a:schemeClr>
          </a:solidFill>
          <a:ln w="76200">
            <a:solidFill>
              <a:schemeClr val="tx1"/>
            </a:solidFill>
          </a:ln>
        </p:spPr>
        <p:txBody>
          <a:bodyPr>
            <a:normAutofit/>
          </a:bodyPr>
          <a:lstStyle/>
          <a:p>
            <a:pPr>
              <a:buFont typeface="Wingdings" pitchFamily="2" charset="2"/>
              <a:buChar char="ü"/>
            </a:pPr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চৌদ্দ চরণ বিশিষ্ট কবিতা</a:t>
            </a:r>
          </a:p>
          <a:p>
            <a:pPr>
              <a:buFont typeface="Wingdings" pitchFamily="2" charset="2"/>
              <a:buChar char="ü"/>
            </a:pPr>
            <a:r>
              <a:rPr lang="bn-BD" sz="4000" dirty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প্রথম আট লাইনকে বলে অষ্টক ;যেখানে মূলত</a:t>
            </a:r>
          </a:p>
          <a:p>
            <a:pPr marL="0" indent="0">
              <a:buNone/>
            </a:pPr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ভাবের প্রবতনা </a:t>
            </a:r>
          </a:p>
          <a:p>
            <a:pPr>
              <a:buFont typeface="Wingdings" pitchFamily="2" charset="2"/>
              <a:buChar char="ü"/>
            </a:pPr>
            <a:r>
              <a:rPr lang="bn-BD" sz="4000" dirty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শেষের ছয় লাইনকে বলে ষষ্টক;যেখানে হয়</a:t>
            </a:r>
          </a:p>
          <a:p>
            <a:pPr marL="0" indent="0">
              <a:buNone/>
            </a:pPr>
            <a:r>
              <a:rPr lang="bn-BD" sz="4000" dirty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ভাবের পরিনতি</a:t>
            </a:r>
          </a:p>
          <a:p>
            <a:pPr>
              <a:buFont typeface="Wingdings" pitchFamily="2" charset="2"/>
              <a:buChar char="ü"/>
            </a:pPr>
            <a:r>
              <a:rPr lang="bn-BD" sz="4000" dirty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প্রথম আট চরনের মিলঃকখকখকখখক</a:t>
            </a:r>
          </a:p>
          <a:p>
            <a:pPr>
              <a:buFont typeface="Wingdings" pitchFamily="2" charset="2"/>
              <a:buChar char="ü"/>
            </a:pPr>
            <a:r>
              <a:rPr lang="bn-BD" sz="4000" dirty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শেষের ছয় চরনের মিলঃগঘগঘগঘ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26106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574" y="228600"/>
            <a:ext cx="9115425" cy="1295400"/>
          </a:xfrm>
          <a:solidFill>
            <a:schemeClr val="bg2">
              <a:lumMod val="50000"/>
            </a:schemeClr>
          </a:solidFill>
          <a:ln w="76200">
            <a:solidFill>
              <a:schemeClr val="tx1"/>
            </a:solidFill>
          </a:ln>
        </p:spPr>
        <p:txBody>
          <a:bodyPr/>
          <a:lstStyle/>
          <a:p>
            <a:r>
              <a:rPr lang="bn-BD" dirty="0" smtClean="0">
                <a:latin typeface="NikoshBAN" pitchFamily="2" charset="0"/>
                <a:cs typeface="NikoshBAN" pitchFamily="2" charset="0"/>
              </a:rPr>
              <a:t>একক বা জোড়ায় কাজ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28800"/>
            <a:ext cx="8305800" cy="4267200"/>
          </a:xfrm>
          <a:solidFill>
            <a:schemeClr val="accent3">
              <a:lumMod val="40000"/>
              <a:lumOff val="60000"/>
            </a:schemeClr>
          </a:solidFill>
          <a:ln w="76200">
            <a:solidFill>
              <a:schemeClr val="tx1"/>
            </a:solidFill>
          </a:ln>
        </p:spPr>
        <p:txBody>
          <a:bodyPr>
            <a:normAutofit/>
          </a:bodyPr>
          <a:lstStyle/>
          <a:p>
            <a:pPr>
              <a:buFont typeface="Wingdings" pitchFamily="2" charset="2"/>
              <a:buChar char="§"/>
            </a:pPr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চতুদশপদী ক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বিতা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কাকে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বলে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?</a:t>
            </a:r>
          </a:p>
          <a:p>
            <a:pPr>
              <a:buFont typeface="Wingdings" pitchFamily="2" charset="2"/>
              <a:buChar char="§"/>
            </a:pPr>
            <a:r>
              <a:rPr lang="en-US" sz="4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অষ্টক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কাকে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বলে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?</a:t>
            </a:r>
          </a:p>
          <a:p>
            <a:pPr>
              <a:buFont typeface="Wingdings" pitchFamily="2" charset="2"/>
              <a:buChar char="§"/>
            </a:pPr>
            <a:r>
              <a:rPr lang="en-US" sz="4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ষষ্টক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কাকে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বলে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?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959803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381000"/>
            <a:ext cx="8686800" cy="1371600"/>
          </a:xfrm>
          <a:blipFill>
            <a:blip r:embed="rId2"/>
            <a:tile tx="0" ty="0" sx="100000" sy="100000" flip="none" algn="tl"/>
          </a:blipFill>
        </p:spPr>
        <p:txBody>
          <a:bodyPr>
            <a:normAutofit fontScale="90000"/>
          </a:bodyPr>
          <a:lstStyle/>
          <a:p>
            <a:r>
              <a:rPr lang="en-US" dirty="0" err="1" smtClean="0">
                <a:latin typeface="NikoshBAN" pitchFamily="2" charset="0"/>
                <a:cs typeface="NikoshBAN" pitchFamily="2" charset="0"/>
              </a:rPr>
              <a:t>পাঠ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বিশ্লেষ</a:t>
            </a:r>
            <a:r>
              <a:rPr lang="bn-BD" dirty="0" smtClean="0">
                <a:latin typeface="NikoshBAN" pitchFamily="2" charset="0"/>
                <a:cs typeface="NikoshBAN" pitchFamily="2" charset="0"/>
              </a:rPr>
              <a:t>ণ</a:t>
            </a:r>
            <a:br>
              <a:rPr lang="bn-BD" dirty="0" smtClean="0">
                <a:latin typeface="NikoshBAN" pitchFamily="2" charset="0"/>
                <a:cs typeface="NikoshBAN" pitchFamily="2" charset="0"/>
              </a:rPr>
            </a:br>
            <a:r>
              <a:rPr lang="bn-BD" dirty="0">
                <a:latin typeface="NikoshBAN" pitchFamily="2" charset="0"/>
                <a:cs typeface="NikoshBAN" pitchFamily="2" charset="0"/>
              </a:rPr>
              <a:t> 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905000"/>
            <a:ext cx="7391400" cy="3352800"/>
          </a:xfrm>
          <a:blipFill>
            <a:blip r:embed="rId3"/>
            <a:tile tx="0" ty="0" sx="100000" sy="100000" flip="none" algn="tl"/>
          </a:blipFill>
        </p:spPr>
        <p:txBody>
          <a:bodyPr/>
          <a:lstStyle/>
          <a:p>
            <a:pPr algn="ctr">
              <a:buFont typeface="Wingdings" pitchFamily="2" charset="2"/>
              <a:buChar char="Ø"/>
            </a:pP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পাঠটি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বিশ্লেষ</a:t>
            </a:r>
            <a:r>
              <a:rPr lang="bn-BD" dirty="0" smtClean="0">
                <a:latin typeface="NikoshBAN" pitchFamily="2" charset="0"/>
                <a:cs typeface="NikoshBAN" pitchFamily="2" charset="0"/>
              </a:rPr>
              <a:t>ণ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করব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87061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220200" cy="1417638"/>
          </a:xfrm>
          <a:solidFill>
            <a:schemeClr val="accent6">
              <a:lumMod val="75000"/>
            </a:schemeClr>
          </a:solidFill>
          <a:ln w="76200">
            <a:solidFill>
              <a:schemeClr val="tx1"/>
            </a:solidFill>
          </a:ln>
        </p:spPr>
        <p:txBody>
          <a:bodyPr/>
          <a:lstStyle/>
          <a:p>
            <a:r>
              <a:rPr lang="bn-BD" dirty="0" smtClean="0">
                <a:latin typeface="NikoshBAN" pitchFamily="2" charset="0"/>
                <a:cs typeface="NikoshBAN" pitchFamily="2" charset="0"/>
              </a:rPr>
              <a:t>দলীয় কাজ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447800"/>
            <a:ext cx="9220200" cy="5410200"/>
          </a:xfrm>
          <a:solidFill>
            <a:schemeClr val="accent2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pPr>
              <a:buFont typeface="Wingdings" pitchFamily="2" charset="2"/>
              <a:buChar char="v"/>
            </a:pPr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কপোতাক্ষ নদ কবিতায় কবির স্বদেশ ও নদের</a:t>
            </a:r>
          </a:p>
          <a:p>
            <a:pPr marL="0" indent="0">
              <a:buNone/>
            </a:pPr>
            <a:r>
              <a:rPr lang="bn-BD" sz="4000" dirty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প্রতি যে মমত্ববোধ ফুটে উঠেছে তা  ব্যাখ্যা কর ।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  <a:p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013277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22238"/>
            <a:ext cx="9144000" cy="1554162"/>
          </a:xfr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r>
              <a:rPr lang="bn-BD" dirty="0" smtClean="0">
                <a:latin typeface="NikoshBAN" pitchFamily="2" charset="0"/>
                <a:cs typeface="NikoshBAN" pitchFamily="2" charset="0"/>
              </a:rPr>
              <a:t>মূল্যায়ণ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676399"/>
            <a:ext cx="7924800" cy="5257801"/>
          </a:xfr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/>
          <a:p>
            <a:r>
              <a:rPr lang="bn-BD" dirty="0" smtClean="0"/>
              <a:t>১।</a:t>
            </a:r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মাইকেল মধুসূদন দত্ত কত সালে জন্ম </a:t>
            </a:r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গ্রহণ</a:t>
            </a:r>
          </a:p>
          <a:p>
            <a:r>
              <a:rPr lang="bn-BD" sz="4400" dirty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করেন</a:t>
            </a:r>
            <a:r>
              <a:rPr lang="bn-BD" sz="4400" dirty="0" smtClean="0">
                <a:latin typeface="NikoshBAN" pitchFamily="2" charset="0"/>
                <a:cs typeface="NikoshBAN" pitchFamily="2" charset="0"/>
              </a:rPr>
              <a:t>?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  <a:p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২।কবিতাটির কেমন অন্ত্যমিল পরিলক্ষিত হয়?</a:t>
            </a:r>
          </a:p>
          <a:p>
            <a:r>
              <a:rPr lang="bn-BD" sz="4400" dirty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৩।কবি কোথায় বসে কবিতাটি লিখেছেন?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777854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17638"/>
          </a:xfrm>
          <a:solidFill>
            <a:schemeClr val="accent2">
              <a:lumMod val="60000"/>
              <a:lumOff val="40000"/>
            </a:schemeClr>
          </a:solidFill>
          <a:ln w="76200">
            <a:solidFill>
              <a:schemeClr val="tx1"/>
            </a:solidFill>
          </a:ln>
        </p:spPr>
        <p:txBody>
          <a:bodyPr/>
          <a:lstStyle/>
          <a:p>
            <a:r>
              <a:rPr lang="bn-BD" dirty="0" smtClean="0">
                <a:latin typeface="NikoshBAN" pitchFamily="2" charset="0"/>
                <a:cs typeface="NikoshBAN" pitchFamily="2" charset="0"/>
              </a:rPr>
              <a:t>বাড়ির কাজ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447800"/>
            <a:ext cx="9144000" cy="4678363"/>
          </a:xfrm>
          <a:solidFill>
            <a:schemeClr val="tx2">
              <a:lumMod val="40000"/>
              <a:lumOff val="60000"/>
            </a:schemeClr>
          </a:solidFill>
        </p:spPr>
        <p:txBody>
          <a:bodyPr/>
          <a:lstStyle/>
          <a:p>
            <a:r>
              <a:rPr lang="bn-BD" dirty="0" smtClean="0"/>
              <a:t>তোমার দেখা এক</a:t>
            </a:r>
            <a:r>
              <a:rPr lang="en-US" dirty="0" err="1" smtClean="0"/>
              <a:t>টি</a:t>
            </a:r>
            <a:r>
              <a:rPr lang="en-US" dirty="0" smtClean="0"/>
              <a:t> </a:t>
            </a:r>
            <a:r>
              <a:rPr lang="en-US" dirty="0" err="1" smtClean="0"/>
              <a:t>নদীর</a:t>
            </a:r>
            <a:r>
              <a:rPr lang="en-US" dirty="0" smtClean="0"/>
              <a:t> </a:t>
            </a:r>
            <a:r>
              <a:rPr lang="en-US" dirty="0" err="1" smtClean="0"/>
              <a:t>বণনা</a:t>
            </a:r>
            <a:r>
              <a:rPr lang="en-US" dirty="0" smtClean="0"/>
              <a:t> </a:t>
            </a:r>
            <a:r>
              <a:rPr lang="en-US" dirty="0" err="1" smtClean="0"/>
              <a:t>কর</a:t>
            </a:r>
            <a:r>
              <a:rPr lang="en-US" dirty="0" smtClean="0"/>
              <a:t>।</a:t>
            </a:r>
            <a:r>
              <a:rPr lang="bn-BD" smtClean="0"/>
              <a:t>২০০ শব্দ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3813" y="2276474"/>
            <a:ext cx="9144000" cy="45815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98496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 rot="482950">
            <a:off x="185642" y="3360405"/>
            <a:ext cx="8698819" cy="1323439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</p:spPr>
        <p:txBody>
          <a:bodyPr wrap="square" rtlCol="0">
            <a:spAutoFit/>
          </a:bodyPr>
          <a:lstStyle/>
          <a:p>
            <a:pPr algn="ctr"/>
            <a:r>
              <a:rPr lang="en-US" sz="8000" dirty="0" err="1" smtClean="0">
                <a:latin typeface="NikoshBAN" pitchFamily="2" charset="0"/>
                <a:cs typeface="NikoshBAN" pitchFamily="2" charset="0"/>
              </a:rPr>
              <a:t>ধন্যবাদ</a:t>
            </a:r>
            <a:r>
              <a:rPr lang="bn-BD" sz="8000" dirty="0" smtClean="0">
                <a:latin typeface="NikoshBAN" pitchFamily="2" charset="0"/>
                <a:cs typeface="NikoshBAN" pitchFamily="2" charset="0"/>
              </a:rPr>
              <a:t>		</a:t>
            </a:r>
            <a:r>
              <a:rPr lang="bn-BD" sz="8000" dirty="0">
                <a:latin typeface="NikoshBAN" pitchFamily="2" charset="0"/>
                <a:cs typeface="NikoshBAN" pitchFamily="2" charset="0"/>
              </a:rPr>
              <a:t> </a:t>
            </a:r>
            <a:endParaRPr lang="bn-BD" sz="8000" dirty="0" smtClean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0875" y="-97632"/>
            <a:ext cx="4267200" cy="695563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938" y="321678"/>
            <a:ext cx="4400550" cy="23769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34480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474</TotalTime>
  <Words>191</Words>
  <Application>Microsoft Office PowerPoint</Application>
  <PresentationFormat>On-screen Show (4:3)</PresentationFormat>
  <Paragraphs>76</Paragraphs>
  <Slides>21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2" baseType="lpstr">
      <vt:lpstr>Office Theme</vt:lpstr>
      <vt:lpstr>সবাইকে শুভেচছা</vt:lpstr>
      <vt:lpstr>শিক্ষক পরিচিতি</vt:lpstr>
      <vt:lpstr>পাঠ  পরিচিতি</vt:lpstr>
      <vt:lpstr>শিখনফল</vt:lpstr>
      <vt:lpstr>PowerPoint Presentation</vt:lpstr>
      <vt:lpstr>PowerPoint Presentation</vt:lpstr>
      <vt:lpstr>PowerPoint Presentation</vt:lpstr>
      <vt:lpstr>পাঠ ঘোষণা  </vt:lpstr>
      <vt:lpstr>কবি পরিচিতি</vt:lpstr>
      <vt:lpstr>PowerPoint Presentation</vt:lpstr>
      <vt:lpstr>একক কাজ</vt:lpstr>
      <vt:lpstr>PowerPoint Presentation</vt:lpstr>
      <vt:lpstr>নতুন শব্দ</vt:lpstr>
      <vt:lpstr>শব্দাথ ও বাক্য রচনা </vt:lpstr>
      <vt:lpstr>চতুদশপদী কবিতা</vt:lpstr>
      <vt:lpstr>একক বা জোড়ায় কাজ</vt:lpstr>
      <vt:lpstr>পাঠ বিশ্লেষণ  </vt:lpstr>
      <vt:lpstr>দলীয় কাজ</vt:lpstr>
      <vt:lpstr>মূল্যায়ণ</vt:lpstr>
      <vt:lpstr>বাড়ির কাজ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                          SSSDD SHF0=0=0=0=0=0=0=0=0=</dc:title>
  <dc:creator>CHL</dc:creator>
  <cp:lastModifiedBy>CHL</cp:lastModifiedBy>
  <cp:revision>62</cp:revision>
  <dcterms:created xsi:type="dcterms:W3CDTF">2006-08-16T00:00:00Z</dcterms:created>
  <dcterms:modified xsi:type="dcterms:W3CDTF">2014-02-03T05:33:59Z</dcterms:modified>
</cp:coreProperties>
</file>