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83" r:id="rId4"/>
    <p:sldId id="284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69" r:id="rId15"/>
    <p:sldId id="272" r:id="rId16"/>
    <p:sldId id="275" r:id="rId17"/>
    <p:sldId id="273" r:id="rId18"/>
    <p:sldId id="285" r:id="rId19"/>
    <p:sldId id="274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00"/>
    <a:srgbClr val="006C31"/>
    <a:srgbClr val="500200"/>
    <a:srgbClr val="FF572F"/>
    <a:srgbClr val="1AC30D"/>
    <a:srgbClr val="FFA893"/>
    <a:srgbClr val="DEA900"/>
    <a:srgbClr val="3E1716"/>
    <a:srgbClr val="CC0000"/>
    <a:srgbClr val="EBF0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48F7C0-4B6D-45CE-A5AD-BB5159E54734}" type="doc">
      <dgm:prSet loTypeId="urn:microsoft.com/office/officeart/2005/8/layout/radial2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DBC883F-72B0-4820-B18F-EC4F777BF1A9}">
      <dgm:prSet phldrT="[Text]" custT="1"/>
      <dgm:spPr/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রহমতের </a:t>
          </a:r>
          <a:endParaRPr lang="en-US" sz="3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B03AF969-53C7-486C-A771-42E11EFCBD5C}" type="parTrans" cxnId="{F1E73AF7-67F8-41BB-B5DA-A8ACFD240F14}">
      <dgm:prSet/>
      <dgm:spPr/>
      <dgm:t>
        <a:bodyPr/>
        <a:lstStyle/>
        <a:p>
          <a:endParaRPr lang="en-US"/>
        </a:p>
      </dgm:t>
    </dgm:pt>
    <dgm:pt modelId="{AF157885-3F4C-4BED-8818-C07B34381CE4}" type="sibTrans" cxnId="{F1E73AF7-67F8-41BB-B5DA-A8ACFD240F14}">
      <dgm:prSet/>
      <dgm:spPr/>
      <dgm:t>
        <a:bodyPr/>
        <a:lstStyle/>
        <a:p>
          <a:endParaRPr lang="en-US"/>
        </a:p>
      </dgm:t>
    </dgm:pt>
    <dgm:pt modelId="{96A87B10-B5E4-431C-BE5C-BD941CBF0243}">
      <dgm:prSet phldrT="[Text]" custT="1"/>
      <dgm:spPr/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মাগফিরাতের </a:t>
          </a:r>
          <a:endParaRPr lang="en-US" sz="3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E76ADEA-AFCE-4AB4-9F14-1D8359DF052F}" type="parTrans" cxnId="{8854E2B2-4C94-4F58-98B4-A330A0D969A5}">
      <dgm:prSet/>
      <dgm:spPr/>
      <dgm:t>
        <a:bodyPr/>
        <a:lstStyle/>
        <a:p>
          <a:endParaRPr lang="en-US"/>
        </a:p>
      </dgm:t>
    </dgm:pt>
    <dgm:pt modelId="{32A83555-2728-48F9-AEAA-C0FFD8608471}" type="sibTrans" cxnId="{8854E2B2-4C94-4F58-98B4-A330A0D969A5}">
      <dgm:prSet/>
      <dgm:spPr/>
      <dgm:t>
        <a:bodyPr/>
        <a:lstStyle/>
        <a:p>
          <a:endParaRPr lang="en-US"/>
        </a:p>
      </dgm:t>
    </dgm:pt>
    <dgm:pt modelId="{F2CB861E-2437-437B-9375-AF7F2C181A05}">
      <dgm:prSet phldrT="[Text]" custT="1"/>
      <dgm:spPr/>
      <dgm:t>
        <a:bodyPr/>
        <a:lstStyle/>
        <a:p>
          <a:r>
            <a: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নাজাতের </a:t>
          </a:r>
          <a:endParaRPr lang="en-US" sz="3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E851BEE1-A4B9-42EB-AA20-FF9DBDF97A97}" type="parTrans" cxnId="{E6A75E65-4C21-46AA-8714-3B5ADD2033C6}">
      <dgm:prSet/>
      <dgm:spPr/>
      <dgm:t>
        <a:bodyPr/>
        <a:lstStyle/>
        <a:p>
          <a:endParaRPr lang="en-US"/>
        </a:p>
      </dgm:t>
    </dgm:pt>
    <dgm:pt modelId="{88125D75-4EF3-45A7-AD1A-080522088459}" type="sibTrans" cxnId="{E6A75E65-4C21-46AA-8714-3B5ADD2033C6}">
      <dgm:prSet/>
      <dgm:spPr/>
      <dgm:t>
        <a:bodyPr/>
        <a:lstStyle/>
        <a:p>
          <a:endParaRPr lang="en-US"/>
        </a:p>
      </dgm:t>
    </dgm:pt>
    <dgm:pt modelId="{4AE56348-7FA9-48BF-A774-D747316FCB10}" type="pres">
      <dgm:prSet presAssocID="{8D48F7C0-4B6D-45CE-A5AD-BB5159E54734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92BFA3-FBD9-41EF-BD6A-7F30369F5E0A}" type="pres">
      <dgm:prSet presAssocID="{8D48F7C0-4B6D-45CE-A5AD-BB5159E54734}" presName="cycle" presStyleCnt="0"/>
      <dgm:spPr/>
    </dgm:pt>
    <dgm:pt modelId="{128CDC93-5FF5-49E6-B673-C3C36B211EFC}" type="pres">
      <dgm:prSet presAssocID="{8D48F7C0-4B6D-45CE-A5AD-BB5159E54734}" presName="centerShape" presStyleCnt="0"/>
      <dgm:spPr/>
    </dgm:pt>
    <dgm:pt modelId="{CC0D88D1-5191-4910-9BF4-CA4D08C5877A}" type="pres">
      <dgm:prSet presAssocID="{8D48F7C0-4B6D-45CE-A5AD-BB5159E54734}" presName="connSite" presStyleLbl="node1" presStyleIdx="0" presStyleCnt="4"/>
      <dgm:spPr/>
    </dgm:pt>
    <dgm:pt modelId="{F98AB58E-ED69-46BC-B5D9-7B742287FCBD}" type="pres">
      <dgm:prSet presAssocID="{8D48F7C0-4B6D-45CE-A5AD-BB5159E54734}" presName="visible" presStyleLbl="node1" presStyleIdx="0" presStyleCnt="4" custScaleX="13429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1B960D57-9D8E-4D8E-8848-6EAC4F91465F}" type="pres">
      <dgm:prSet presAssocID="{B03AF969-53C7-486C-A771-42E11EFCBD5C}" presName="Name25" presStyleLbl="parChTrans1D1" presStyleIdx="0" presStyleCnt="3"/>
      <dgm:spPr/>
      <dgm:t>
        <a:bodyPr/>
        <a:lstStyle/>
        <a:p>
          <a:endParaRPr lang="en-US"/>
        </a:p>
      </dgm:t>
    </dgm:pt>
    <dgm:pt modelId="{D7137E3B-DFAF-41C5-B1A3-68E256E7FDEA}" type="pres">
      <dgm:prSet presAssocID="{5DBC883F-72B0-4820-B18F-EC4F777BF1A9}" presName="node" presStyleCnt="0"/>
      <dgm:spPr/>
    </dgm:pt>
    <dgm:pt modelId="{C321E212-DBD1-4BCA-ABD6-9E089B23D65E}" type="pres">
      <dgm:prSet presAssocID="{5DBC883F-72B0-4820-B18F-EC4F777BF1A9}" presName="parentNode" presStyleLbl="node1" presStyleIdx="1" presStyleCnt="4" custScaleX="164868" custScaleY="103726" custLinFactNeighborX="384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D0DF49-2B88-4D17-99BE-73D56D58C956}" type="pres">
      <dgm:prSet presAssocID="{5DBC883F-72B0-4820-B18F-EC4F777BF1A9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4CFF4-064E-4ADE-BE71-53F6A39EBE9B}" type="pres">
      <dgm:prSet presAssocID="{5E76ADEA-AFCE-4AB4-9F14-1D8359DF052F}" presName="Name25" presStyleLbl="parChTrans1D1" presStyleIdx="1" presStyleCnt="3"/>
      <dgm:spPr/>
      <dgm:t>
        <a:bodyPr/>
        <a:lstStyle/>
        <a:p>
          <a:endParaRPr lang="en-US"/>
        </a:p>
      </dgm:t>
    </dgm:pt>
    <dgm:pt modelId="{ADFD51B6-8296-4990-AC61-F19640793552}" type="pres">
      <dgm:prSet presAssocID="{96A87B10-B5E4-431C-BE5C-BD941CBF0243}" presName="node" presStyleCnt="0"/>
      <dgm:spPr/>
    </dgm:pt>
    <dgm:pt modelId="{84484705-E40F-4277-A81F-57DD7750E230}" type="pres">
      <dgm:prSet presAssocID="{96A87B10-B5E4-431C-BE5C-BD941CBF0243}" presName="parentNode" presStyleLbl="node1" presStyleIdx="2" presStyleCnt="4" custScaleX="203785" custScaleY="103726" custLinFactX="14655" custLinFactNeighborX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5C2BFF-D252-4000-B3EE-7E459CA13822}" type="pres">
      <dgm:prSet presAssocID="{96A87B10-B5E4-431C-BE5C-BD941CBF0243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E7E3BC-3B26-45F6-AE62-71468F5443D6}" type="pres">
      <dgm:prSet presAssocID="{E851BEE1-A4B9-42EB-AA20-FF9DBDF97A97}" presName="Name25" presStyleLbl="parChTrans1D1" presStyleIdx="2" presStyleCnt="3"/>
      <dgm:spPr/>
      <dgm:t>
        <a:bodyPr/>
        <a:lstStyle/>
        <a:p>
          <a:endParaRPr lang="en-US"/>
        </a:p>
      </dgm:t>
    </dgm:pt>
    <dgm:pt modelId="{DB01FCF2-9558-455E-871A-8EEE1CDA8094}" type="pres">
      <dgm:prSet presAssocID="{F2CB861E-2437-437B-9375-AF7F2C181A05}" presName="node" presStyleCnt="0"/>
      <dgm:spPr/>
    </dgm:pt>
    <dgm:pt modelId="{3ED47E74-49F0-4F8D-B649-2CAEC301B987}" type="pres">
      <dgm:prSet presAssocID="{F2CB861E-2437-437B-9375-AF7F2C181A05}" presName="parentNode" presStyleLbl="node1" presStyleIdx="3" presStyleCnt="4" custScaleX="164868" custScaleY="103726" custLinFactNeighborX="384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601D1D-8E58-4F0B-9634-C9E3B4D367F0}" type="pres">
      <dgm:prSet presAssocID="{F2CB861E-2437-437B-9375-AF7F2C181A0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E443B5-BD47-40FD-8E14-B6CE43218A20}" type="presOf" srcId="{5DBC883F-72B0-4820-B18F-EC4F777BF1A9}" destId="{C321E212-DBD1-4BCA-ABD6-9E089B23D65E}" srcOrd="0" destOrd="0" presId="urn:microsoft.com/office/officeart/2005/8/layout/radial2"/>
    <dgm:cxn modelId="{57B5EDFC-055C-4518-BC63-049E06403F93}" type="presOf" srcId="{F2CB861E-2437-437B-9375-AF7F2C181A05}" destId="{3ED47E74-49F0-4F8D-B649-2CAEC301B987}" srcOrd="0" destOrd="0" presId="urn:microsoft.com/office/officeart/2005/8/layout/radial2"/>
    <dgm:cxn modelId="{54CF0653-52D2-4758-B6DE-6DBDFD41E522}" type="presOf" srcId="{5E76ADEA-AFCE-4AB4-9F14-1D8359DF052F}" destId="{F8F4CFF4-064E-4ADE-BE71-53F6A39EBE9B}" srcOrd="0" destOrd="0" presId="urn:microsoft.com/office/officeart/2005/8/layout/radial2"/>
    <dgm:cxn modelId="{E6A75E65-4C21-46AA-8714-3B5ADD2033C6}" srcId="{8D48F7C0-4B6D-45CE-A5AD-BB5159E54734}" destId="{F2CB861E-2437-437B-9375-AF7F2C181A05}" srcOrd="2" destOrd="0" parTransId="{E851BEE1-A4B9-42EB-AA20-FF9DBDF97A97}" sibTransId="{88125D75-4EF3-45A7-AD1A-080522088459}"/>
    <dgm:cxn modelId="{A8EA935D-93FC-4997-AC3D-82C1D80E42EE}" type="presOf" srcId="{E851BEE1-A4B9-42EB-AA20-FF9DBDF97A97}" destId="{52E7E3BC-3B26-45F6-AE62-71468F5443D6}" srcOrd="0" destOrd="0" presId="urn:microsoft.com/office/officeart/2005/8/layout/radial2"/>
    <dgm:cxn modelId="{5202BAD8-38CF-4940-A5CC-EA2AA1F6936F}" type="presOf" srcId="{8D48F7C0-4B6D-45CE-A5AD-BB5159E54734}" destId="{4AE56348-7FA9-48BF-A774-D747316FCB10}" srcOrd="0" destOrd="0" presId="urn:microsoft.com/office/officeart/2005/8/layout/radial2"/>
    <dgm:cxn modelId="{8854E2B2-4C94-4F58-98B4-A330A0D969A5}" srcId="{8D48F7C0-4B6D-45CE-A5AD-BB5159E54734}" destId="{96A87B10-B5E4-431C-BE5C-BD941CBF0243}" srcOrd="1" destOrd="0" parTransId="{5E76ADEA-AFCE-4AB4-9F14-1D8359DF052F}" sibTransId="{32A83555-2728-48F9-AEAA-C0FFD8608471}"/>
    <dgm:cxn modelId="{0988CB13-CC18-4D2F-850D-EF7A1EFC831B}" type="presOf" srcId="{B03AF969-53C7-486C-A771-42E11EFCBD5C}" destId="{1B960D57-9D8E-4D8E-8848-6EAC4F91465F}" srcOrd="0" destOrd="0" presId="urn:microsoft.com/office/officeart/2005/8/layout/radial2"/>
    <dgm:cxn modelId="{F1E73AF7-67F8-41BB-B5DA-A8ACFD240F14}" srcId="{8D48F7C0-4B6D-45CE-A5AD-BB5159E54734}" destId="{5DBC883F-72B0-4820-B18F-EC4F777BF1A9}" srcOrd="0" destOrd="0" parTransId="{B03AF969-53C7-486C-A771-42E11EFCBD5C}" sibTransId="{AF157885-3F4C-4BED-8818-C07B34381CE4}"/>
    <dgm:cxn modelId="{5BE03E62-977A-49A2-A756-E2238071F62C}" type="presOf" srcId="{96A87B10-B5E4-431C-BE5C-BD941CBF0243}" destId="{84484705-E40F-4277-A81F-57DD7750E230}" srcOrd="0" destOrd="0" presId="urn:microsoft.com/office/officeart/2005/8/layout/radial2"/>
    <dgm:cxn modelId="{AB486720-036E-4057-A898-F3E70CE0B8C4}" type="presParOf" srcId="{4AE56348-7FA9-48BF-A774-D747316FCB10}" destId="{B392BFA3-FBD9-41EF-BD6A-7F30369F5E0A}" srcOrd="0" destOrd="0" presId="urn:microsoft.com/office/officeart/2005/8/layout/radial2"/>
    <dgm:cxn modelId="{3806ECDC-A721-45B7-A34E-E165143DF605}" type="presParOf" srcId="{B392BFA3-FBD9-41EF-BD6A-7F30369F5E0A}" destId="{128CDC93-5FF5-49E6-B673-C3C36B211EFC}" srcOrd="0" destOrd="0" presId="urn:microsoft.com/office/officeart/2005/8/layout/radial2"/>
    <dgm:cxn modelId="{ACF740EA-496B-4A16-B47B-339B7747D6EB}" type="presParOf" srcId="{128CDC93-5FF5-49E6-B673-C3C36B211EFC}" destId="{CC0D88D1-5191-4910-9BF4-CA4D08C5877A}" srcOrd="0" destOrd="0" presId="urn:microsoft.com/office/officeart/2005/8/layout/radial2"/>
    <dgm:cxn modelId="{881396EB-57F4-4D8E-BD32-3B17F57FBC2E}" type="presParOf" srcId="{128CDC93-5FF5-49E6-B673-C3C36B211EFC}" destId="{F98AB58E-ED69-46BC-B5D9-7B742287FCBD}" srcOrd="1" destOrd="0" presId="urn:microsoft.com/office/officeart/2005/8/layout/radial2"/>
    <dgm:cxn modelId="{2E8539F7-9E6C-4BB0-9F1F-9BAE400A7C7C}" type="presParOf" srcId="{B392BFA3-FBD9-41EF-BD6A-7F30369F5E0A}" destId="{1B960D57-9D8E-4D8E-8848-6EAC4F91465F}" srcOrd="1" destOrd="0" presId="urn:microsoft.com/office/officeart/2005/8/layout/radial2"/>
    <dgm:cxn modelId="{CDE208B3-B4C1-416C-8210-BBC30E4E55EF}" type="presParOf" srcId="{B392BFA3-FBD9-41EF-BD6A-7F30369F5E0A}" destId="{D7137E3B-DFAF-41C5-B1A3-68E256E7FDEA}" srcOrd="2" destOrd="0" presId="urn:microsoft.com/office/officeart/2005/8/layout/radial2"/>
    <dgm:cxn modelId="{B59D2AEC-B7BF-453A-8B0E-2C296A5EC00D}" type="presParOf" srcId="{D7137E3B-DFAF-41C5-B1A3-68E256E7FDEA}" destId="{C321E212-DBD1-4BCA-ABD6-9E089B23D65E}" srcOrd="0" destOrd="0" presId="urn:microsoft.com/office/officeart/2005/8/layout/radial2"/>
    <dgm:cxn modelId="{B30BEE2B-28FA-48C0-AB74-A04494BB042D}" type="presParOf" srcId="{D7137E3B-DFAF-41C5-B1A3-68E256E7FDEA}" destId="{46D0DF49-2B88-4D17-99BE-73D56D58C956}" srcOrd="1" destOrd="0" presId="urn:microsoft.com/office/officeart/2005/8/layout/radial2"/>
    <dgm:cxn modelId="{A8E59668-75D7-487E-B002-F740DF2E705C}" type="presParOf" srcId="{B392BFA3-FBD9-41EF-BD6A-7F30369F5E0A}" destId="{F8F4CFF4-064E-4ADE-BE71-53F6A39EBE9B}" srcOrd="3" destOrd="0" presId="urn:microsoft.com/office/officeart/2005/8/layout/radial2"/>
    <dgm:cxn modelId="{746D3468-9A9A-407E-B742-513A1F1C7A0B}" type="presParOf" srcId="{B392BFA3-FBD9-41EF-BD6A-7F30369F5E0A}" destId="{ADFD51B6-8296-4990-AC61-F19640793552}" srcOrd="4" destOrd="0" presId="urn:microsoft.com/office/officeart/2005/8/layout/radial2"/>
    <dgm:cxn modelId="{9A4C7BD8-9E27-4168-9E45-216A08C677B6}" type="presParOf" srcId="{ADFD51B6-8296-4990-AC61-F19640793552}" destId="{84484705-E40F-4277-A81F-57DD7750E230}" srcOrd="0" destOrd="0" presId="urn:microsoft.com/office/officeart/2005/8/layout/radial2"/>
    <dgm:cxn modelId="{0FEAB998-1020-4C2A-B1D7-7435035D5020}" type="presParOf" srcId="{ADFD51B6-8296-4990-AC61-F19640793552}" destId="{A65C2BFF-D252-4000-B3EE-7E459CA13822}" srcOrd="1" destOrd="0" presId="urn:microsoft.com/office/officeart/2005/8/layout/radial2"/>
    <dgm:cxn modelId="{BE113D2C-BBC3-4804-B195-C935247DD696}" type="presParOf" srcId="{B392BFA3-FBD9-41EF-BD6A-7F30369F5E0A}" destId="{52E7E3BC-3B26-45F6-AE62-71468F5443D6}" srcOrd="5" destOrd="0" presId="urn:microsoft.com/office/officeart/2005/8/layout/radial2"/>
    <dgm:cxn modelId="{8FB09201-1FA1-4D01-9CCD-4FDCB0265B70}" type="presParOf" srcId="{B392BFA3-FBD9-41EF-BD6A-7F30369F5E0A}" destId="{DB01FCF2-9558-455E-871A-8EEE1CDA8094}" srcOrd="6" destOrd="0" presId="urn:microsoft.com/office/officeart/2005/8/layout/radial2"/>
    <dgm:cxn modelId="{0321D5DC-FDA2-4C6E-A7B8-C6146A856652}" type="presParOf" srcId="{DB01FCF2-9558-455E-871A-8EEE1CDA8094}" destId="{3ED47E74-49F0-4F8D-B649-2CAEC301B987}" srcOrd="0" destOrd="0" presId="urn:microsoft.com/office/officeart/2005/8/layout/radial2"/>
    <dgm:cxn modelId="{945D5A05-3503-4C31-9C8E-742C21479710}" type="presParOf" srcId="{DB01FCF2-9558-455E-871A-8EEE1CDA8094}" destId="{D8601D1D-8E58-4F0B-9634-C9E3B4D367F0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7E3BC-3B26-45F6-AE62-71468F5443D6}">
      <dsp:nvSpPr>
        <dsp:cNvPr id="0" name=""/>
        <dsp:cNvSpPr/>
      </dsp:nvSpPr>
      <dsp:spPr>
        <a:xfrm rot="2217761">
          <a:off x="1917569" y="2743072"/>
          <a:ext cx="769105" cy="54140"/>
        </a:xfrm>
        <a:custGeom>
          <a:avLst/>
          <a:gdLst/>
          <a:ahLst/>
          <a:cxnLst/>
          <a:rect l="0" t="0" r="0" b="0"/>
          <a:pathLst>
            <a:path>
              <a:moveTo>
                <a:pt x="0" y="27070"/>
              </a:moveTo>
              <a:lnTo>
                <a:pt x="769105" y="2707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F4CFF4-064E-4ADE-BE71-53F6A39EBE9B}">
      <dsp:nvSpPr>
        <dsp:cNvPr id="0" name=""/>
        <dsp:cNvSpPr/>
      </dsp:nvSpPr>
      <dsp:spPr>
        <a:xfrm>
          <a:off x="1994854" y="1998723"/>
          <a:ext cx="1261913" cy="54140"/>
        </a:xfrm>
        <a:custGeom>
          <a:avLst/>
          <a:gdLst/>
          <a:ahLst/>
          <a:cxnLst/>
          <a:rect l="0" t="0" r="0" b="0"/>
          <a:pathLst>
            <a:path>
              <a:moveTo>
                <a:pt x="0" y="27070"/>
              </a:moveTo>
              <a:lnTo>
                <a:pt x="1261913" y="2707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60D57-9D8E-4D8E-8848-6EAC4F91465F}">
      <dsp:nvSpPr>
        <dsp:cNvPr id="0" name=""/>
        <dsp:cNvSpPr/>
      </dsp:nvSpPr>
      <dsp:spPr>
        <a:xfrm rot="19382239">
          <a:off x="1917569" y="1254374"/>
          <a:ext cx="769105" cy="54140"/>
        </a:xfrm>
        <a:custGeom>
          <a:avLst/>
          <a:gdLst/>
          <a:ahLst/>
          <a:cxnLst/>
          <a:rect l="0" t="0" r="0" b="0"/>
          <a:pathLst>
            <a:path>
              <a:moveTo>
                <a:pt x="0" y="27070"/>
              </a:moveTo>
              <a:lnTo>
                <a:pt x="769105" y="2707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AB58E-ED69-46BC-B5D9-7B742287FCBD}">
      <dsp:nvSpPr>
        <dsp:cNvPr id="0" name=""/>
        <dsp:cNvSpPr/>
      </dsp:nvSpPr>
      <dsp:spPr>
        <a:xfrm>
          <a:off x="4876" y="1051713"/>
          <a:ext cx="2616242" cy="194816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21E212-DBD1-4BCA-ABD6-9E089B23D65E}">
      <dsp:nvSpPr>
        <dsp:cNvPr id="0" name=""/>
        <dsp:cNvSpPr/>
      </dsp:nvSpPr>
      <dsp:spPr>
        <a:xfrm>
          <a:off x="2263862" y="-21104"/>
          <a:ext cx="1927135" cy="121244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রহমতের </a:t>
          </a:r>
          <a:endParaRPr lang="en-US" sz="32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546084" y="156455"/>
        <a:ext cx="1362691" cy="857331"/>
      </dsp:txXfrm>
    </dsp:sp>
    <dsp:sp modelId="{84484705-E40F-4277-A81F-57DD7750E230}">
      <dsp:nvSpPr>
        <dsp:cNvPr id="0" name=""/>
        <dsp:cNvSpPr/>
      </dsp:nvSpPr>
      <dsp:spPr>
        <a:xfrm>
          <a:off x="3256767" y="1419569"/>
          <a:ext cx="2382034" cy="121244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মাগফিরাতের </a:t>
          </a:r>
          <a:endParaRPr lang="en-US" sz="32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3605608" y="1597128"/>
        <a:ext cx="1684352" cy="857331"/>
      </dsp:txXfrm>
    </dsp:sp>
    <dsp:sp modelId="{3ED47E74-49F0-4F8D-B649-2CAEC301B987}">
      <dsp:nvSpPr>
        <dsp:cNvPr id="0" name=""/>
        <dsp:cNvSpPr/>
      </dsp:nvSpPr>
      <dsp:spPr>
        <a:xfrm>
          <a:off x="2263862" y="2860243"/>
          <a:ext cx="1927135" cy="121244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নাজাতের </a:t>
          </a:r>
          <a:endParaRPr lang="en-US" sz="32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546084" y="3037802"/>
        <a:ext cx="1362691" cy="857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26A41-41FA-42C6-A9E8-176A9D2E7B0E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C105E4-9807-4FD0-8156-41C315AFB9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17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7200" y="457200"/>
            <a:ext cx="8305800" cy="6019800"/>
            <a:chOff x="457200" y="457200"/>
            <a:chExt cx="8305800" cy="6019800"/>
          </a:xfrm>
          <a:noFill/>
        </p:grpSpPr>
        <p:sp>
          <p:nvSpPr>
            <p:cNvPr id="2" name="Rounded Rectangle 1"/>
            <p:cNvSpPr/>
            <p:nvPr/>
          </p:nvSpPr>
          <p:spPr>
            <a:xfrm>
              <a:off x="457200" y="457200"/>
              <a:ext cx="8305800" cy="6019800"/>
            </a:xfrm>
            <a:prstGeom prst="roundRect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stairs-sky-stars-moon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3600" y="609600"/>
              <a:ext cx="5053412" cy="4396058"/>
            </a:xfrm>
            <a:prstGeom prst="ellipse">
              <a:avLst/>
            </a:prstGeom>
            <a:grpFill/>
            <a:ln>
              <a:noFill/>
            </a:ln>
            <a:effectLst>
              <a:softEdge rad="112500"/>
            </a:effectLst>
          </p:spPr>
        </p:pic>
      </p:grpSp>
      <p:sp>
        <p:nvSpPr>
          <p:cNvPr id="6" name="TextBox 5"/>
          <p:cNvSpPr txBox="1"/>
          <p:nvPr/>
        </p:nvSpPr>
        <p:spPr>
          <a:xfrm>
            <a:off x="3581400" y="5181600"/>
            <a:ext cx="2221906" cy="1015663"/>
          </a:xfrm>
          <a:prstGeom prst="rect">
            <a:avLst/>
          </a:prstGeom>
          <a:ln w="28575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  <p:pic>
        <p:nvPicPr>
          <p:cNvPr id="7" name="Picture 6" descr="bismillahirrahmanirrahim___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2600" y="533400"/>
            <a:ext cx="6172200" cy="137128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1000" y="381000"/>
            <a:ext cx="8305800" cy="6019800"/>
            <a:chOff x="482601" y="152400"/>
            <a:chExt cx="8305800" cy="60198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" name="Rounded Rectangle 1"/>
            <p:cNvSpPr/>
            <p:nvPr/>
          </p:nvSpPr>
          <p:spPr>
            <a:xfrm>
              <a:off x="482601" y="152400"/>
              <a:ext cx="8305800" cy="6019800"/>
            </a:xfrm>
            <a:prstGeom prst="round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6147" y="928440"/>
              <a:ext cx="2873654" cy="173856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  <p:sp>
        <p:nvSpPr>
          <p:cNvPr id="23" name="TextBox 22"/>
          <p:cNvSpPr txBox="1"/>
          <p:nvPr/>
        </p:nvSpPr>
        <p:spPr>
          <a:xfrm>
            <a:off x="838200" y="838200"/>
            <a:ext cx="6705600" cy="2831544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 smtClean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পারভীন আক্তার</a:t>
            </a:r>
            <a:endParaRPr lang="en-US" sz="4400" dirty="0" smtClean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সহকা</a:t>
            </a:r>
            <a:r>
              <a:rPr lang="bn-BD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রী</a:t>
            </a:r>
            <a:r>
              <a:rPr lang="en-US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dirty="0" smtClean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ক্যামব্রিয়ান</a:t>
            </a:r>
            <a:r>
              <a:rPr lang="en-US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অ্যা</a:t>
            </a:r>
            <a:r>
              <a:rPr lang="en-US" sz="40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ন্ড</a:t>
            </a:r>
            <a:r>
              <a:rPr lang="en-US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ক</a:t>
            </a:r>
            <a:r>
              <a:rPr lang="bn-BD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লে</a:t>
            </a:r>
            <a:r>
              <a:rPr lang="en-US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জ, </a:t>
            </a:r>
            <a:r>
              <a:rPr lang="en-US" sz="4000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।</a:t>
            </a:r>
            <a:r>
              <a:rPr lang="bn-BD" sz="400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90800" y="3878759"/>
            <a:ext cx="655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4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-  পঞ্চম</a:t>
            </a:r>
          </a:p>
          <a:p>
            <a:r>
              <a:rPr lang="en-US" sz="44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bn-BD" sz="4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4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ও নৈতিক </a:t>
            </a:r>
            <a:r>
              <a:rPr lang="en-US" sz="44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                    </a:t>
            </a:r>
            <a:endParaRPr 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228600" y="304800"/>
            <a:ext cx="8686800" cy="632460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733800" y="6858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কালেমা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495550" y="44958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29200" y="44958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যাকাত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91200" y="22098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সালাত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676400" y="21336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হজ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 rot="2487356">
            <a:off x="5413969" y="1971118"/>
            <a:ext cx="520176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6762410">
            <a:off x="6042621" y="3856805"/>
            <a:ext cx="520176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0800000">
            <a:off x="4267201" y="5181599"/>
            <a:ext cx="609599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4686947">
            <a:off x="2528865" y="3886065"/>
            <a:ext cx="603229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9520573">
            <a:off x="3293891" y="1870523"/>
            <a:ext cx="603229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657600" y="2667000"/>
            <a:ext cx="1989171" cy="180975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 স্তম্ভ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208" y="4780820"/>
            <a:ext cx="932129" cy="1165161"/>
          </a:xfrm>
          <a:prstGeom prst="rect">
            <a:avLst/>
          </a:prstGeom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419600"/>
            <a:ext cx="1852613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0199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228600" y="304800"/>
            <a:ext cx="8686800" cy="632460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733800" y="6858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কালেমা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495550" y="44958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29200" y="44958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যাকাত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715000" y="22098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সালাত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676400" y="2133600"/>
            <a:ext cx="1752600" cy="167640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হজ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 rot="2487356">
            <a:off x="5413969" y="1971118"/>
            <a:ext cx="520176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6762410">
            <a:off x="6042621" y="3856805"/>
            <a:ext cx="520176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0800000">
            <a:off x="4267201" y="5181599"/>
            <a:ext cx="609599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4686947">
            <a:off x="2528865" y="3886065"/>
            <a:ext cx="603229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9520573">
            <a:off x="3189480" y="1870523"/>
            <a:ext cx="603229" cy="685800"/>
          </a:xfrm>
          <a:prstGeom prst="rightArrow">
            <a:avLst/>
          </a:prstGeom>
          <a:ln>
            <a:solidFill>
              <a:schemeClr val="bg1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657600" y="2667000"/>
            <a:ext cx="1989171" cy="180975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 স্তম্ভ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4648200"/>
            <a:ext cx="118814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সাওম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374027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60325"/>
            <a:ext cx="8961437" cy="673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2895600" y="1626274"/>
            <a:ext cx="3306230" cy="1116926"/>
            <a:chOff x="3780370" y="813137"/>
            <a:chExt cx="3306230" cy="1116926"/>
          </a:xfrm>
        </p:grpSpPr>
        <p:sp>
          <p:nvSpPr>
            <p:cNvPr id="14" name="TextBox 13"/>
            <p:cNvSpPr txBox="1"/>
            <p:nvPr/>
          </p:nvSpPr>
          <p:spPr>
            <a:xfrm>
              <a:off x="5334000" y="813137"/>
              <a:ext cx="1752600" cy="11079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6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(</a:t>
              </a:r>
              <a:r>
                <a:rPr lang="ar-AE" sz="6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itchFamily="34" charset="0"/>
                  <a:cs typeface="Arabic Typesetting"/>
                </a:rPr>
                <a:t>اﻟﺼوﻣ</a:t>
              </a:r>
              <a:r>
                <a:rPr lang="bn-BD" sz="6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) </a:t>
              </a:r>
              <a:endParaRPr 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cs typeface="Arabic Typesetting" pitchFamily="66" charset="-78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780370" y="914400"/>
              <a:ext cx="1553630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6000" b="1" dirty="0" smtClean="0">
                  <a:latin typeface="NikoshBAN" pitchFamily="2" charset="0"/>
                  <a:cs typeface="NikoshBAN" pitchFamily="2" charset="0"/>
                </a:rPr>
                <a:t>সাওম</a:t>
              </a:r>
              <a:endParaRPr lang="en-US" sz="6000" b="1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2362200" y="3269159"/>
            <a:ext cx="449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দ্বিতীয় </a:t>
            </a:r>
            <a:r>
              <a:rPr lang="en-US" sz="4000" dirty="0" err="1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ইবাদত</a:t>
            </a:r>
            <a:r>
              <a:rPr lang="en-US" sz="44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endParaRPr lang="en-US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228600" y="304800"/>
            <a:ext cx="8686800" cy="63246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76600" y="676870"/>
            <a:ext cx="26670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2703493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পাঠ থেকে 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...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3429000"/>
            <a:ext cx="64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সাওম এর অর্থ কী তা </a:t>
            </a:r>
            <a:r>
              <a:rPr lang="bn-BD" sz="3200" smtClean="0">
                <a:latin typeface="NikoshBAN" pitchFamily="2" charset="0"/>
                <a:cs typeface="NikoshBAN" pitchFamily="2" charset="0"/>
              </a:rPr>
              <a:t>বলতে পারবে 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41910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সাওম কাকে বলে তা লিখতে পারবে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5018782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সাওম এর গুরুত্ব ব্যাখ্যা করতে পারবে।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books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24" y="1295400"/>
            <a:ext cx="1834376" cy="12534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ndex.jpg"/>
          <p:cNvPicPr>
            <a:picLocks noChangeAspect="1"/>
          </p:cNvPicPr>
          <p:nvPr/>
        </p:nvPicPr>
        <p:blipFill>
          <a:blip r:embed="rId2"/>
          <a:srcRect l="8858" r="11416"/>
          <a:stretch>
            <a:fillRect/>
          </a:stretch>
        </p:blipFill>
        <p:spPr>
          <a:xfrm>
            <a:off x="576571" y="456967"/>
            <a:ext cx="3579897" cy="25148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 descr="14-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86200"/>
            <a:ext cx="3623068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Right Arrow 17"/>
          <p:cNvSpPr/>
          <p:nvPr/>
        </p:nvSpPr>
        <p:spPr>
          <a:xfrm>
            <a:off x="4267200" y="5181600"/>
            <a:ext cx="1600200" cy="914400"/>
          </a:xfrm>
          <a:prstGeom prst="rightArrow">
            <a:avLst/>
          </a:prstGeom>
          <a:solidFill>
            <a:srgbClr val="FCB2E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সহানুভূতি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157" y="457200"/>
            <a:ext cx="3708443" cy="24758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" name="Round Single Corner Rectangle 19"/>
          <p:cNvSpPr/>
          <p:nvPr/>
        </p:nvSpPr>
        <p:spPr>
          <a:xfrm>
            <a:off x="6096000" y="3048000"/>
            <a:ext cx="1752600" cy="457200"/>
          </a:xfrm>
          <a:prstGeom prst="round1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নামাজ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62000" y="3124200"/>
            <a:ext cx="3124200" cy="457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রমযানের চাঁদ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Left Arrow 21"/>
          <p:cNvSpPr/>
          <p:nvPr/>
        </p:nvSpPr>
        <p:spPr>
          <a:xfrm>
            <a:off x="4191000" y="4191000"/>
            <a:ext cx="1524000" cy="990600"/>
          </a:xfrm>
          <a:prstGeom prst="leftArrow">
            <a:avLst/>
          </a:prstGeom>
          <a:solidFill>
            <a:srgbClr val="FFA8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ইফতার 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86200"/>
            <a:ext cx="289829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0" y="388203"/>
            <a:ext cx="64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সাওম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 </a:t>
            </a:r>
            <a:r>
              <a:rPr lang="ar-AE" sz="5400" dirty="0" smtClean="0">
                <a:latin typeface="NikoshBAN" pitchFamily="2" charset="0"/>
              </a:rPr>
              <a:t>اﻟﺼوﻣ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একটি আরবি শব্দ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0" y="1182469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 অর্থ-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FeatImg-Ramadan-150x1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66899"/>
            <a:ext cx="2933700" cy="30789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3790950" y="1676400"/>
            <a:ext cx="1924050" cy="1444407"/>
          </a:xfrm>
          <a:prstGeom prst="rightArrow">
            <a:avLst>
              <a:gd name="adj1" fmla="val 40160"/>
              <a:gd name="adj2" fmla="val 4472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আত্মসংযম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81400" y="3733800"/>
            <a:ext cx="1905000" cy="1161633"/>
          </a:xfrm>
          <a:prstGeom prst="lef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বিরত থাকা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791200" y="1905000"/>
            <a:ext cx="2819400" cy="3040809"/>
            <a:chOff x="5791200" y="1905000"/>
            <a:chExt cx="2819400" cy="304080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200" y="1905000"/>
              <a:ext cx="2819400" cy="3040809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2" name="Flowchart: Delay 1"/>
            <p:cNvSpPr/>
            <p:nvPr/>
          </p:nvSpPr>
          <p:spPr>
            <a:xfrm rot="19076579">
              <a:off x="7740732" y="2456162"/>
              <a:ext cx="224832" cy="446896"/>
            </a:xfrm>
            <a:prstGeom prst="flowChartDelay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219200" y="54102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সাওমকে ফারসি ভাষায় “রোযা” বলা হয়।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19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09600"/>
            <a:ext cx="3535428" cy="23764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q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669678"/>
            <a:ext cx="3657601" cy="23021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295400" y="3124200"/>
            <a:ext cx="2286000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সুবহে সাদিক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3072825"/>
            <a:ext cx="1371600" cy="58477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সূর্যাস্ত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788589"/>
            <a:ext cx="3216144" cy="20788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6096001" y="4419600"/>
            <a:ext cx="1600200" cy="1161633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সাওম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6044625"/>
            <a:ext cx="85344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সুবহে সাদিক থেকে সূর্যাস্ত পর্যন্ত পানাহার ইত্যাদি থেকে বিরত থাকা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525959"/>
            <a:ext cx="27432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সাওমের গুরুত্ব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177364" y="3886200"/>
            <a:ext cx="1566834" cy="1317833"/>
            <a:chOff x="4279594" y="1277250"/>
            <a:chExt cx="1647249" cy="1241634"/>
          </a:xfrm>
          <a:scene3d>
            <a:camera prst="orthographicFront"/>
            <a:lightRig rig="flat" dir="t"/>
          </a:scene3d>
        </p:grpSpPr>
        <p:sp>
          <p:nvSpPr>
            <p:cNvPr id="16" name="Rounded Rectangle 6"/>
            <p:cNvSpPr/>
            <p:nvPr/>
          </p:nvSpPr>
          <p:spPr>
            <a:xfrm>
              <a:off x="4279594" y="1277250"/>
              <a:ext cx="1494849" cy="9368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Rounded Rectangle 6"/>
            <p:cNvSpPr/>
            <p:nvPr/>
          </p:nvSpPr>
          <p:spPr>
            <a:xfrm>
              <a:off x="4431994" y="1582050"/>
              <a:ext cx="1494849" cy="9368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7" name="Rounded Rectangle 8"/>
          <p:cNvSpPr/>
          <p:nvPr/>
        </p:nvSpPr>
        <p:spPr>
          <a:xfrm>
            <a:off x="8286409" y="5151371"/>
            <a:ext cx="1715182" cy="84978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" y="1411069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ইসলামের পাচঁটি রুকনের মধ্যে সাওম একটি মৌলিক ইবাদত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3048000"/>
            <a:ext cx="4038600" cy="20621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আল্লাহ তায়ালা বলেছেন-</a:t>
            </a:r>
            <a:r>
              <a:rPr lang="bn-BD" sz="3200" dirty="0" smtClean="0">
                <a:solidFill>
                  <a:srgbClr val="7E0000"/>
                </a:solidFill>
                <a:latin typeface="NikoshBAN" pitchFamily="2" charset="0"/>
                <a:cs typeface="NikoshBAN" pitchFamily="2" charset="0"/>
              </a:rPr>
              <a:t>“হে ইমানদারগণ! তোমাদের ওপর সিয়াম ফরজ করা হলো।”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(সূরা বাকারা-১৮৩)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953000" y="2286000"/>
            <a:ext cx="3733800" cy="3733800"/>
            <a:chOff x="5105400" y="2286000"/>
            <a:chExt cx="3733800" cy="3733800"/>
          </a:xfrm>
        </p:grpSpPr>
        <p:pic>
          <p:nvPicPr>
            <p:cNvPr id="36" name="Picture 35" descr="allahros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05400" y="2286000"/>
              <a:ext cx="3733800" cy="3733800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7696200" y="5562600"/>
              <a:ext cx="1066800" cy="381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4916269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সাওম ধনী-দরিদ্র সকল মুসলমানের ওপর ফরজ ইবাদত।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600200"/>
            <a:ext cx="4308578" cy="2636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1">
                <a:lumMod val="85000"/>
                <a:lumOff val="1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75426"/>
            <a:ext cx="3048000" cy="29441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02920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সাওম পালনের মূল উদ্দেশ্য হলো তাকওয়া অর্জন করা।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5626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তাকওয়া মানে আল্লাহকে ভয় করা, সব রকম পাপ কাজ থেকে বিরত থাকা, সংযম অবলম্বন করা।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1000"/>
            <a:ext cx="4267200" cy="29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sin acts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9001" y="2895600"/>
            <a:ext cx="1752600" cy="22984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77356"/>
            <a:ext cx="3190089" cy="23944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5" descr="D:\ALL DOCUMENTS BY MODEL TEACHERS\DILRUBA\Rony-All\Sadiya\photos\anallah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4581" y="1114596"/>
            <a:ext cx="379019" cy="333204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505201"/>
            <a:ext cx="2115765" cy="1143000"/>
          </a:xfrm>
          <a:prstGeom prst="rect">
            <a:avLst/>
          </a:prstGeom>
          <a:ln>
            <a:solidFill>
              <a:srgbClr val="7E0000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5638800" y="3505201"/>
            <a:ext cx="2115765" cy="1143000"/>
          </a:xfrm>
          <a:prstGeom prst="line">
            <a:avLst/>
          </a:prstGeom>
          <a:ln w="76200">
            <a:solidFill>
              <a:srgbClr val="7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638800" y="3505201"/>
            <a:ext cx="2115765" cy="1143000"/>
          </a:xfrm>
          <a:prstGeom prst="line">
            <a:avLst/>
          </a:prstGeom>
          <a:ln w="76200">
            <a:solidFill>
              <a:srgbClr val="7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882205"/>
            <a:ext cx="876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429000" y="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513" y="4572000"/>
            <a:ext cx="5297487" cy="15696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রাসুল (স) বলেছেন,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3200" dirty="0" smtClean="0">
                <a:solidFill>
                  <a:srgbClr val="006C3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6C31"/>
                </a:solidFill>
                <a:latin typeface="NikoshBAN" pitchFamily="2" charset="0"/>
                <a:cs typeface="NikoshBAN" pitchFamily="2" charset="0"/>
              </a:rPr>
              <a:t>“সাওম হচ্ছে ঢালস্বরূপ।”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     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(বুখারি শরীফ)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hiel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91075"/>
            <a:ext cx="2514600" cy="1953708"/>
          </a:xfrm>
          <a:prstGeom prst="rect">
            <a:avLst/>
          </a:prstGeom>
        </p:spPr>
      </p:pic>
      <p:pic>
        <p:nvPicPr>
          <p:cNvPr id="6" name="Picture 5" descr="sh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61950"/>
            <a:ext cx="2667000" cy="2000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228600" y="3124200"/>
            <a:ext cx="8763000" cy="10772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সাওম হলো আত্মরক্ষা ও আত্মশুদ্ধির ঢাল, কারণ সাওম পালনের সময় পাপকর্ম ও বদভ্যাস ত্যাগ করা সহজ হয়।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0" y="2438400"/>
            <a:ext cx="14478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ঢাল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2539425"/>
            <a:ext cx="37338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আত্মরক্ষায় ঢাল ব্যবহৃত হয়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443" y="4554334"/>
            <a:ext cx="1343157" cy="10073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956" y="4191000"/>
            <a:ext cx="1579609" cy="175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 animBg="1"/>
      <p:bldP spid="8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akid_quarrel-94_0.o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8448" y="1371600"/>
            <a:ext cx="2490591" cy="2652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Flowchart: Process 8"/>
          <p:cNvSpPr/>
          <p:nvPr/>
        </p:nvSpPr>
        <p:spPr>
          <a:xfrm rot="18877988">
            <a:off x="4228645" y="951854"/>
            <a:ext cx="195686" cy="3399979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218182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সাওম পালন উন্নত চরিত্র ও আদর্শ সমাজ গঠনে সহায়ক এবং গুরুত্বপূর্ণ ভূমিকা পালন করে।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5029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সাওম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পালনের সময় লোভ-লালসা, পাপাচার, মিথ্যাচার, ঝগড়া-বিবাদ,ত্যাগ করতে হয়।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5892225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অশ্লীল কথা ও খারাপ কাজ থেকে বিরত থাকতে হয়।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4267199"/>
            <a:ext cx="2057400" cy="49053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latin typeface="NikoshBAN" pitchFamily="2" charset="0"/>
                <a:cs typeface="NikoshBAN" pitchFamily="2" charset="0"/>
              </a:rPr>
              <a:t>ধুমপান করা </a:t>
            </a:r>
            <a:endParaRPr lang="en-US" sz="2800" dirty="0">
              <a:ln w="3175" cmpd="sng">
                <a:solidFill>
                  <a:srgbClr val="FFFFFF"/>
                </a:solidFill>
                <a:prstDash val="solid"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01561" y="4267198"/>
            <a:ext cx="2713439" cy="49053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latin typeface="NikoshBAN" pitchFamily="2" charset="0"/>
                <a:cs typeface="NikoshBAN" pitchFamily="2" charset="0"/>
              </a:rPr>
              <a:t>মিথ্যা বলা, ঝগড়া করা</a:t>
            </a:r>
            <a:endParaRPr lang="en-US" sz="2800" dirty="0">
              <a:ln w="3175" cmpd="sng">
                <a:solidFill>
                  <a:srgbClr val="FFFFFF"/>
                </a:solidFill>
                <a:prstDash val="solid"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43600" y="4267199"/>
            <a:ext cx="2743200" cy="49053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পাপকাজ করা</a:t>
            </a:r>
            <a:endParaRPr lang="en-US" sz="2800" dirty="0">
              <a:ln w="3175" cmpd="sng">
                <a:solidFill>
                  <a:srgbClr val="FFFFFF"/>
                </a:solidFill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1295400"/>
            <a:ext cx="3225800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31912"/>
            <a:ext cx="2706687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/>
      <p:bldP spid="4" grpId="0"/>
      <p:bldP spid="10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96825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সাওম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পালনের মাধ্যমে মানুষ পরস্পরের প্রতি সহানুভূতিশীল হয়ে ওঠে।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5094982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পানাহার ত্যাগের মাধ্যমে ধনীরা দরিদ্রের অনাহারে-অর্ধাহারে জীবনযাপনের কষ্ট প্রত্যক্ষভাবে এবং বাস্তবে বুঝতে পারে।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rich poor-p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52" y="832842"/>
            <a:ext cx="2679148" cy="35867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6096000" y="990600"/>
            <a:ext cx="152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rot="1524423">
            <a:off x="6073086" y="1167380"/>
            <a:ext cx="167404" cy="51843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 Diagonal Corner Rectangle 12"/>
          <p:cNvSpPr/>
          <p:nvPr/>
        </p:nvSpPr>
        <p:spPr>
          <a:xfrm rot="1524423">
            <a:off x="5387471" y="1254928"/>
            <a:ext cx="209671" cy="29652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Diagonal Corner Rectangle 13"/>
          <p:cNvSpPr/>
          <p:nvPr/>
        </p:nvSpPr>
        <p:spPr>
          <a:xfrm rot="1524423">
            <a:off x="5397354" y="943244"/>
            <a:ext cx="293710" cy="36153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 Diagonal Corner Rectangle 14"/>
          <p:cNvSpPr/>
          <p:nvPr/>
        </p:nvSpPr>
        <p:spPr>
          <a:xfrm rot="2242441">
            <a:off x="5084648" y="1266467"/>
            <a:ext cx="316780" cy="41618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Diagonal Corner Rectangle 15"/>
          <p:cNvSpPr/>
          <p:nvPr/>
        </p:nvSpPr>
        <p:spPr>
          <a:xfrm rot="5400000">
            <a:off x="6220306" y="908925"/>
            <a:ext cx="362662" cy="41847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Diagonal Corner Rectangle 16"/>
          <p:cNvSpPr/>
          <p:nvPr/>
        </p:nvSpPr>
        <p:spPr>
          <a:xfrm rot="1524423">
            <a:off x="6508110" y="1951992"/>
            <a:ext cx="346729" cy="15731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 Diagonal Corner Rectangle 17"/>
          <p:cNvSpPr/>
          <p:nvPr/>
        </p:nvSpPr>
        <p:spPr>
          <a:xfrm rot="1524423">
            <a:off x="6578041" y="2551741"/>
            <a:ext cx="221394" cy="21410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Diagonal Corner Rectangle 18"/>
          <p:cNvSpPr/>
          <p:nvPr/>
        </p:nvSpPr>
        <p:spPr>
          <a:xfrm rot="1524423">
            <a:off x="6044487" y="3766400"/>
            <a:ext cx="223158" cy="31579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Diagonal Corner Rectangle 19"/>
          <p:cNvSpPr/>
          <p:nvPr/>
        </p:nvSpPr>
        <p:spPr>
          <a:xfrm rot="1524423">
            <a:off x="5052290" y="3759314"/>
            <a:ext cx="193312" cy="32997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 Diagonal Corner Rectangle 20"/>
          <p:cNvSpPr/>
          <p:nvPr/>
        </p:nvSpPr>
        <p:spPr>
          <a:xfrm rot="164106">
            <a:off x="5158425" y="4046938"/>
            <a:ext cx="402779" cy="17552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 Diagonal Corner Rectangle 21"/>
          <p:cNvSpPr/>
          <p:nvPr/>
        </p:nvSpPr>
        <p:spPr>
          <a:xfrm rot="164106">
            <a:off x="5563774" y="4027035"/>
            <a:ext cx="402779" cy="17552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 Diagonal Corner Rectangle 22"/>
          <p:cNvSpPr/>
          <p:nvPr/>
        </p:nvSpPr>
        <p:spPr>
          <a:xfrm>
            <a:off x="6327361" y="4020589"/>
            <a:ext cx="1093954" cy="191486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 Diagonal Corner Rectangle 23"/>
          <p:cNvSpPr/>
          <p:nvPr/>
        </p:nvSpPr>
        <p:spPr>
          <a:xfrm rot="5400000">
            <a:off x="6784573" y="3303742"/>
            <a:ext cx="1350523" cy="77039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7" y="722313"/>
            <a:ext cx="2944813" cy="377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22982"/>
            <a:ext cx="7696200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সাওমের মাসকে ফজিলতের দিক দিয়ে তিন ভাগে বিভক্ত করা হয়েছে।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1599625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94615392"/>
              </p:ext>
            </p:extLst>
          </p:nvPr>
        </p:nvGraphicFramePr>
        <p:xfrm>
          <a:off x="2057400" y="1815812"/>
          <a:ext cx="6477000" cy="4051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906020" y="3492787"/>
            <a:ext cx="1075180" cy="71508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সাওম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8AB58E-ED69-46BC-B5D9-7B742287FC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F98AB58E-ED69-46BC-B5D9-7B742287FC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B960D57-9D8E-4D8E-8848-6EAC4F914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1B960D57-9D8E-4D8E-8848-6EAC4F914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321E212-DBD1-4BCA-ABD6-9E089B23D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C321E212-DBD1-4BCA-ABD6-9E089B23D6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F4CFF4-064E-4ADE-BE71-53F6A39EBE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dgm id="{F8F4CFF4-064E-4ADE-BE71-53F6A39EBE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4484705-E40F-4277-A81F-57DD7750E2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84484705-E40F-4277-A81F-57DD7750E2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2E7E3BC-3B26-45F6-AE62-71468F5443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52E7E3BC-3B26-45F6-AE62-71468F5443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D47E74-49F0-4F8D-B649-2CAEC301B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ED47E74-49F0-4F8D-B649-2CAEC301B9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6" grpId="0">
        <p:bldSub>
          <a:bldDgm bld="one"/>
        </p:bldSub>
      </p:bldGraphic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05740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সাওম একমাত্র আল্লাহরই জন্য নিবেদিত। এর পুরস্কার স্বয়ং আল্লাহ দেবেন। আল্লাহ বলেন,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200400"/>
            <a:ext cx="502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“সাওম কেবল আমারই জন্য, আমি নিজেই এর প্রতিদান দেব।”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875" y="2667000"/>
            <a:ext cx="2016125" cy="20161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213475" y="4664075"/>
            <a:ext cx="213360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কুরআন মজিদ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52400"/>
            <a:ext cx="2438400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38200" y="54864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সুতরাং সাওমের গুরুত্ব, তাৎপর্য ও ফজিলত অপরিসীম। 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04800"/>
            <a:ext cx="8686800" cy="63246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016541"/>
            <a:ext cx="4537110" cy="325065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Rectangle 1"/>
          <p:cNvSpPr/>
          <p:nvPr/>
        </p:nvSpPr>
        <p:spPr>
          <a:xfrm>
            <a:off x="369127" y="4837093"/>
            <a:ext cx="823174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Wingdings" pitchFamily="2" charset="2"/>
              <a:buChar char="§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রমযানের শেষ রাতে সেহেরি খাওয়ার পর সাওম এর নিয়ত করতে হয়।</a:t>
            </a:r>
          </a:p>
          <a:p>
            <a:pPr marL="457200" indent="-457200" algn="ctr">
              <a:buFont typeface="Wingdings" pitchFamily="2" charset="2"/>
              <a:buChar char="§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দিন শেষে সূর্য অস্ত যাওয়ার সাথে সাথে ইফতার করতে হয়।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579550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5130225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রমযানে এশার সালাত আদায়ের পর তারাবির সালাত আদায় করতে হয়।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তারাবির সালাত বিশ রাকাআত। এ সালাত আদায় করা সুন্নত।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taraweeh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838200"/>
            <a:ext cx="5105400" cy="34084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3352800" y="4382869"/>
            <a:ext cx="24384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তারাবির সালাত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609600"/>
            <a:ext cx="40386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420118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সাওম এর উপকারিতা দলে আলোচনা করে লেখ।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cer\Desktop\Image\grou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62480"/>
            <a:ext cx="2667000" cy="222694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28600" y="304800"/>
            <a:ext cx="8686800" cy="63246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0" y="753070"/>
            <a:ext cx="3200400" cy="8309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w1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512618"/>
            <a:ext cx="2543175" cy="1849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62001" y="3810000"/>
            <a:ext cx="7564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ea typeface="Microsoft YaHei" pitchFamily="34" charset="-122"/>
                <a:cs typeface="NikoshBAN" pitchFamily="2" charset="0"/>
              </a:rPr>
              <a:t>৩। সাওম কাকে বলে?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124200"/>
            <a:ext cx="7420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ea typeface="Microsoft YaHei" pitchFamily="34" charset="-122"/>
                <a:cs typeface="NikoshBAN" pitchFamily="2" charset="0"/>
              </a:rPr>
              <a:t>২। তারাবির সালাত কত রাকাআত?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247382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ea typeface="Microsoft YaHei" pitchFamily="34" charset="-122"/>
                <a:cs typeface="NikoshBAN" pitchFamily="2" charset="0"/>
              </a:rPr>
              <a:t> ৫</a:t>
            </a:r>
            <a:r>
              <a:rPr lang="bn-BD" sz="3200" dirty="0" smtClean="0">
                <a:latin typeface="NikoshBAN" pitchFamily="2" charset="0"/>
                <a:ea typeface="Microsoft YaHei" pitchFamily="34" charset="-122"/>
                <a:cs typeface="NikoshBAN" pitchFamily="2" charset="0"/>
              </a:rPr>
              <a:t>। সাওমের মাসকে ফজিলতের দিক দিয়ে কয় ভাগে ভাগ করা হয়েছে?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2438400"/>
            <a:ext cx="6339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ea typeface="Microsoft YaHei" pitchFamily="34" charset="-122"/>
                <a:cs typeface="NikoshBAN" pitchFamily="2" charset="0"/>
              </a:rPr>
              <a:t>১। সাওমকে ফারসি ভাষায় কী বলা হয়? 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4572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 সাওম এর মূল উদ্দেশ্য কী?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304800"/>
            <a:ext cx="8686800" cy="63246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24200" y="685800"/>
            <a:ext cx="33528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ea typeface="Microsoft YaHei" pitchFamily="34" charset="-122"/>
                <a:cs typeface="NikoshBAN" pitchFamily="2" charset="0"/>
              </a:rPr>
              <a:t>বাড়ির কাজ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4751104"/>
            <a:ext cx="6730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ea typeface="Microsoft YaHei" pitchFamily="34" charset="-122"/>
                <a:cs typeface="NikoshBAN" pitchFamily="2" charset="0"/>
              </a:rPr>
              <a:t>সাওমের গুরুত্ব ও তাৎপর্য সংক্ষেপে লেখ।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554142_463041957082929_1516942319_n.jpg"/>
          <p:cNvPicPr>
            <a:picLocks noChangeAspect="1"/>
          </p:cNvPicPr>
          <p:nvPr/>
        </p:nvPicPr>
        <p:blipFill>
          <a:blip r:embed="rId2"/>
          <a:srcRect l="2251" t="4482" r="2572" b="2702"/>
          <a:stretch>
            <a:fillRect/>
          </a:stretch>
        </p:blipFill>
        <p:spPr>
          <a:xfrm>
            <a:off x="3048000" y="2362200"/>
            <a:ext cx="2819400" cy="2209800"/>
          </a:xfrm>
          <a:prstGeom prst="ellips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8600" y="304800"/>
            <a:ext cx="8686800" cy="63246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95600" y="845403"/>
            <a:ext cx="36576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ea typeface="Microsoft YaHei" pitchFamily="34" charset="-122"/>
                <a:cs typeface="NikoshBAN" pitchFamily="2" charset="0"/>
              </a:rPr>
              <a:t>নীতি বাক্য </a:t>
            </a:r>
            <a:endParaRPr lang="en-US" sz="5400" dirty="0">
              <a:latin typeface="NikoshBAN" pitchFamily="2" charset="0"/>
              <a:ea typeface="Microsoft YaHei" pitchFamily="34" charset="-122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3124200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সাওম ভঙ্গ হয়, নষ্ট হয় এমন কোনো কাজ করবনা,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আমরা যথাযথভাবে রমযানের সাওম পালন করব।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website-templte-logo-stock-photo-envelope17-thum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2057400" cy="2057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606766"/>
            <a:ext cx="2362200" cy="20226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48200"/>
            <a:ext cx="2362200" cy="20226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04800"/>
            <a:ext cx="2362200" cy="20226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2362200" cy="2022634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4F81BD"/>
              </a:clrFrom>
              <a:clrTo>
                <a:srgbClr val="4F81BD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590800"/>
            <a:ext cx="4389437" cy="14970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3978</TotalTime>
  <Words>502</Words>
  <Application>Microsoft Office PowerPoint</Application>
  <PresentationFormat>On-screen Show (4:3)</PresentationFormat>
  <Paragraphs>90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ismail - [2010]</cp:lastModifiedBy>
  <cp:revision>547</cp:revision>
  <dcterms:created xsi:type="dcterms:W3CDTF">2006-08-16T00:00:00Z</dcterms:created>
  <dcterms:modified xsi:type="dcterms:W3CDTF">2014-01-28T14:37:29Z</dcterms:modified>
</cp:coreProperties>
</file>