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285" r:id="rId4"/>
    <p:sldId id="283" r:id="rId5"/>
    <p:sldId id="260" r:id="rId6"/>
    <p:sldId id="274" r:id="rId7"/>
    <p:sldId id="288" r:id="rId8"/>
    <p:sldId id="263" r:id="rId9"/>
    <p:sldId id="276" r:id="rId10"/>
    <p:sldId id="265" r:id="rId11"/>
    <p:sldId id="277" r:id="rId12"/>
    <p:sldId id="278" r:id="rId13"/>
    <p:sldId id="289" r:id="rId14"/>
    <p:sldId id="279" r:id="rId15"/>
    <p:sldId id="280" r:id="rId16"/>
    <p:sldId id="281" r:id="rId17"/>
    <p:sldId id="28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FF00FF"/>
    <a:srgbClr val="CC0066"/>
    <a:srgbClr val="13C2F9"/>
    <a:srgbClr val="E923C3"/>
    <a:srgbClr val="8A79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786" autoAdjust="0"/>
  </p:normalViewPr>
  <p:slideViewPr>
    <p:cSldViewPr>
      <p:cViewPr>
        <p:scale>
          <a:sx n="68" d="100"/>
          <a:sy n="68" d="100"/>
        </p:scale>
        <p:origin x="-1446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10" Type="http://schemas.openxmlformats.org/officeDocument/2006/relationships/image" Target="../media/image26.gif"/><Relationship Id="rId4" Type="http://schemas.openxmlformats.org/officeDocument/2006/relationships/image" Target="../media/image21.jpeg"/><Relationship Id="rId9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g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g"/><Relationship Id="rId5" Type="http://schemas.openxmlformats.org/officeDocument/2006/relationships/image" Target="../media/image15.jpg"/><Relationship Id="rId4" Type="http://schemas.openxmlformats.org/officeDocument/2006/relationships/image" Target="../media/image36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458" y="-1"/>
            <a:ext cx="9222658" cy="1740493"/>
          </a:xfrm>
          <a:solidFill>
            <a:schemeClr val="accent4">
              <a:lumMod val="60000"/>
              <a:lumOff val="40000"/>
            </a:schemeClr>
          </a:solidFill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bn-BD" sz="9600" b="1" dirty="0">
                <a:latin typeface="NikoshBAN" pitchFamily="2" charset="0"/>
                <a:cs typeface="NikoshBAN" pitchFamily="2" charset="0"/>
              </a:rPr>
              <a:t>সবাইকে শুভেচ্ছা</a:t>
            </a:r>
            <a:endParaRPr lang="en-US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752600"/>
            <a:ext cx="9144000" cy="5105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752600"/>
            <a:ext cx="92202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3466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CrisscrossEtching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9600" b="1" i="1" u="sng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9600" b="1" i="1" u="sng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 </a:t>
            </a:r>
            <a:r>
              <a:rPr lang="bn-BD" sz="9600" b="1" i="1" u="sng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bn-BD" sz="9600" b="1" i="1" u="sng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4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মোঃ জিয়াউর রহমান  </a:t>
            </a:r>
            <a:br>
              <a:rPr lang="bn-BD" sz="4800" dirty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800" dirty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সহকারী শিক্ষক (গণিত)</a:t>
            </a:r>
            <a:br>
              <a:rPr lang="bn-BD" sz="4800" dirty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800" dirty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পুনট উচ্চ বিদ্যালয়</a:t>
            </a:r>
            <a:br>
              <a:rPr lang="bn-BD" sz="4800" dirty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4800" dirty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কালাই, জয়পুরহাট</a:t>
            </a:r>
            <a:endParaRPr lang="en-US" sz="48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আই ডি নং-০৮  </a:t>
            </a:r>
          </a:p>
          <a:p>
            <a:r>
              <a:rPr lang="bn-BD" sz="4800" dirty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মোবাঃ ০১৭১২৩৪৮৬৫৭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/>
            </a:r>
            <a:br>
              <a:rPr lang="bn-BD" sz="4800" dirty="0">
                <a:latin typeface="NikoshBAN" pitchFamily="2" charset="0"/>
                <a:cs typeface="NikoshBAN" pitchFamily="2" charset="0"/>
              </a:rPr>
            </a:br>
            <a:endParaRPr lang="en-US" sz="4800" dirty="0">
              <a:latin typeface="NikoshBAN" pitchFamily="2" charset="0"/>
              <a:cs typeface="NikoshBAN" pitchFamily="2" charset="0"/>
            </a:endParaRPr>
          </a:p>
          <a:p>
            <a:endParaRPr lang="en-US" sz="4800" dirty="0"/>
          </a:p>
        </p:txBody>
      </p:sp>
      <p:pic>
        <p:nvPicPr>
          <p:cNvPr id="1026" name="Picture 2" descr="C:\Users\DOEL\Desktop\FLOWER\Snapshot_20140201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990600"/>
            <a:ext cx="3505200" cy="3124200"/>
          </a:xfrm>
          <a:prstGeom prst="roundRect">
            <a:avLst>
              <a:gd name="adj" fmla="val 16667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  <a:reflection blurRad="6350" stA="50000" endA="300" endPos="90000" dist="50800" dir="5400000" sy="-100000" algn="bl" rotWithShape="0"/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230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70866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tx1">
                <a:lumMod val="95000"/>
                <a:lumOff val="5000"/>
              </a:schemeClr>
            </a:solidFill>
          </a:ln>
          <a:effectLst>
            <a:softEdge rad="31750"/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9600" b="1" i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r>
              <a:rPr lang="bn-BD" sz="96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96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শ্রেণীঃনবম</a:t>
            </a:r>
            <a:br>
              <a:rPr lang="bn-BD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বিষয়ঃঅর্থনীতি</a:t>
            </a:r>
            <a:br>
              <a:rPr lang="bn-BD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আজকের অধ্যায়ঃ২য়</a:t>
            </a:r>
            <a:br>
              <a:rPr lang="bn-BD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সময়ঃ৫০মিনিট</a:t>
            </a:r>
            <a:br>
              <a:rPr lang="bn-BD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তারিখঃ০</a:t>
            </a:r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/০২/২০১৪</a:t>
            </a:r>
            <a:r>
              <a:rPr lang="bn-BD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54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38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F:\eee\jute_plan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8709" y="-1"/>
            <a:ext cx="2980509" cy="3276601"/>
          </a:xfrm>
          <a:prstGeom prst="rect">
            <a:avLst/>
          </a:prstGeom>
          <a:noFill/>
        </p:spPr>
      </p:pic>
      <p:pic>
        <p:nvPicPr>
          <p:cNvPr id="4" name="Picture 3" descr="F:\eee\Sugarcan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1800" y="0"/>
            <a:ext cx="3048000" cy="3128664"/>
          </a:xfrm>
          <a:prstGeom prst="rect">
            <a:avLst/>
          </a:prstGeom>
          <a:noFill/>
        </p:spPr>
      </p:pic>
      <p:pic>
        <p:nvPicPr>
          <p:cNvPr id="5" name="Picture 4" descr="H:\ICT\ch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-1"/>
            <a:ext cx="3124200" cy="3128665"/>
          </a:xfrm>
          <a:prstGeom prst="rect">
            <a:avLst/>
          </a:prstGeom>
          <a:noFill/>
        </p:spPr>
      </p:pic>
      <p:pic>
        <p:nvPicPr>
          <p:cNvPr id="6" name="Picture 2" descr="F:\eee\imagescc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636" y="3128665"/>
            <a:ext cx="3056709" cy="2814935"/>
          </a:xfrm>
          <a:prstGeom prst="rect">
            <a:avLst/>
          </a:prstGeom>
          <a:noFill/>
        </p:spPr>
      </p:pic>
      <p:pic>
        <p:nvPicPr>
          <p:cNvPr id="7" name="Picture 2" descr="H:\ICT\tamak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83345" y="3128665"/>
            <a:ext cx="3065207" cy="2814935"/>
          </a:xfrm>
          <a:prstGeom prst="rect">
            <a:avLst/>
          </a:prstGeom>
          <a:noFill/>
        </p:spPr>
      </p:pic>
      <p:pic>
        <p:nvPicPr>
          <p:cNvPr id="8" name="Picture 3" descr="C:\Documents and Settings\TTC-5\My Documents\My Pictures\CAYZGZTE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148552" y="3128665"/>
            <a:ext cx="2995448" cy="2814935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33400" y="2362200"/>
            <a:ext cx="152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পাট</a:t>
            </a:r>
            <a:endParaRPr lang="en-US" sz="5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733800" y="2362200"/>
            <a:ext cx="1600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4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ইক্ষু</a:t>
            </a:r>
            <a:endParaRPr lang="en-US" sz="4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553200" y="2209800"/>
            <a:ext cx="167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চা</a:t>
            </a:r>
            <a:endParaRPr lang="en-US" sz="5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33400" y="5181600"/>
            <a:ext cx="1371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4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তুলা</a:t>
            </a:r>
            <a:endParaRPr lang="en-US" sz="4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733800" y="5181600"/>
            <a:ext cx="1905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4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তামাক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46176" y="4343400"/>
            <a:ext cx="16002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4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রেশম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-8709" y="5943600"/>
            <a:ext cx="91527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উপরের ছবি গুলো কিসের?</a:t>
            </a:r>
            <a:endParaRPr lang="en-US" sz="60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60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0104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8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2286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9600" b="1" u="sng" dirty="0" smtClean="0"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9600" b="1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286000"/>
            <a:ext cx="9144000" cy="4572000"/>
          </a:xfrm>
          <a:blipFill>
            <a:blip r:embed="rId3"/>
            <a:tile tx="0" ty="0" sx="100000" sy="100000" flip="none" algn="tl"/>
          </a:blipFill>
        </p:spPr>
        <p:txBody>
          <a:bodyPr/>
          <a:lstStyle/>
          <a:p>
            <a:endParaRPr lang="bn-BD" sz="80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  <a:sym typeface="Wingdings"/>
            </a:endParaRPr>
          </a:p>
          <a:p>
            <a:r>
              <a:rPr lang="en-US" sz="7200" dirty="0" smtClean="0">
                <a:solidFill>
                  <a:srgbClr val="3333FF"/>
                </a:solidFill>
                <a:latin typeface="NikoshBAN" pitchFamily="2" charset="0"/>
                <a:cs typeface="NikoshBAN" pitchFamily="2" charset="0"/>
                <a:sym typeface="Wingdings"/>
              </a:rPr>
              <a:t></a:t>
            </a:r>
            <a:r>
              <a:rPr lang="bn-BD" sz="7200" dirty="0" smtClean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অর্থকরী </a:t>
            </a:r>
            <a:r>
              <a:rPr lang="bn-BD" sz="72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ফসল</a:t>
            </a:r>
            <a:r>
              <a:rPr lang="en-US" sz="72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  <a:sym typeface="Wingdings"/>
              </a:rPr>
              <a:t></a:t>
            </a:r>
            <a:endParaRPr lang="en-US" sz="7200" dirty="0">
              <a:solidFill>
                <a:srgbClr val="3333FF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105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rocess 2"/>
          <p:cNvSpPr/>
          <p:nvPr/>
        </p:nvSpPr>
        <p:spPr>
          <a:xfrm>
            <a:off x="0" y="0"/>
            <a:ext cx="9144000" cy="6858000"/>
          </a:xfrm>
          <a:prstGeom prst="flowChartProcess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184665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9600" b="1" u="sng" dirty="0">
                <a:latin typeface="NikoshBAN" pitchFamily="2" charset="0"/>
                <a:cs typeface="NikoshBAN" pitchFamily="2" charset="0"/>
              </a:rPr>
              <a:t>শিখন ফল </a:t>
            </a:r>
            <a:endParaRPr lang="en-US" sz="900" b="1" u="sng" dirty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18288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itchFamily="2" charset="2"/>
              <a:buChar char="q"/>
            </a:pPr>
            <a:r>
              <a:rPr lang="en-US" sz="5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    এই </a:t>
            </a:r>
            <a:r>
              <a:rPr lang="bn-BD" sz="5400" b="1" dirty="0">
                <a:latin typeface="NikoshBAN" pitchFamily="2" charset="0"/>
                <a:cs typeface="NikoshBAN" pitchFamily="2" charset="0"/>
              </a:rPr>
              <a:t>পাঠ শেষে শিক্ষার্থীরা-</a:t>
            </a:r>
            <a:endParaRPr lang="en-US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2735759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en-US" sz="4400" dirty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  <a:sym typeface="Wingdings"/>
              </a:rPr>
              <a:t>    অর্থকরী </a:t>
            </a:r>
            <a:r>
              <a:rPr lang="bn-BD" sz="4400" dirty="0">
                <a:latin typeface="NikoshBAN" pitchFamily="2" charset="0"/>
                <a:cs typeface="NikoshBAN" pitchFamily="2" charset="0"/>
                <a:sym typeface="Wingdings"/>
              </a:rPr>
              <a:t>ফসল কাকে বলে  তা বলতে পারবে।</a:t>
            </a:r>
            <a:endParaRPr lang="en-US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342900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en-US" sz="4000" dirty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  <a:sym typeface="Wingdings"/>
              </a:rPr>
              <a:t>    </a:t>
            </a:r>
            <a:r>
              <a:rPr lang="bn-BD" sz="4400" dirty="0" smtClean="0">
                <a:latin typeface="NikoshBAN" pitchFamily="2" charset="0"/>
                <a:cs typeface="NikoshBAN" pitchFamily="2" charset="0"/>
                <a:sym typeface="Wingdings"/>
              </a:rPr>
              <a:t>অর্থকরী </a:t>
            </a:r>
            <a:r>
              <a:rPr lang="bn-BD" sz="4400" dirty="0">
                <a:latin typeface="NikoshBAN" pitchFamily="2" charset="0"/>
                <a:cs typeface="NikoshBAN" pitchFamily="2" charset="0"/>
                <a:sym typeface="Wingdings"/>
              </a:rPr>
              <a:t>ফসল গুলো সনাক্ত করতে পারবে।</a:t>
            </a:r>
            <a:endParaRPr lang="en-US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0" y="411480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en-US" sz="4400" dirty="0"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  <a:sym typeface="Wingdings"/>
              </a:rPr>
              <a:t>    অর্থকরী </a:t>
            </a:r>
            <a:r>
              <a:rPr lang="bn-BD" sz="4400" dirty="0">
                <a:latin typeface="NikoshBAN" pitchFamily="2" charset="0"/>
                <a:cs typeface="NikoshBAN" pitchFamily="2" charset="0"/>
                <a:sym typeface="Wingdings"/>
              </a:rPr>
              <a:t>ফসল গুলোর গুরুত্ব </a:t>
            </a:r>
            <a:r>
              <a:rPr lang="bn-BD" sz="4400" dirty="0" smtClean="0">
                <a:latin typeface="NikoshBAN" pitchFamily="2" charset="0"/>
                <a:cs typeface="NikoshBAN" pitchFamily="2" charset="0"/>
                <a:sym typeface="Wingdings"/>
              </a:rPr>
              <a:t>ব্যাখ্যা করতে </a:t>
            </a:r>
            <a:r>
              <a:rPr lang="bn-BD" sz="4400" dirty="0">
                <a:latin typeface="NikoshBAN" pitchFamily="2" charset="0"/>
                <a:cs typeface="NikoshBAN" pitchFamily="2" charset="0"/>
                <a:sym typeface="Wingdings"/>
              </a:rPr>
              <a:t>পারবে।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90062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" y="-38101"/>
            <a:ext cx="9220200" cy="7277102"/>
          </a:xfrm>
          <a:prstGeom prst="rect">
            <a:avLst/>
          </a:prstGeom>
          <a:gradFill flip="none" rotWithShape="1"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999" y="-38101"/>
            <a:ext cx="5376203" cy="24765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1" y="2438401"/>
            <a:ext cx="5410200" cy="19811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2" y="4447308"/>
            <a:ext cx="5410200" cy="2486891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381000" y="381000"/>
            <a:ext cx="3429000" cy="1600200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r>
              <a:rPr lang="en-US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চা</a:t>
            </a:r>
            <a:endParaRPr lang="en-US" sz="54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457200" y="2590800"/>
            <a:ext cx="3276602" cy="1600200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</a:p>
          <a:p>
            <a:pPr algn="ctr"/>
            <a:r>
              <a:rPr lang="bn-BD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পাট</a:t>
            </a:r>
            <a:endParaRPr lang="en-US" sz="48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609600" y="5105401"/>
            <a:ext cx="3124200" cy="1447799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ইক্ষু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6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600199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bn-BD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8900" b="1" u="sng" dirty="0" smtClean="0">
                <a:latin typeface="NikoshBAN" pitchFamily="2" charset="0"/>
                <a:cs typeface="NikoshBAN" pitchFamily="2" charset="0"/>
              </a:rPr>
              <a:t>একক </a:t>
            </a:r>
            <a:r>
              <a:rPr lang="bn-BD" sz="8900" b="1" u="sng" dirty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8900" b="1" u="sng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b="1" dirty="0">
                <a:latin typeface="NikoshBAN" pitchFamily="2" charset="0"/>
                <a:cs typeface="NikoshBAN" pitchFamily="2" charset="0"/>
              </a:rPr>
              <a:t/>
            </a:r>
            <a:br>
              <a:rPr lang="en-US" b="1" dirty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00200"/>
            <a:ext cx="9144000" cy="52578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685800" indent="-685800">
              <a:buFont typeface="Wingdings" pitchFamily="2" charset="2"/>
              <a:buChar char="v"/>
            </a:pPr>
            <a:endParaRPr lang="en-US" sz="54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  <a:sym typeface="Wingdings"/>
            </a:endParaRPr>
          </a:p>
          <a:p>
            <a:pPr marL="685800" indent="-685800">
              <a:buFont typeface="Wingdings" pitchFamily="2" charset="2"/>
              <a:buChar char="v"/>
            </a:pPr>
            <a:r>
              <a:rPr lang="bn-BD" sz="54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  <a:sym typeface="Wingdings"/>
              </a:rPr>
              <a:t>অর্থকরী </a:t>
            </a:r>
            <a:r>
              <a:rPr lang="bn-BD" sz="54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  <a:sym typeface="Wingdings"/>
              </a:rPr>
              <a:t>ফসল </a:t>
            </a:r>
            <a:r>
              <a:rPr lang="bn-BD" sz="54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  <a:sym typeface="Wingdings"/>
              </a:rPr>
              <a:t>কাকে বলে?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bn-BD" sz="44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  <a:sym typeface="Wingdings"/>
              </a:rPr>
              <a:t>সময়ঃ০৫মিনিট।</a:t>
            </a:r>
            <a:endParaRPr lang="en-US" sz="44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842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Horizontal Scroll 3"/>
          <p:cNvSpPr/>
          <p:nvPr/>
        </p:nvSpPr>
        <p:spPr>
          <a:xfrm>
            <a:off x="609600" y="228600"/>
            <a:ext cx="7772400" cy="2057400"/>
          </a:xfrm>
          <a:prstGeom prst="horizontalScrol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/>
              <a:t>  </a:t>
            </a:r>
            <a:r>
              <a:rPr lang="bn-BD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একক কাজের সমাধান</a:t>
            </a:r>
            <a:endParaRPr lang="en-US" sz="72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Flowchart: Alternate Process 4"/>
          <p:cNvSpPr/>
          <p:nvPr/>
        </p:nvSpPr>
        <p:spPr>
          <a:xfrm>
            <a:off x="1066800" y="2895600"/>
            <a:ext cx="7467600" cy="2971800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just">
              <a:buFont typeface="Wingdings" pitchFamily="2" charset="2"/>
              <a:buChar char="Ø"/>
            </a:pPr>
            <a:r>
              <a:rPr lang="bn-BD" sz="48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48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যে সকল ফসল সরাসরি বিক্রির জন্য চাষ করা হয় তাকে অর্থকরী ফসল বলে । </a:t>
            </a:r>
            <a:endParaRPr lang="en-US" sz="4800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 algn="just">
              <a:buFont typeface="Wingdings" pitchFamily="2" charset="2"/>
              <a:buChar char="Ø"/>
            </a:pPr>
            <a:endParaRPr lang="en-US" sz="4800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79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TTC-5\My Documents\My Pictures\3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3352801" cy="2070417"/>
          </a:xfrm>
          <a:prstGeom prst="rect">
            <a:avLst/>
          </a:prstGeom>
          <a:noFill/>
        </p:spPr>
      </p:pic>
      <p:pic>
        <p:nvPicPr>
          <p:cNvPr id="4" name="Picture 4" descr="C:\Documents and Settings\TTC-5\My Documents\My Pictures\3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63923" y="-21969"/>
            <a:ext cx="2895600" cy="2120506"/>
          </a:xfrm>
          <a:prstGeom prst="rect">
            <a:avLst/>
          </a:prstGeom>
          <a:noFill/>
        </p:spPr>
      </p:pic>
      <p:pic>
        <p:nvPicPr>
          <p:cNvPr id="5" name="Picture 6" descr="C:\Documents and Settings\TTC-5\My Documents\My Pictures\4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2801" y="0"/>
            <a:ext cx="2895600" cy="2076569"/>
          </a:xfrm>
          <a:prstGeom prst="rect">
            <a:avLst/>
          </a:prstGeom>
          <a:noFill/>
        </p:spPr>
      </p:pic>
      <p:pic>
        <p:nvPicPr>
          <p:cNvPr id="12" name="Picture 3" descr="C:\Documents and Settings\TTC-5\My Documents\My Pictures\3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2801" y="2070417"/>
            <a:ext cx="2895600" cy="2292148"/>
          </a:xfrm>
          <a:prstGeom prst="rect">
            <a:avLst/>
          </a:prstGeom>
          <a:noFill/>
        </p:spPr>
      </p:pic>
      <p:pic>
        <p:nvPicPr>
          <p:cNvPr id="13" name="Picture 2" descr="C:\Documents and Settings\TTC-5\My Documents\My Pictures\4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1" y="2076570"/>
            <a:ext cx="3352802" cy="2329936"/>
          </a:xfrm>
          <a:prstGeom prst="rect">
            <a:avLst/>
          </a:prstGeom>
          <a:noFill/>
        </p:spPr>
      </p:pic>
      <p:pic>
        <p:nvPicPr>
          <p:cNvPr id="14" name="Picture 4" descr="C:\Documents and Settings\TTC-5\My Documents\My Pictures\46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48401" y="2120506"/>
            <a:ext cx="2895599" cy="2168884"/>
          </a:xfrm>
          <a:prstGeom prst="rect">
            <a:avLst/>
          </a:prstGeom>
          <a:noFill/>
        </p:spPr>
      </p:pic>
      <p:pic>
        <p:nvPicPr>
          <p:cNvPr id="17" name="Picture 3" descr="C:\Documents and Settings\TTC-5\My Documents\My Pictures\CAYZGZTE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352801" y="4362565"/>
            <a:ext cx="2895599" cy="2495435"/>
          </a:xfrm>
          <a:prstGeom prst="rect">
            <a:avLst/>
          </a:prstGeom>
          <a:noFill/>
        </p:spPr>
      </p:pic>
      <p:pic>
        <p:nvPicPr>
          <p:cNvPr id="18" name="Picture 5" descr="C:\Documents and Settings\TTC-5\My Documents\My Pictures\43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4406506"/>
            <a:ext cx="3352801" cy="2451494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1219200" y="1219200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ভুট্টা</a:t>
            </a:r>
            <a:r>
              <a:rPr lang="bn-BD" sz="4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19600" y="1219200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পাট</a:t>
            </a:r>
            <a:r>
              <a:rPr lang="bn-BD" sz="4400" dirty="0" smtClean="0">
                <a:solidFill>
                  <a:srgbClr val="13C2F9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solidFill>
                <a:srgbClr val="13C2F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91400" y="1219200"/>
            <a:ext cx="144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গম</a:t>
            </a:r>
            <a:endParaRPr lang="en-US" sz="5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2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2000" y="3505200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তামাক </a:t>
            </a:r>
            <a:endParaRPr lang="en-US" sz="5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2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43400" y="3352800"/>
            <a:ext cx="1600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ধান</a:t>
            </a:r>
            <a:r>
              <a:rPr lang="bn-BD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39000" y="3505200"/>
            <a:ext cx="175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ইক্ষু </a:t>
            </a:r>
            <a:endParaRPr lang="en-US" sz="5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19200" y="5943600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আলু </a:t>
            </a:r>
            <a:endParaRPr lang="en-US" sz="6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14800" y="5867400"/>
            <a:ext cx="220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রেশম </a:t>
            </a:r>
            <a:endParaRPr lang="en-US" sz="54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562600" y="6172200"/>
            <a:ext cx="304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13C2F9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solidFill>
                <a:srgbClr val="13C2F9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1" y="4289390"/>
            <a:ext cx="2895600" cy="256861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239000" y="5867400"/>
            <a:ext cx="1447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চা</a:t>
            </a:r>
            <a:endParaRPr lang="en-US" sz="6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23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3" dur="2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5" grpId="0"/>
      <p:bldP spid="27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>
            <a:off x="0" y="0"/>
            <a:ext cx="9144000" cy="6858000"/>
          </a:xfrm>
          <a:prstGeom prst="flowChartProcess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Punched Tape 2"/>
          <p:cNvSpPr/>
          <p:nvPr/>
        </p:nvSpPr>
        <p:spPr>
          <a:xfrm>
            <a:off x="1244600" y="533400"/>
            <a:ext cx="7239000" cy="1981200"/>
          </a:xfrm>
          <a:prstGeom prst="flowChartPunchedTap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9600" b="1" dirty="0"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lowchart: Alternate Process 3"/>
          <p:cNvSpPr/>
          <p:nvPr/>
        </p:nvSpPr>
        <p:spPr>
          <a:xfrm>
            <a:off x="304800" y="2895600"/>
            <a:ext cx="8178800" cy="3276600"/>
          </a:xfrm>
          <a:prstGeom prst="flowChartAlternateProcess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  </a:t>
            </a:r>
            <a:r>
              <a:rPr lang="en-US" sz="4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"/>
              </a:rPr>
              <a:t></a:t>
            </a:r>
            <a:r>
              <a:rPr lang="bn-BD" sz="4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bn-BD" sz="4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প্রদর্শিত ছবিগুলো থেকে অর্থকরী ফসলগুলো </a:t>
            </a:r>
            <a:r>
              <a:rPr lang="bn-BD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বাছাই </a:t>
            </a:r>
            <a:r>
              <a:rPr lang="bn-BD" sz="4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করে লিখ। </a:t>
            </a:r>
            <a:endParaRPr lang="bn-BD" sz="48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marL="685800" indent="-685800" algn="ctr">
              <a:buFont typeface="Wingdings" pitchFamily="2" charset="2"/>
              <a:buChar char="Ø"/>
            </a:pPr>
            <a:r>
              <a:rPr lang="bn-BD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সময়ঃ১০মিনিট</a:t>
            </a:r>
            <a:r>
              <a:rPr lang="bn-BD" sz="4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endParaRPr 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026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Terminator 2"/>
          <p:cNvSpPr/>
          <p:nvPr/>
        </p:nvSpPr>
        <p:spPr>
          <a:xfrm>
            <a:off x="609600" y="457200"/>
            <a:ext cx="8153400" cy="1981200"/>
          </a:xfrm>
          <a:prstGeom prst="flowChartTerminator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b="1" dirty="0" smtClean="0">
                <a:solidFill>
                  <a:srgbClr val="CC0066"/>
                </a:solidFill>
                <a:latin typeface="NikoshBAN" pitchFamily="2" charset="0"/>
                <a:cs typeface="NikoshBAN" pitchFamily="2" charset="0"/>
              </a:rPr>
              <a:t>জোড়ায় কাজের সমাধান</a:t>
            </a:r>
            <a:r>
              <a:rPr lang="en-US" sz="7200" b="1" dirty="0" smtClean="0">
                <a:solidFill>
                  <a:srgbClr val="CC0066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7200" dirty="0">
              <a:solidFill>
                <a:srgbClr val="CC006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Pentagon 3"/>
          <p:cNvSpPr/>
          <p:nvPr/>
        </p:nvSpPr>
        <p:spPr>
          <a:xfrm>
            <a:off x="1600200" y="2514600"/>
            <a:ext cx="2362200" cy="685800"/>
          </a:xfrm>
          <a:prstGeom prst="homePlat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just">
              <a:buFont typeface="Wingdings" pitchFamily="2" charset="2"/>
              <a:buChar char="Ø"/>
            </a:pPr>
            <a:r>
              <a:rPr lang="bn-BD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পাট</a:t>
            </a:r>
          </a:p>
        </p:txBody>
      </p:sp>
      <p:sp>
        <p:nvSpPr>
          <p:cNvPr id="5" name="Pentagon 4"/>
          <p:cNvSpPr/>
          <p:nvPr/>
        </p:nvSpPr>
        <p:spPr>
          <a:xfrm>
            <a:off x="1600200" y="3276600"/>
            <a:ext cx="2362200" cy="762000"/>
          </a:xfrm>
          <a:prstGeom prst="homePlat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just">
              <a:buFont typeface="Wingdings" pitchFamily="2" charset="2"/>
              <a:buChar char="Ø"/>
            </a:pPr>
            <a:r>
              <a:rPr lang="bn-BD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তামাক</a:t>
            </a:r>
          </a:p>
        </p:txBody>
      </p:sp>
      <p:sp>
        <p:nvSpPr>
          <p:cNvPr id="6" name="Pentagon 5"/>
          <p:cNvSpPr/>
          <p:nvPr/>
        </p:nvSpPr>
        <p:spPr>
          <a:xfrm>
            <a:off x="1618343" y="4074886"/>
            <a:ext cx="2344057" cy="812800"/>
          </a:xfrm>
          <a:prstGeom prst="homePlat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ইক্ষু</a:t>
            </a:r>
          </a:p>
          <a:p>
            <a:pPr algn="ctr"/>
            <a:endParaRPr lang="en-US" dirty="0"/>
          </a:p>
        </p:txBody>
      </p:sp>
      <p:sp>
        <p:nvSpPr>
          <p:cNvPr id="8" name="Pentagon 7"/>
          <p:cNvSpPr/>
          <p:nvPr/>
        </p:nvSpPr>
        <p:spPr>
          <a:xfrm>
            <a:off x="1618343" y="4927600"/>
            <a:ext cx="2344057" cy="863600"/>
          </a:xfrm>
          <a:prstGeom prst="homePlat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Ø"/>
            </a:pP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রেশম</a:t>
            </a:r>
          </a:p>
          <a:p>
            <a:pPr marL="285750" indent="-285750" algn="ctr">
              <a:buFont typeface="Wingdings" pitchFamily="2" charset="2"/>
              <a:buChar char="Ø"/>
            </a:pP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Pentagon 8"/>
          <p:cNvSpPr/>
          <p:nvPr/>
        </p:nvSpPr>
        <p:spPr>
          <a:xfrm>
            <a:off x="1618343" y="5867400"/>
            <a:ext cx="2344057" cy="801914"/>
          </a:xfrm>
          <a:prstGeom prst="homePlat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চা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763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76601"/>
            <a:ext cx="4526419" cy="35813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26419" cy="3276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9730" y="3262488"/>
            <a:ext cx="4645803" cy="358139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419" y="0"/>
            <a:ext cx="4617581" cy="32765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2286000"/>
            <a:ext cx="2438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কারখানা </a:t>
            </a:r>
            <a:endParaRPr lang="en-US" sz="6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67400" y="2438400"/>
            <a:ext cx="1600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টাকা </a:t>
            </a:r>
            <a:endParaRPr lang="en-US" sz="6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5715000"/>
            <a:ext cx="32004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কারখানা </a:t>
            </a:r>
            <a:endParaRPr lang="en-US" sz="6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324600" y="5791200"/>
            <a:ext cx="1905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পাট</a:t>
            </a:r>
            <a:endParaRPr lang="en-US" sz="6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52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111" y="0"/>
            <a:ext cx="9144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Punched Tape 3"/>
          <p:cNvSpPr/>
          <p:nvPr/>
        </p:nvSpPr>
        <p:spPr>
          <a:xfrm>
            <a:off x="820057" y="497114"/>
            <a:ext cx="7467600" cy="1981200"/>
          </a:xfrm>
          <a:prstGeom prst="flowChartPunchedTap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8800" b="1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দলীয় কাজ </a:t>
            </a:r>
            <a:endParaRPr lang="en-US" sz="8800" b="1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lowchart: Alternate Process 4"/>
          <p:cNvSpPr/>
          <p:nvPr/>
        </p:nvSpPr>
        <p:spPr>
          <a:xfrm>
            <a:off x="990600" y="2971800"/>
            <a:ext cx="7086600" cy="281940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  <a:sym typeface="Wingdings"/>
              </a:rPr>
              <a:t></a:t>
            </a:r>
            <a:r>
              <a:rPr lang="bn-BD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  <a:sym typeface="Wingdings"/>
              </a:rPr>
              <a:t> </a:t>
            </a:r>
            <a:r>
              <a:rPr lang="bn-BD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বাংলাদেশে অর্থকরী ফসলের গুরুত্ব  ব্যাখ্যা কর</a:t>
            </a:r>
            <a:r>
              <a:rPr lang="bn-BD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685800" indent="-685800" algn="ctr">
              <a:buFont typeface="Wingdings" pitchFamily="2" charset="2"/>
              <a:buChar char="Ø"/>
            </a:pPr>
            <a:r>
              <a:rPr lang="bn-BD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সময়ঃ১৫মিনিট।</a:t>
            </a:r>
            <a:endParaRPr lang="en-US" sz="48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873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Horizontal Scroll 2"/>
          <p:cNvSpPr/>
          <p:nvPr/>
        </p:nvSpPr>
        <p:spPr>
          <a:xfrm>
            <a:off x="381000" y="304800"/>
            <a:ext cx="8458200" cy="1981200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q"/>
            </a:pPr>
            <a:r>
              <a:rPr lang="en-US" sz="6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দলীয় কাজের সমাধান</a:t>
            </a:r>
            <a:endParaRPr lang="en-US" sz="66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lowchart: Alternate Process 3"/>
          <p:cNvSpPr/>
          <p:nvPr/>
        </p:nvSpPr>
        <p:spPr>
          <a:xfrm>
            <a:off x="457200" y="2438400"/>
            <a:ext cx="8382000" cy="3962400"/>
          </a:xfrm>
          <a:prstGeom prst="flowChartAlternateProcess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ü"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বাংলাদেশ কৃষি প্রধান দেশ । এদেশের শতকরা ৭৫ ভাগ লোক কৃষির উপর নির্ভরশীল । আমরা অর্থকরী ফসল বিদেশে রপ্তনী করে প্রচুর পরিমানে বৈদেশিক মুদ্রা অর্জন করি । তাই আমাদের দেশে অর্থকরী ফসলের গুরুত্ব অপরীসীম । 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285750" indent="-285750" algn="ctr">
              <a:buFont typeface="Wingdings" pitchFamily="2" charset="2"/>
              <a:buChar char="ü"/>
            </a:pP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181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220200" cy="6858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Decision 2"/>
          <p:cNvSpPr/>
          <p:nvPr/>
        </p:nvSpPr>
        <p:spPr>
          <a:xfrm>
            <a:off x="1066800" y="0"/>
            <a:ext cx="7239000" cy="1219200"/>
          </a:xfrm>
          <a:prstGeom prst="flowChartDecision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bn-BD" sz="9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Flowchart: Alternate Process 3"/>
          <p:cNvSpPr/>
          <p:nvPr/>
        </p:nvSpPr>
        <p:spPr>
          <a:xfrm>
            <a:off x="0" y="1219200"/>
            <a:ext cx="9220200" cy="1009650"/>
          </a:xfrm>
          <a:prstGeom prst="flowChartAlternateProcess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 lvl="1" algn="ctr"/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১। বাংলাদেশের প্রধান </a:t>
            </a:r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অর্থকরী </a:t>
            </a:r>
            <a:r>
              <a:rPr lang="bn-BD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ফসল কোনটি ?</a:t>
            </a:r>
          </a:p>
          <a:p>
            <a:pPr algn="ctr"/>
            <a:r>
              <a:rPr lang="bn-BD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(ক)আলু (খ) চা (গ)পাট (ঘ) গম ।</a:t>
            </a:r>
          </a:p>
          <a:p>
            <a:pPr algn="ctr"/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0" y="2286000"/>
            <a:ext cx="9220200" cy="118745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BD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 চা উৎপাদন করতে কত সেমি বৃষ্টিপাতের প্রয়োজন। (ক)১৫০সেমি(খ)২৫০সেমি (গ)৩০০সেমি (ঘ)৩৫০সেমি। </a:t>
            </a:r>
          </a:p>
          <a:p>
            <a:endParaRPr lang="bn-BD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Flowchart: Connector 6"/>
          <p:cNvSpPr/>
          <p:nvPr/>
        </p:nvSpPr>
        <p:spPr>
          <a:xfrm>
            <a:off x="4533900" y="1752600"/>
            <a:ext cx="495300" cy="482601"/>
          </a:xfrm>
          <a:prstGeom prst="flowChartConnector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Connector 7"/>
          <p:cNvSpPr/>
          <p:nvPr/>
        </p:nvSpPr>
        <p:spPr>
          <a:xfrm>
            <a:off x="2438400" y="2955925"/>
            <a:ext cx="457200" cy="473075"/>
          </a:xfrm>
          <a:prstGeom prst="flowChartConnector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Alternate Process 5"/>
          <p:cNvSpPr/>
          <p:nvPr/>
        </p:nvSpPr>
        <p:spPr>
          <a:xfrm>
            <a:off x="0" y="3581400"/>
            <a:ext cx="9220200" cy="3276600"/>
          </a:xfrm>
          <a:prstGeom prst="flowChartAlternateProcess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4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।নিচের উক্তিগুলো লক্ষ করঃ</a:t>
            </a:r>
          </a:p>
          <a:p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i)</a:t>
            </a:r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বাংলাদেশে সাধারণত দুই প্রকার পাট চাষ হয়।</a:t>
            </a:r>
          </a:p>
          <a:p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ii)</a:t>
            </a:r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বাংলাদেশের অর্থকরী ফসলের মধ্যে চা অন্যতম।</a:t>
            </a:r>
          </a:p>
          <a:p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iii)</a:t>
            </a:r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নিচু জমিতে চা ভালো হয়।</a:t>
            </a:r>
          </a:p>
          <a:p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নিচের কোনটি সঠিক?</a:t>
            </a:r>
          </a:p>
          <a:p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(ক)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(খ)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ii</a:t>
            </a:r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(গ)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iii</a:t>
            </a:r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(ঘ)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i</a:t>
            </a:r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ii</a:t>
            </a:r>
            <a:r>
              <a:rPr lang="bn-BD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iii</a:t>
            </a:r>
            <a:endParaRPr lang="bn-BD" sz="36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800" dirty="0">
              <a:solidFill>
                <a:srgbClr val="CC006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Flowchart: Connector 8"/>
          <p:cNvSpPr/>
          <p:nvPr/>
        </p:nvSpPr>
        <p:spPr>
          <a:xfrm>
            <a:off x="1066800" y="6400800"/>
            <a:ext cx="457200" cy="381000"/>
          </a:xfrm>
          <a:prstGeom prst="flowChartConnector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208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 animBg="1"/>
      <p:bldP spid="8" grpId="0" animBg="1"/>
      <p:bldP spid="6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3" name="Flowchart: Terminator 2"/>
          <p:cNvSpPr/>
          <p:nvPr/>
        </p:nvSpPr>
        <p:spPr>
          <a:xfrm>
            <a:off x="1005114" y="152400"/>
            <a:ext cx="7315200" cy="1828800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itchFamily="2" charset="2"/>
              <a:buChar char="v"/>
            </a:pPr>
            <a:r>
              <a:rPr lang="bn-BD" sz="9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96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96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lowchart: Alternate Process 3"/>
          <p:cNvSpPr/>
          <p:nvPr/>
        </p:nvSpPr>
        <p:spPr>
          <a:xfrm>
            <a:off x="228600" y="4655641"/>
            <a:ext cx="8839200" cy="2202359"/>
          </a:xfrm>
          <a:prstGeom prst="flowChartAlternateProcess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Ø"/>
            </a:pPr>
            <a:r>
              <a:rPr lang="bn-BD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চিত্রে উল্লেখিত </a:t>
            </a:r>
            <a:r>
              <a:rPr lang="bn-BD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অর্থকরী ফসল </a:t>
            </a:r>
            <a:r>
              <a:rPr lang="bn-BD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গুলোর </a:t>
            </a:r>
            <a:r>
              <a:rPr lang="bn-BD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সুবিধা ও </a:t>
            </a:r>
            <a:r>
              <a:rPr lang="bn-BD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অসুবিধা উল্লেখ কর ।   </a:t>
            </a:r>
            <a:endParaRPr lang="en-US" sz="48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64" y="2083903"/>
            <a:ext cx="2989036" cy="18594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950" y="2133600"/>
            <a:ext cx="2984500" cy="18295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" y="2133600"/>
            <a:ext cx="3145064" cy="1809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66800" y="3886200"/>
            <a:ext cx="106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চা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114800" y="3886200"/>
            <a:ext cx="1295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পাট 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34200" y="3810000"/>
            <a:ext cx="167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তামাক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173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8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295400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96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9600" b="1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9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9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</a:br>
            <a:endParaRPr lang="en-US" sz="9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95400"/>
            <a:ext cx="9144000" cy="5551714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0" name="Picture 2" descr="C:\Users\DOEL\Desktop\FLOWER\animated gif roses images glitter 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914400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503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ikoshBAN">
      <a:majorFont>
        <a:latin typeface="NikoshBAN"/>
        <a:ea typeface=""/>
        <a:cs typeface="Vrinda"/>
      </a:majorFont>
      <a:minorFont>
        <a:latin typeface="NikoshBAN"/>
        <a:ea typeface=""/>
        <a:cs typeface="Vrind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1022</TotalTime>
  <Words>311</Words>
  <Application>Microsoft Office PowerPoint</Application>
  <PresentationFormat>On-screen Show (4:3)</PresentationFormat>
  <Paragraphs>84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সবাইকে শুভেচ্ছা</vt:lpstr>
      <vt:lpstr>PowerPoint Presentation</vt:lpstr>
      <vt:lpstr>PowerPoint Presentation</vt:lpstr>
      <vt:lpstr>PowerPoint Presentation</vt:lpstr>
      <vt:lpstr>আজকের পাঠ</vt:lpstr>
      <vt:lpstr>PowerPoint Presentation</vt:lpstr>
      <vt:lpstr>PowerPoint Presentation</vt:lpstr>
      <vt:lpstr>  একক কাজ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ধন্যবাদ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177</cp:revision>
  <dcterms:created xsi:type="dcterms:W3CDTF">2006-08-16T00:00:00Z</dcterms:created>
  <dcterms:modified xsi:type="dcterms:W3CDTF">2014-02-03T14:33:51Z</dcterms:modified>
</cp:coreProperties>
</file>