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3840" r:id="rId2"/>
    <p:sldMasterId id="2147483852" r:id="rId3"/>
    <p:sldMasterId id="2147483900" r:id="rId4"/>
    <p:sldMasterId id="2147483924" r:id="rId5"/>
  </p:sldMasterIdLst>
  <p:notesMasterIdLst>
    <p:notesMasterId r:id="rId30"/>
  </p:notesMasterIdLst>
  <p:sldIdLst>
    <p:sldId id="256" r:id="rId6"/>
    <p:sldId id="257" r:id="rId7"/>
    <p:sldId id="258" r:id="rId8"/>
    <p:sldId id="259" r:id="rId9"/>
    <p:sldId id="260" r:id="rId10"/>
    <p:sldId id="261" r:id="rId11"/>
    <p:sldId id="273" r:id="rId12"/>
    <p:sldId id="262" r:id="rId13"/>
    <p:sldId id="263" r:id="rId14"/>
    <p:sldId id="264" r:id="rId15"/>
    <p:sldId id="266" r:id="rId16"/>
    <p:sldId id="265" r:id="rId17"/>
    <p:sldId id="267" r:id="rId18"/>
    <p:sldId id="269" r:id="rId19"/>
    <p:sldId id="270" r:id="rId20"/>
    <p:sldId id="271" r:id="rId21"/>
    <p:sldId id="272" r:id="rId22"/>
    <p:sldId id="274" r:id="rId23"/>
    <p:sldId id="275" r:id="rId24"/>
    <p:sldId id="276" r:id="rId25"/>
    <p:sldId id="277" r:id="rId26"/>
    <p:sldId id="278" r:id="rId27"/>
    <p:sldId id="279" r:id="rId28"/>
    <p:sldId id="280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DCF0A5E-BCFF-4D62-BBED-3EC1665C7985}">
          <p14:sldIdLst>
            <p14:sldId id="256"/>
            <p14:sldId id="257"/>
            <p14:sldId id="258"/>
            <p14:sldId id="259"/>
            <p14:sldId id="260"/>
            <p14:sldId id="261"/>
            <p14:sldId id="273"/>
            <p14:sldId id="262"/>
            <p14:sldId id="263"/>
            <p14:sldId id="264"/>
            <p14:sldId id="266"/>
            <p14:sldId id="265"/>
            <p14:sldId id="267"/>
          </p14:sldIdLst>
        </p14:section>
        <p14:section name="Untitled Section" id="{B10B20F2-CEEB-48A4-9B9B-D625B7D149F4}">
          <p14:sldIdLst>
            <p14:sldId id="269"/>
            <p14:sldId id="270"/>
            <p14:sldId id="271"/>
            <p14:sldId id="272"/>
            <p14:sldId id="274"/>
            <p14:sldId id="275"/>
            <p14:sldId id="276"/>
            <p14:sldId id="277"/>
            <p14:sldId id="278"/>
            <p14:sldId id="279"/>
            <p14:sldId id="28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0000"/>
    <a:srgbClr val="FFFF00"/>
    <a:srgbClr val="003399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432" y="12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AC4902-08D4-4F92-927A-AFAD96F15520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DE0852-582B-40EC-B9FA-CF9BF10CB1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041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E0852-582B-40EC-B9FA-CF9BF10CB18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5581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E0852-582B-40EC-B9FA-CF9BF10CB18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739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7286CE6-74F2-4262-8593-E98491A1A66C}" type="datetimeFigureOut">
              <a:rPr lang="en-US" smtClean="0"/>
              <a:t>2/28/2014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2AC38DB-6088-4E93-B4B0-10951211C3F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3" Type="http://schemas.openxmlformats.org/officeDocument/2006/relationships/slide" Target="slide5.xml"/><Relationship Id="rId7" Type="http://schemas.openxmlformats.org/officeDocument/2006/relationships/slide" Target="slide10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5" Type="http://schemas.openxmlformats.org/officeDocument/2006/relationships/slide" Target="slide8.xml"/><Relationship Id="rId10" Type="http://schemas.openxmlformats.org/officeDocument/2006/relationships/slide" Target="slide13.xml"/><Relationship Id="rId4" Type="http://schemas.openxmlformats.org/officeDocument/2006/relationships/slide" Target="slide6.xml"/><Relationship Id="rId9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9.png"/><Relationship Id="rId7" Type="http://schemas.openxmlformats.org/officeDocument/2006/relationships/image" Target="../media/image27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25.gif"/><Relationship Id="rId5" Type="http://schemas.openxmlformats.org/officeDocument/2006/relationships/image" Target="../media/image30.jpeg"/><Relationship Id="rId10" Type="http://schemas.openxmlformats.org/officeDocument/2006/relationships/slide" Target="slide4.xml"/><Relationship Id="rId4" Type="http://schemas.openxmlformats.org/officeDocument/2006/relationships/image" Target="../media/image20.jpeg"/><Relationship Id="rId9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9093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99" y="100523"/>
            <a:ext cx="8839200" cy="6757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314297"/>
            <a:ext cx="4651375" cy="2560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703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00" y="1054100"/>
            <a:ext cx="7035800" cy="474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729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945573"/>
            <a:ext cx="6553200" cy="48006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s-IN" sz="5400" dirty="0" smtClean="0">
                <a:latin typeface="NikoshBAN" pitchFamily="2" charset="0"/>
                <a:cs typeface="NikoshBAN" pitchFamily="2" charset="0"/>
              </a:rPr>
              <a:t>শ্রেণী-নবম</a:t>
            </a:r>
          </a:p>
          <a:p>
            <a:pPr algn="ctr"/>
            <a:r>
              <a:rPr lang="as-IN" sz="5400" dirty="0" smtClean="0">
                <a:latin typeface="NikoshBAN" pitchFamily="2" charset="0"/>
                <a:cs typeface="NikoshBAN" pitchFamily="2" charset="0"/>
              </a:rPr>
              <a:t>বিষয়- ভূগোল ও পরিবেশ</a:t>
            </a:r>
          </a:p>
          <a:p>
            <a:pPr algn="ctr"/>
            <a:r>
              <a:rPr lang="bn-BD" sz="5400" dirty="0" smtClean="0">
                <a:latin typeface="NikoshBAN" pitchFamily="2" charset="0"/>
                <a:cs typeface="NikoshBAN" pitchFamily="2" charset="0"/>
              </a:rPr>
              <a:t>২য় </a:t>
            </a:r>
            <a:r>
              <a:rPr lang="as-IN" sz="5400" dirty="0" smtClean="0">
                <a:latin typeface="NikoshBAN" pitchFamily="2" charset="0"/>
                <a:cs typeface="NikoshBAN" pitchFamily="2" charset="0"/>
              </a:rPr>
              <a:t>অধ্যায়</a:t>
            </a:r>
          </a:p>
          <a:p>
            <a:pPr algn="ctr"/>
            <a:r>
              <a:rPr lang="as-IN" sz="5400" dirty="0" smtClean="0">
                <a:latin typeface="NikoshBAN" pitchFamily="2" charset="0"/>
                <a:cs typeface="NikoshBAN" pitchFamily="2" charset="0"/>
              </a:rPr>
              <a:t>সময়- ৫০.00 মিনিট</a:t>
            </a:r>
          </a:p>
        </p:txBody>
      </p:sp>
    </p:spTree>
    <p:extLst>
      <p:ext uri="{BB962C8B-B14F-4D97-AF65-F5344CB8AC3E}">
        <p14:creationId xmlns:p14="http://schemas.microsoft.com/office/powerpoint/2010/main" val="173986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381000"/>
            <a:ext cx="7848600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200" b="1" dirty="0" smtClean="0">
                <a:latin typeface="NikoshBAN" pitchFamily="2" charset="0"/>
                <a:cs typeface="NikoshBAN" pitchFamily="2" charset="0"/>
              </a:rPr>
              <a:t>       </a:t>
            </a:r>
            <a:r>
              <a:rPr lang="as-IN" sz="7200" b="1" dirty="0" smtClean="0">
                <a:latin typeface="NikoshBAN" pitchFamily="2" charset="0"/>
                <a:cs typeface="NikoshBAN" pitchFamily="2" charset="0"/>
              </a:rPr>
              <a:t>শিখনফল</a:t>
            </a:r>
            <a:br>
              <a:rPr lang="as-IN" sz="7200" b="1" dirty="0" smtClean="0">
                <a:latin typeface="NikoshBAN" pitchFamily="2" charset="0"/>
                <a:cs typeface="NikoshBAN" pitchFamily="2" charset="0"/>
              </a:rPr>
            </a:br>
            <a:r>
              <a:rPr lang="as-IN" sz="4400" dirty="0" smtClean="0">
                <a:latin typeface="NikoshBAN" pitchFamily="2" charset="0"/>
                <a:cs typeface="NikoshBAN" pitchFamily="2" charset="0"/>
              </a:rPr>
              <a:t/>
            </a:r>
            <a:br>
              <a:rPr lang="as-IN" sz="4400" dirty="0" smtClean="0">
                <a:latin typeface="NikoshBAN" pitchFamily="2" charset="0"/>
                <a:cs typeface="NikoshBAN" pitchFamily="2" charset="0"/>
              </a:rPr>
            </a:br>
            <a:r>
              <a:rPr lang="as-IN" sz="44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১। সৌরজগত </a:t>
            </a:r>
            <a:r>
              <a:rPr lang="bn-BD" sz="44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কি তা বলতে পারবে</a:t>
            </a:r>
            <a:r>
              <a:rPr lang="as-IN" sz="44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bn-BD" sz="44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।</a:t>
            </a:r>
            <a:r>
              <a:rPr lang="as-IN" sz="44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/>
            </a:r>
            <a:br>
              <a:rPr lang="as-IN" sz="44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</a:br>
            <a:r>
              <a:rPr lang="as-IN" sz="44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২। সৌরজগতের বিভিন্ন গ্রহ চিহ্নিত করতে পারবে। </a:t>
            </a:r>
            <a:endParaRPr lang="bn-BD" sz="4400" b="1" dirty="0" smtClean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  <a:p>
            <a:r>
              <a:rPr lang="bn-BD" sz="44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৩। পৃথিবীকে সৌরজতের আদর্শ গ্রহ বলা হয় কেন বিশ্লেষণ করতে পারবে।</a:t>
            </a:r>
          </a:p>
          <a:p>
            <a:endParaRPr lang="bn-BD" sz="4400" b="1" dirty="0" smtClean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  <a:p>
            <a:endParaRPr lang="en-US" sz="4400" b="1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8024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381000"/>
            <a:ext cx="9011977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209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nut 1"/>
          <p:cNvSpPr/>
          <p:nvPr/>
        </p:nvSpPr>
        <p:spPr>
          <a:xfrm>
            <a:off x="1143000" y="1371600"/>
            <a:ext cx="6934200" cy="3124200"/>
          </a:xfrm>
          <a:prstGeom prst="donut">
            <a:avLst/>
          </a:prstGeom>
          <a:ln>
            <a:solidFill>
              <a:srgbClr val="FF0000"/>
            </a:solidFill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s-IN" sz="9600" b="1" dirty="0" smtClean="0">
                <a:solidFill>
                  <a:srgbClr val="C00000"/>
                </a:solidFill>
                <a:latin typeface="NikoshBAN" pitchFamily="2" charset="0"/>
                <a:cs typeface="NikoshBAN" pitchFamily="2" charset="0"/>
              </a:rPr>
              <a:t>সৌরজগ</a:t>
            </a:r>
            <a:r>
              <a:rPr lang="bn-BD" sz="9600" b="1" dirty="0" smtClean="0">
                <a:solidFill>
                  <a:srgbClr val="C00000"/>
                </a:solidFill>
                <a:latin typeface="NikoshBAN" pitchFamily="2" charset="0"/>
                <a:cs typeface="NikoshBAN" pitchFamily="2" charset="0"/>
              </a:rPr>
              <a:t>ৎ</a:t>
            </a:r>
            <a:endParaRPr lang="en-US" sz="9600" b="1" dirty="0">
              <a:solidFill>
                <a:srgbClr val="C00000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19928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19200" y="1843951"/>
            <a:ext cx="6858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bn-BD" sz="5400" b="1" dirty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চন্দ্র, সূর্য,  গ্রহ্‌ , নক্ষত্র, ধুমকেত, উল্কা ইত্যাদি নিয়ে যে জগৎ গঠিত তাকে সৌরজগৎ বলে ।</a:t>
            </a:r>
          </a:p>
        </p:txBody>
      </p:sp>
    </p:spTree>
    <p:extLst>
      <p:ext uri="{BB962C8B-B14F-4D97-AF65-F5344CB8AC3E}">
        <p14:creationId xmlns:p14="http://schemas.microsoft.com/office/powerpoint/2010/main" val="408808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28601"/>
            <a:ext cx="4876800" cy="5257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953000" y="304801"/>
            <a:ext cx="40386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s-IN" sz="40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সূর্য সৌরজগতের কেন্দ্রবিন্দু।এটি একটি নক্ষত্র ও জলন্ত বাস্পময় </a:t>
            </a:r>
            <a:r>
              <a:rPr lang="as-IN" sz="4000" b="1" dirty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গোলক।সূর্য থেকে</a:t>
            </a:r>
            <a:r>
              <a:rPr lang="as-IN" sz="40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ই </a:t>
            </a:r>
            <a:r>
              <a:rPr lang="as-IN" sz="4000" b="1" dirty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অন্যান্য গ্রহ ও উপগ্রহের সৃস্টি হয়েছে।</a:t>
            </a:r>
          </a:p>
        </p:txBody>
      </p:sp>
      <p:sp>
        <p:nvSpPr>
          <p:cNvPr id="4" name="Rectangle 3"/>
          <p:cNvSpPr/>
          <p:nvPr/>
        </p:nvSpPr>
        <p:spPr>
          <a:xfrm>
            <a:off x="1066800" y="5334000"/>
            <a:ext cx="1981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s-IN" sz="7200" b="1" dirty="0">
                <a:solidFill>
                  <a:srgbClr val="FF00FF"/>
                </a:solidFill>
                <a:latin typeface="NikoshBAN" pitchFamily="2" charset="0"/>
                <a:cs typeface="NikoshBAN" pitchFamily="2" charset="0"/>
              </a:rPr>
              <a:t>সূর্য</a:t>
            </a:r>
            <a:endParaRPr lang="en-US" sz="7200" b="1" dirty="0">
              <a:solidFill>
                <a:srgbClr val="FF00FF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080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1"/>
            <a:ext cx="8686800" cy="6468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045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1"/>
            <a:ext cx="8915399" cy="5257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ight Arrow 1"/>
          <p:cNvSpPr/>
          <p:nvPr/>
        </p:nvSpPr>
        <p:spPr>
          <a:xfrm>
            <a:off x="4343400" y="4267200"/>
            <a:ext cx="4800600" cy="990600"/>
          </a:xfrm>
          <a:prstGeom prst="rightArrow">
            <a:avLst>
              <a:gd name="adj1" fmla="val 50000"/>
              <a:gd name="adj2" fmla="val 53896"/>
            </a:avLst>
          </a:prstGeom>
          <a:solidFill>
            <a:schemeClr val="tx2">
              <a:lumMod val="10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>
            <a:hlinkClick r:id="rId3" action="ppaction://hlinksldjump"/>
          </p:cNvPr>
          <p:cNvSpPr/>
          <p:nvPr/>
        </p:nvSpPr>
        <p:spPr>
          <a:xfrm>
            <a:off x="304800" y="6096000"/>
            <a:ext cx="838200" cy="3810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NikoshBAN" pitchFamily="2" charset="0"/>
                <a:cs typeface="NikoshBAN" pitchFamily="2" charset="0"/>
              </a:rPr>
              <a:t>বুধ</a:t>
            </a:r>
            <a:endParaRPr lang="en-US" sz="2400" b="1" dirty="0">
              <a:solidFill>
                <a:schemeClr val="tx2">
                  <a:lumMod val="20000"/>
                  <a:lumOff val="80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Rounded Rectangle 4">
            <a:hlinkClick r:id="rId4" action="ppaction://hlinksldjump"/>
          </p:cNvPr>
          <p:cNvSpPr/>
          <p:nvPr/>
        </p:nvSpPr>
        <p:spPr>
          <a:xfrm>
            <a:off x="1295400" y="6096000"/>
            <a:ext cx="838200" cy="3810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NikoshBAN" pitchFamily="2" charset="0"/>
                <a:cs typeface="NikoshBAN" pitchFamily="2" charset="0"/>
              </a:rPr>
              <a:t>শুক্র</a:t>
            </a:r>
            <a:endParaRPr lang="en-US" sz="2400" b="1" dirty="0">
              <a:solidFill>
                <a:schemeClr val="tx2">
                  <a:lumMod val="20000"/>
                  <a:lumOff val="80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6" name="Rounded Rectangle 5">
            <a:hlinkClick r:id="rId5" action="ppaction://hlinksldjump"/>
          </p:cNvPr>
          <p:cNvSpPr/>
          <p:nvPr/>
        </p:nvSpPr>
        <p:spPr>
          <a:xfrm>
            <a:off x="2256972" y="6096000"/>
            <a:ext cx="990600" cy="3810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NikoshBAN" pitchFamily="2" charset="0"/>
                <a:cs typeface="NikoshBAN" pitchFamily="2" charset="0"/>
              </a:rPr>
              <a:t>পৃথিবী</a:t>
            </a:r>
            <a:endParaRPr lang="en-US" sz="2400" b="1" dirty="0">
              <a:solidFill>
                <a:schemeClr val="tx2">
                  <a:lumMod val="20000"/>
                  <a:lumOff val="80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7" name="Rounded Rectangle 6">
            <a:hlinkClick r:id="rId6" action="ppaction://hlinksldjump"/>
          </p:cNvPr>
          <p:cNvSpPr/>
          <p:nvPr/>
        </p:nvSpPr>
        <p:spPr>
          <a:xfrm>
            <a:off x="3349170" y="6096000"/>
            <a:ext cx="838200" cy="3810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NikoshBAN" pitchFamily="2" charset="0"/>
                <a:cs typeface="NikoshBAN" pitchFamily="2" charset="0"/>
              </a:rPr>
              <a:t>মঙ্গল</a:t>
            </a:r>
            <a:endParaRPr lang="en-US" sz="2400" b="1" dirty="0">
              <a:solidFill>
                <a:schemeClr val="tx2">
                  <a:lumMod val="20000"/>
                  <a:lumOff val="80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8" name="Rounded Rectangle 7">
            <a:hlinkClick r:id="rId7" action="ppaction://hlinksldjump"/>
          </p:cNvPr>
          <p:cNvSpPr/>
          <p:nvPr/>
        </p:nvSpPr>
        <p:spPr>
          <a:xfrm>
            <a:off x="4292598" y="6096000"/>
            <a:ext cx="1066800" cy="381000"/>
          </a:xfrm>
          <a:prstGeom prst="roundRect">
            <a:avLst/>
          </a:prstGeom>
          <a:solidFill>
            <a:srgbClr val="FF000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n-BD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>
                    <a:lumMod val="20000"/>
                    <a:lumOff val="80000"/>
                  </a:srgbClr>
                </a:solidFill>
                <a:effectLst/>
                <a:uLnTx/>
                <a:uFillTx/>
                <a:latin typeface="NikoshBAN" pitchFamily="2" charset="0"/>
                <a:ea typeface="+mn-ea"/>
                <a:cs typeface="NikoshBAN" pitchFamily="2" charset="0"/>
              </a:rPr>
              <a:t>বৃহস্পতি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1F497D">
                  <a:lumMod val="20000"/>
                  <a:lumOff val="80000"/>
                </a:srgbClr>
              </a:solidFill>
              <a:effectLst/>
              <a:uLnTx/>
              <a:uFillTx/>
              <a:latin typeface="NikoshBAN" pitchFamily="2" charset="0"/>
              <a:ea typeface="+mn-ea"/>
              <a:cs typeface="NikoshBAN" pitchFamily="2" charset="0"/>
            </a:endParaRPr>
          </a:p>
        </p:txBody>
      </p:sp>
      <p:sp>
        <p:nvSpPr>
          <p:cNvPr id="9" name="Rounded Rectangle 8">
            <a:hlinkClick r:id="rId8" action="ppaction://hlinksldjump"/>
          </p:cNvPr>
          <p:cNvSpPr/>
          <p:nvPr/>
        </p:nvSpPr>
        <p:spPr>
          <a:xfrm>
            <a:off x="5486400" y="6096000"/>
            <a:ext cx="838200" cy="3810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NikoshBAN" pitchFamily="2" charset="0"/>
                <a:cs typeface="NikoshBAN" pitchFamily="2" charset="0"/>
              </a:rPr>
              <a:t>শনি</a:t>
            </a:r>
            <a:endParaRPr lang="en-US" sz="2400" b="1" dirty="0">
              <a:solidFill>
                <a:schemeClr val="tx2">
                  <a:lumMod val="20000"/>
                  <a:lumOff val="80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0" name="Rounded Rectangle 9">
            <a:hlinkClick r:id="rId9" action="ppaction://hlinksldjump"/>
          </p:cNvPr>
          <p:cNvSpPr/>
          <p:nvPr/>
        </p:nvSpPr>
        <p:spPr>
          <a:xfrm>
            <a:off x="6447972" y="6096000"/>
            <a:ext cx="1143000" cy="3810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NikoshBAN" pitchFamily="2" charset="0"/>
                <a:cs typeface="NikoshBAN" pitchFamily="2" charset="0"/>
              </a:rPr>
              <a:t>ইউরেনাস</a:t>
            </a:r>
            <a:endParaRPr lang="en-US" sz="2400" b="1" dirty="0">
              <a:solidFill>
                <a:schemeClr val="tx2">
                  <a:lumMod val="20000"/>
                  <a:lumOff val="80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1" name="Rounded Rectangle 10">
            <a:hlinkClick r:id="rId10" action="ppaction://hlinksldjump"/>
          </p:cNvPr>
          <p:cNvSpPr/>
          <p:nvPr/>
        </p:nvSpPr>
        <p:spPr>
          <a:xfrm>
            <a:off x="7696200" y="6096000"/>
            <a:ext cx="990600" cy="381000"/>
          </a:xfrm>
          <a:prstGeom prst="roundRect">
            <a:avLst>
              <a:gd name="adj" fmla="val 16667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NikoshBAN" pitchFamily="2" charset="0"/>
                <a:cs typeface="NikoshBAN" pitchFamily="2" charset="0"/>
              </a:rPr>
              <a:t>নেপচুন</a:t>
            </a:r>
            <a:endParaRPr lang="en-US" sz="2400" b="1" dirty="0">
              <a:solidFill>
                <a:schemeClr val="tx2">
                  <a:lumMod val="20000"/>
                  <a:lumOff val="80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019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438400" y="304800"/>
            <a:ext cx="3962400" cy="9906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dirty="0">
                <a:solidFill>
                  <a:srgbClr val="FFC00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bn-BD" sz="6600" b="1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একক </a:t>
            </a:r>
            <a:r>
              <a:rPr lang="bn-BD" sz="6600" b="1" dirty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কাজ</a:t>
            </a:r>
            <a:endParaRPr lang="en-US" sz="6600" b="1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8200" y="1676400"/>
            <a:ext cx="70866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n-BD" sz="44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NikoshBAN" pitchFamily="2" charset="0"/>
                <a:cs typeface="NikoshBAN" pitchFamily="2" charset="0"/>
              </a:rPr>
              <a:t>১। সৌরজগতের গ্রহগুলোর নাম </a:t>
            </a:r>
            <a:r>
              <a:rPr lang="bn-BD" sz="4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NikoshBAN" pitchFamily="2" charset="0"/>
                <a:cs typeface="NikoshBAN" pitchFamily="2" charset="0"/>
              </a:rPr>
              <a:t>লিখ </a:t>
            </a:r>
            <a:r>
              <a:rPr lang="bn-BD" sz="44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NikoshBAN" pitchFamily="2" charset="0"/>
                <a:cs typeface="NikoshBAN" pitchFamily="2" charset="0"/>
              </a:rPr>
              <a:t>।</a:t>
            </a:r>
          </a:p>
          <a:p>
            <a:r>
              <a:rPr lang="bn-BD" sz="44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NikoshBAN" pitchFamily="2" charset="0"/>
                <a:cs typeface="NikoshBAN" pitchFamily="2" charset="0"/>
              </a:rPr>
              <a:t>২। সৌরজগতের আদর্শ গ্রহ কাকে বলে ? </a:t>
            </a:r>
          </a:p>
          <a:p>
            <a:endParaRPr lang="bn-BD" sz="4400" b="1" dirty="0">
              <a:solidFill>
                <a:schemeClr val="accent6">
                  <a:lumMod val="20000"/>
                  <a:lumOff val="80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19800" y="4419600"/>
            <a:ext cx="31242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n-BD" sz="6000" dirty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সময়- ৫মিঃ </a:t>
            </a:r>
            <a:endParaRPr lang="en-US" sz="60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65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rgbClr val="FF0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1" y="612776"/>
            <a:ext cx="4343400" cy="5081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5486400"/>
            <a:ext cx="24384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953000" y="1447801"/>
            <a:ext cx="2971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s-IN" sz="4000" b="1" dirty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বুধ  সৌরজগতের সবচেয়ে নিকটতম গ্রহ। এটির রঙ তামাটে।</a:t>
            </a:r>
          </a:p>
        </p:txBody>
      </p:sp>
    </p:spTree>
    <p:extLst>
      <p:ext uri="{BB962C8B-B14F-4D97-AF65-F5344CB8AC3E}">
        <p14:creationId xmlns:p14="http://schemas.microsoft.com/office/powerpoint/2010/main" val="158732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rocksfromspace.open.ac.uk/images/venu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444393"/>
            <a:ext cx="4953000" cy="4890743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 rot="10800000" flipV="1">
            <a:off x="533400" y="5598825"/>
            <a:ext cx="453408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n-BD" sz="7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শুক্র</a:t>
            </a:r>
            <a:endParaRPr kumimoji="0" lang="en-US" sz="72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067489" y="1628507"/>
            <a:ext cx="407651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বুধের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মতো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শুক্র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গ্রহকেও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ভোরের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আকাশে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শুক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তারা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সন্ধ্যার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আকাশে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সন্ধ্যা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তারা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হিসাবে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দেখা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যায়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শুক্র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গ্রহটি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ঘন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মেঘে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ডাকা।সূর্যকে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ঘুরে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আসতে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সময়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লাগে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২২৫ </a:t>
            </a:r>
            <a:r>
              <a:rPr lang="en-US" sz="3200" b="1" dirty="0" err="1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দিন</a:t>
            </a:r>
            <a:r>
              <a:rPr lang="en-US" sz="32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। </a:t>
            </a:r>
          </a:p>
        </p:txBody>
      </p:sp>
    </p:spTree>
    <p:extLst>
      <p:ext uri="{BB962C8B-B14F-4D97-AF65-F5344CB8AC3E}">
        <p14:creationId xmlns:p14="http://schemas.microsoft.com/office/powerpoint/2010/main" val="266747426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blisstree.com/files/2010/04/eart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2400"/>
            <a:ext cx="5267827" cy="5715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838200" y="5715000"/>
            <a:ext cx="44072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bn-BD" sz="4800" b="1" kern="0" dirty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পৃথিবী</a:t>
            </a:r>
            <a:endParaRPr lang="en-US" kern="0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19725" y="1343085"/>
            <a:ext cx="3733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bn-BD" sz="3200" b="1" dirty="0" smtClean="0">
                <a:solidFill>
                  <a:srgbClr val="FF00FF"/>
                </a:solidFill>
                <a:latin typeface="NikoshBAN" pitchFamily="2" charset="0"/>
                <a:cs typeface="NikoshBAN" pitchFamily="2" charset="0"/>
              </a:rPr>
              <a:t>এটি সূর্যের তৃতীয় নিকতম গ্রহ। এর ব্যাস প্রায় ১২৬৬৭ কিলোমিটার।চাঁদ </a:t>
            </a:r>
            <a:r>
              <a:rPr lang="bn-BD" sz="3200" b="1" kern="0" dirty="0" smtClean="0">
                <a:solidFill>
                  <a:srgbClr val="FF00FF"/>
                </a:solidFill>
                <a:latin typeface="NikoshBAN" pitchFamily="2" charset="0"/>
                <a:cs typeface="NikoshBAN" pitchFamily="2" charset="0"/>
              </a:rPr>
              <a:t>পৃথিবী  একমাত্র  উপগ্রহ</a:t>
            </a:r>
          </a:p>
          <a:p>
            <a:pPr lvl="0"/>
            <a:r>
              <a:rPr lang="as-IN" sz="3200" b="1" dirty="0" smtClean="0">
                <a:solidFill>
                  <a:srgbClr val="FF00FF"/>
                </a:solidFill>
                <a:latin typeface="NikoshBAN" pitchFamily="2" charset="0"/>
                <a:cs typeface="NikoshBAN" pitchFamily="2" charset="0"/>
              </a:rPr>
              <a:t>সৌরজগতের</a:t>
            </a:r>
            <a:r>
              <a:rPr lang="bn-BD" sz="3200" b="1" dirty="0" smtClean="0">
                <a:solidFill>
                  <a:srgbClr val="FF00FF"/>
                </a:solidFill>
                <a:latin typeface="NikoshBAN" pitchFamily="2" charset="0"/>
                <a:cs typeface="NikoshBAN" pitchFamily="2" charset="0"/>
              </a:rPr>
              <a:t>  গ্রহ গুলোর মধ্যে একমাত্র  পৃথিবীতেই প্রাণের অস্তিত্ব আছে।</a:t>
            </a:r>
            <a:endParaRPr lang="bn-BD" sz="3200" b="1" kern="0" dirty="0" smtClean="0">
              <a:solidFill>
                <a:srgbClr val="FF00FF"/>
              </a:solidFill>
              <a:latin typeface="NikoshBAN" pitchFamily="2" charset="0"/>
              <a:cs typeface="NikoshBAN" pitchFamily="2" charset="0"/>
            </a:endParaRPr>
          </a:p>
          <a:p>
            <a:pPr lvl="0"/>
            <a:r>
              <a:rPr lang="bn-BD" sz="3200" b="1" kern="0" dirty="0" smtClean="0">
                <a:solidFill>
                  <a:srgbClr val="FF00FF"/>
                </a:solidFill>
                <a:latin typeface="NikoshBAN" pitchFamily="2" charset="0"/>
                <a:cs typeface="NikoshBAN" pitchFamily="2" charset="0"/>
              </a:rPr>
              <a:t> </a:t>
            </a:r>
            <a:endParaRPr lang="en-US" sz="3200" b="1" kern="0" dirty="0">
              <a:solidFill>
                <a:srgbClr val="FF00FF"/>
              </a:solidFill>
            </a:endParaRPr>
          </a:p>
          <a:p>
            <a:endParaRPr lang="en-US" sz="3200" b="1" dirty="0">
              <a:solidFill>
                <a:srgbClr val="FF00FF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38602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umich.edu/~lowbrows/reflections/2001/mars-H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5029200" cy="54864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914400" y="5638800"/>
            <a:ext cx="42885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n-BD" sz="4800" b="1" i="0" u="none" strike="noStrike" kern="0" cap="none" spc="0" normalizeH="0" baseline="0" noProof="0" dirty="0" smtClean="0">
                <a:ln>
                  <a:noFill/>
                </a:ln>
                <a:solidFill>
                  <a:srgbClr val="600000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মঙ্গল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600000"/>
              </a:solidFill>
              <a:effectLst/>
              <a:uLnTx/>
              <a:uFillTx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02942" y="685800"/>
            <a:ext cx="394105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4000" b="1" dirty="0" smtClean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মংগল পৃথিবীর নিকতম গ্রহ।খালি চোখে গ্রহকে লালচে দেখায়। মংগল গ্রহ উপরিভাগে রয়েছে গিরিখাত ও আগ্নেগিরি।</a:t>
            </a:r>
          </a:p>
          <a:p>
            <a:pPr lvl="0"/>
            <a:r>
              <a:rPr lang="bn-BD" sz="40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মংগল </a:t>
            </a:r>
            <a:r>
              <a:rPr lang="bn-BD" sz="4000" b="1" dirty="0" smtClean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গ্রহে প্রাণের </a:t>
            </a:r>
            <a:r>
              <a:rPr lang="bn-BD" sz="40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অস্তিত্ব </a:t>
            </a:r>
            <a:r>
              <a:rPr lang="bn-BD" sz="4000" b="1" dirty="0" smtClean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নেই।</a:t>
            </a:r>
            <a:endParaRPr lang="bn-BD" sz="4000" b="1" kern="0" dirty="0">
              <a:solidFill>
                <a:srgbClr val="003399"/>
              </a:solidFill>
              <a:latin typeface="NikoshBAN" pitchFamily="2" charset="0"/>
              <a:cs typeface="NikoshBAN" pitchFamily="2" charset="0"/>
            </a:endParaRPr>
          </a:p>
          <a:p>
            <a:pPr lvl="0"/>
            <a:r>
              <a:rPr lang="bn-BD" sz="4000" b="1" kern="0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 </a:t>
            </a:r>
            <a:endParaRPr lang="en-US" sz="4000" b="1" kern="0" dirty="0">
              <a:solidFill>
                <a:srgbClr val="003399"/>
              </a:solidFill>
              <a:latin typeface="NikoshBAN" pitchFamily="2" charset="0"/>
              <a:cs typeface="NikoshBAN" pitchFamily="2" charset="0"/>
            </a:endParaRPr>
          </a:p>
          <a:p>
            <a:endParaRPr lang="bn-BD" sz="3200" b="1" dirty="0" smtClean="0">
              <a:solidFill>
                <a:srgbClr val="003399"/>
              </a:solidFill>
              <a:latin typeface="NikoshBAN" pitchFamily="2" charset="0"/>
              <a:cs typeface="NikoshBAN" pitchFamily="2" charset="0"/>
            </a:endParaRPr>
          </a:p>
          <a:p>
            <a:endParaRPr lang="en-US" sz="3200" b="1" dirty="0">
              <a:solidFill>
                <a:srgbClr val="003399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28171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b4tea.com/wp-content/uploads/2010/03/Jupit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1" y="123825"/>
            <a:ext cx="4876799" cy="547702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 rot="10800000" flipV="1">
            <a:off x="228601" y="5506492"/>
            <a:ext cx="52348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n-BD" sz="4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বৃহস্পতি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57800" y="1219200"/>
            <a:ext cx="36576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bn-BD" sz="3600" b="1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বৃহস্পতি সৌরজগতের সবচেয়ে বড় গ্রহ।একে গ্রহ রাজ বলে । আয়তনে পৃথীবির চেয়ে ১৩০০ গুন বড়।</a:t>
            </a:r>
            <a:r>
              <a:rPr lang="bn-BD" sz="3600" b="1" dirty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bn-BD" sz="3600" b="1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বৃহস্পতির বায়ূমন্ডল হাইড্রোজেন ও হিলিয়াম গ্যাস দিয়ে তৈরি।এই গ্রহে </a:t>
            </a:r>
            <a:r>
              <a:rPr lang="bn-BD" sz="3600" b="1" dirty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প্রাণের অস্তিত্ব নেই।</a:t>
            </a:r>
            <a:endParaRPr lang="bn-BD" sz="3600" b="1" kern="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  <a:p>
            <a:r>
              <a:rPr lang="bn-BD" sz="3600" b="1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  </a:t>
            </a:r>
            <a:endParaRPr lang="en-US" sz="3600" b="1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80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natsci.parkland.edu/ast/101/saturn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1" y="1143000"/>
            <a:ext cx="4800600" cy="468630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685800" y="5791201"/>
            <a:ext cx="457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s-IN" sz="6000" b="1" dirty="0">
                <a:solidFill>
                  <a:srgbClr val="C00000"/>
                </a:solidFill>
                <a:latin typeface="NikoshBAN" pitchFamily="2" charset="0"/>
                <a:cs typeface="NikoshBAN" pitchFamily="2" charset="0"/>
              </a:rPr>
              <a:t>শনি</a:t>
            </a:r>
            <a:endParaRPr lang="en-US" sz="6000" b="1" dirty="0">
              <a:solidFill>
                <a:srgbClr val="C000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876799" y="1295400"/>
            <a:ext cx="4267201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n-BD" sz="3200" b="1" dirty="0">
                <a:solidFill>
                  <a:srgbClr val="600000"/>
                </a:solidFill>
                <a:latin typeface="NikoshBAN" pitchFamily="2" charset="0"/>
                <a:cs typeface="NikoshBAN" pitchFamily="2" charset="0"/>
              </a:rPr>
              <a:t>শনি সৌরজগতের </a:t>
            </a:r>
            <a:r>
              <a:rPr lang="bn-BD" sz="3200" b="1" dirty="0" smtClean="0">
                <a:solidFill>
                  <a:srgbClr val="600000"/>
                </a:solidFill>
                <a:latin typeface="NikoshBAN" pitchFamily="2" charset="0"/>
                <a:cs typeface="NikoshBAN" pitchFamily="2" charset="0"/>
              </a:rPr>
              <a:t>দ্বিতীয় বৃহত্তম গ্রহ । শনি ব্যাস ১২০০০০কিলোমিটার ।শনির ভূত্বক বরফে </a:t>
            </a:r>
            <a:r>
              <a:rPr lang="bn-BD" sz="3200" b="1" dirty="0">
                <a:solidFill>
                  <a:srgbClr val="600000"/>
                </a:solidFill>
                <a:latin typeface="NikoshBAN" pitchFamily="2" charset="0"/>
                <a:cs typeface="NikoshBAN" pitchFamily="2" charset="0"/>
              </a:rPr>
              <a:t>ডাকা</a:t>
            </a:r>
            <a:r>
              <a:rPr lang="bn-BD" sz="3200" b="1" dirty="0" smtClean="0">
                <a:solidFill>
                  <a:srgbClr val="600000"/>
                </a:solidFill>
                <a:latin typeface="NikoshBAN" pitchFamily="2" charset="0"/>
                <a:cs typeface="NikoshBAN" pitchFamily="2" charset="0"/>
              </a:rPr>
              <a:t>।এর</a:t>
            </a:r>
            <a:r>
              <a:rPr lang="as-IN" sz="3200" b="1" dirty="0" smtClean="0">
                <a:solidFill>
                  <a:srgbClr val="600000"/>
                </a:solidFill>
                <a:latin typeface="NikoshBAN" pitchFamily="2" charset="0"/>
                <a:cs typeface="NikoshBAN" pitchFamily="2" charset="0"/>
              </a:rPr>
              <a:t> বায়ূমন্ড</a:t>
            </a:r>
            <a:r>
              <a:rPr lang="bn-BD" sz="3200" b="1" dirty="0" smtClean="0">
                <a:solidFill>
                  <a:srgbClr val="600000"/>
                </a:solidFill>
                <a:latin typeface="NikoshBAN" pitchFamily="2" charset="0"/>
                <a:cs typeface="NikoshBAN" pitchFamily="2" charset="0"/>
              </a:rPr>
              <a:t>লে আছে</a:t>
            </a:r>
            <a:r>
              <a:rPr lang="as-IN" sz="3200" b="1" dirty="0" smtClean="0">
                <a:solidFill>
                  <a:srgbClr val="600000"/>
                </a:solidFill>
                <a:latin typeface="NikoshBAN" pitchFamily="2" charset="0"/>
                <a:cs typeface="NikoshBAN" pitchFamily="2" charset="0"/>
              </a:rPr>
              <a:t> হাইড্রোজেন </a:t>
            </a:r>
            <a:r>
              <a:rPr lang="as-IN" sz="3200" b="1" dirty="0">
                <a:solidFill>
                  <a:srgbClr val="600000"/>
                </a:solidFill>
                <a:latin typeface="NikoshBAN" pitchFamily="2" charset="0"/>
                <a:cs typeface="NikoshBAN" pitchFamily="2" charset="0"/>
              </a:rPr>
              <a:t>ও </a:t>
            </a:r>
            <a:r>
              <a:rPr lang="as-IN" sz="3200" b="1" dirty="0" smtClean="0">
                <a:solidFill>
                  <a:srgbClr val="600000"/>
                </a:solidFill>
                <a:latin typeface="NikoshBAN" pitchFamily="2" charset="0"/>
                <a:cs typeface="NikoshBAN" pitchFamily="2" charset="0"/>
              </a:rPr>
              <a:t>হিলিয়া</a:t>
            </a:r>
            <a:r>
              <a:rPr lang="bn-BD" sz="3200" b="1" dirty="0" smtClean="0">
                <a:solidFill>
                  <a:srgbClr val="600000"/>
                </a:solidFill>
                <a:latin typeface="NikoshBAN" pitchFamily="2" charset="0"/>
                <a:cs typeface="NikoshBAN" pitchFamily="2" charset="0"/>
              </a:rPr>
              <a:t>মের মিশ্রণ,মিথেন ও অ্যামোনিয়া</a:t>
            </a:r>
            <a:r>
              <a:rPr lang="as-IN" sz="3200" b="1" dirty="0" smtClean="0">
                <a:solidFill>
                  <a:srgbClr val="600000"/>
                </a:solidFill>
                <a:latin typeface="NikoshBAN" pitchFamily="2" charset="0"/>
                <a:cs typeface="NikoshBAN" pitchFamily="2" charset="0"/>
              </a:rPr>
              <a:t> গ্যাস</a:t>
            </a:r>
            <a:r>
              <a:rPr lang="bn-BD" sz="3200" b="1" dirty="0" smtClean="0">
                <a:solidFill>
                  <a:srgbClr val="600000"/>
                </a:solidFill>
                <a:latin typeface="NikoshBAN" pitchFamily="2" charset="0"/>
                <a:cs typeface="NikoshBAN" pitchFamily="2" charset="0"/>
              </a:rPr>
              <a:t>। শনিকে ঘিরে রেয়েছে হাজার হাজার বলয় যা</a:t>
            </a:r>
            <a:r>
              <a:rPr lang="as-IN" sz="3200" b="1" dirty="0" smtClean="0">
                <a:solidFill>
                  <a:srgbClr val="60000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bn-BD" sz="3200" b="1" dirty="0" smtClean="0">
                <a:solidFill>
                  <a:srgbClr val="600000"/>
                </a:solidFill>
                <a:latin typeface="NikoshBAN" pitchFamily="2" charset="0"/>
                <a:cs typeface="NikoshBAN" pitchFamily="2" charset="0"/>
              </a:rPr>
              <a:t> বরফ, ধূলিকণা ও শিলা দিয়ে  তৈরি । এই বলয়ের এক এক টি এক এক রং এর। </a:t>
            </a:r>
            <a:endParaRPr lang="en-US" sz="3200" b="1" dirty="0">
              <a:solidFill>
                <a:srgbClr val="600000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479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52402" y="5456510"/>
            <a:ext cx="53919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n-BD" sz="4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ইউরেনাস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19600" y="1052910"/>
            <a:ext cx="47244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600" b="1" dirty="0" smtClean="0">
                <a:latin typeface="NikoshBAN" pitchFamily="2" charset="0"/>
                <a:cs typeface="NikoshBAN" pitchFamily="2" charset="0"/>
              </a:rPr>
              <a:t>ইউরেনাস সৌরজতের তৃতীয় বৃহত্তম গ্রহ। সূর্য্যকে প্রদক্ষিণ করতে সময় লাগে ৮৪ বছর।এই গ্রহের গড় ব্যাস ৪৯০০০ কিলোমিটার। শনির মতো ইউরেনাসের ও কয়েকটি বলয় আবিস্কৃত হয়েছে,তবে শনির বলয়ের ন্যায় এই বলয় গুলো উজ্জল নয়।</a:t>
            </a:r>
            <a:endParaRPr lang="en-US" sz="3600" b="1" dirty="0"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2" y="1052910"/>
            <a:ext cx="4103966" cy="3976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877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stariel.com/blog/wp-content/uploads/2008/12/neptune-planet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4866085" cy="52578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381000" y="5668780"/>
            <a:ext cx="4038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n-BD" sz="6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নেপচুন</a:t>
            </a:r>
            <a:endParaRPr kumimoji="0" lang="en-US" sz="60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05400" y="685800"/>
            <a:ext cx="4038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200" b="1" dirty="0" smtClean="0">
                <a:solidFill>
                  <a:schemeClr val="tx2">
                    <a:lumMod val="90000"/>
                  </a:schemeClr>
                </a:solidFill>
                <a:latin typeface="NikoshBAN" pitchFamily="2" charset="0"/>
                <a:cs typeface="NikoshBAN" pitchFamily="2" charset="0"/>
              </a:rPr>
              <a:t>সূর্য্য থেকে এর দূরুত্ব প্রায় ৪৫০ কোটি কিলোমিটার। এই গ্রহ আয়তনে প্রায় ৭২ টি পৃথিবীর সমান। এর ব্যাস  ৪৮,৪০০কিলোমিটার।এর বায়ুমণ্ডলে বেশিরভাগই  মিথন ও অ্যামোনিয়া গ্যাস।নেপচুন গ্রহের দুটি বলয়ও আবিস্কৃত হয়েছে।</a:t>
            </a:r>
            <a:endParaRPr lang="en-US" sz="3200" b="1" dirty="0">
              <a:solidFill>
                <a:schemeClr val="tx2">
                  <a:lumMod val="90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976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3" descr="NASA-mercury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2133600" cy="2133600"/>
          </a:xfrm>
          <a:prstGeom prst="rect">
            <a:avLst/>
          </a:prstGeom>
        </p:spPr>
      </p:pic>
      <p:pic>
        <p:nvPicPr>
          <p:cNvPr id="3" name="Picture 2" descr="C:\Documents and Settings\Lab 15\My Documents\Delwar-DPE\Indivisual\Vedio and Image\earth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90913" y="50469"/>
            <a:ext cx="2504973" cy="2133931"/>
          </a:xfrm>
          <a:prstGeom prst="rect">
            <a:avLst/>
          </a:prstGeom>
          <a:noFill/>
        </p:spPr>
      </p:pic>
      <p:pic>
        <p:nvPicPr>
          <p:cNvPr id="4" name="Picture 8" descr="C:\Documents and Settings\Lab 15\My Documents\Delwar-DPE\Indivisual\Vedio and Image\venus_magella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49074" y="76200"/>
            <a:ext cx="2637726" cy="2016748"/>
          </a:xfrm>
          <a:prstGeom prst="rect">
            <a:avLst/>
          </a:prstGeom>
          <a:noFill/>
        </p:spPr>
      </p:pic>
      <p:pic>
        <p:nvPicPr>
          <p:cNvPr id="5" name="Picture 4" descr="C:\Documents and Settings\Lab 15\My Documents\Delwar-DPE\Indivisual\Vedio and Image\mars-HS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2133600"/>
            <a:ext cx="2133600" cy="2133600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914" y="2184400"/>
            <a:ext cx="2504972" cy="2504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 descr="C:\Documents and Settings\Lab 15\My Documents\Delwar-DPE\Indivisual\Vedio and Image\neptune-planet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49074" y="2092948"/>
            <a:ext cx="2637726" cy="2250452"/>
          </a:xfrm>
          <a:prstGeom prst="rect">
            <a:avLst/>
          </a:prstGeom>
          <a:noFill/>
        </p:spPr>
      </p:pic>
      <p:pic>
        <p:nvPicPr>
          <p:cNvPr id="8" name="Picture 7" descr="C:\Documents and Settings\Lab 15\My Documents\Delwar-DPE\Indivisual\Vedio and Image\uranus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4800" y="4267200"/>
            <a:ext cx="2133600" cy="2188772"/>
          </a:xfrm>
          <a:prstGeom prst="rect">
            <a:avLst/>
          </a:prstGeom>
          <a:noFill/>
        </p:spPr>
      </p:pic>
      <p:pic>
        <p:nvPicPr>
          <p:cNvPr id="9" name="Picture 3" descr="C:\Documents and Settings\Lab 15\My Documents\Delwar-DPE\Indivisual\Vedio and Image\jupiter.bmp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90914" y="4572000"/>
            <a:ext cx="2504972" cy="2133600"/>
          </a:xfrm>
          <a:prstGeom prst="rect">
            <a:avLst/>
          </a:prstGeom>
          <a:noFill/>
        </p:spPr>
      </p:pic>
      <p:pic>
        <p:nvPicPr>
          <p:cNvPr id="10" name="Picture 6" descr="C:\Documents and Settings\Lab 15\My Documents\Delwar-DPE\Indivisual\Vedio and Image\saturn.gif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49074" y="4343400"/>
            <a:ext cx="2637726" cy="23432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3614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43200" y="533400"/>
            <a:ext cx="4038600" cy="1371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4800" dirty="0" smtClean="0">
                <a:solidFill>
                  <a:srgbClr val="FF0000"/>
                </a:solidFill>
              </a:rPr>
              <a:t> </a:t>
            </a:r>
            <a:r>
              <a:rPr lang="bn-BD" sz="6000" b="1" dirty="0" smtClean="0">
                <a:solidFill>
                  <a:srgbClr val="FF0000"/>
                </a:solidFill>
                <a:latin typeface="NikoshBAN" pitchFamily="2" charset="0"/>
                <a:cs typeface="NikoshBAN" pitchFamily="2" charset="0"/>
              </a:rPr>
              <a:t>জোড়ায় কাজ </a:t>
            </a:r>
            <a:endParaRPr lang="en-US" sz="6000" b="1" dirty="0">
              <a:solidFill>
                <a:srgbClr val="FF00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200" y="2413338"/>
            <a:ext cx="85344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marR="0" lvl="0" indent="-5715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bn-BD" sz="3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 </a:t>
            </a:r>
            <a:r>
              <a:rPr kumimoji="0" lang="bn-BD" sz="5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ikoshBAN" pitchFamily="2" charset="0"/>
                <a:cs typeface="NikoshBAN" pitchFamily="2" charset="0"/>
              </a:rPr>
              <a:t>বুধ </a:t>
            </a:r>
            <a:r>
              <a:rPr kumimoji="0" lang="as-IN" sz="5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ikoshBAN" pitchFamily="2" charset="0"/>
                <a:cs typeface="NikoshBAN" pitchFamily="2" charset="0"/>
              </a:rPr>
              <a:t>গ্রহটিতে তাপমাত্রা অধিক হওয়ার কারণ কি ব্যাখ্যা কর ।</a:t>
            </a:r>
            <a:endParaRPr kumimoji="0" lang="bn-BD" sz="5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ikoshBAN" pitchFamily="2" charset="0"/>
              <a:cs typeface="NikoshBAN" pitchFamily="2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s-IN" sz="5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ikoshBAN" pitchFamily="2" charset="0"/>
                <a:cs typeface="NikoshBAN" pitchFamily="2" charset="0"/>
              </a:rPr>
              <a:t> </a:t>
            </a:r>
            <a:endParaRPr kumimoji="0" lang="en-US" sz="54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34000" y="4952494"/>
            <a:ext cx="3657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bn-BD" sz="6000" b="1" dirty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সময়- </a:t>
            </a:r>
            <a:r>
              <a:rPr lang="bn-BD" sz="6000" b="1" dirty="0" smtClean="0">
                <a:solidFill>
                  <a:srgbClr val="003399"/>
                </a:solidFill>
                <a:latin typeface="NikoshBAN" pitchFamily="2" charset="0"/>
                <a:cs typeface="NikoshBAN" pitchFamily="2" charset="0"/>
              </a:rPr>
              <a:t>১০মিঃ </a:t>
            </a:r>
            <a:endParaRPr lang="en-US" sz="6000" b="1" dirty="0">
              <a:solidFill>
                <a:srgbClr val="003399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88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05200" y="152400"/>
            <a:ext cx="2667000" cy="1015663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n-BD" sz="6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প্রশ্নোত্তর</a:t>
            </a:r>
            <a:endParaRPr kumimoji="0" lang="en-US" sz="60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" y="1066800"/>
            <a:ext cx="88392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bn-BD" sz="4800" b="1" dirty="0" smtClean="0">
                <a:solidFill>
                  <a:srgbClr val="FF00FF"/>
                </a:solidFill>
                <a:latin typeface="NikoshBAN" pitchFamily="2" charset="0"/>
                <a:cs typeface="NikoshBAN" pitchFamily="2" charset="0"/>
              </a:rPr>
              <a:t>সৌরজগৎ কাকে বলে?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bn-BD" sz="4800" b="1" dirty="0" smtClean="0">
                <a:solidFill>
                  <a:srgbClr val="FF00FF"/>
                </a:solidFill>
                <a:latin typeface="NikoshBAN" pitchFamily="2" charset="0"/>
                <a:cs typeface="NikoshBAN" pitchFamily="2" charset="0"/>
              </a:rPr>
              <a:t> সৌরজগতের আর্দশ গ্রহ কোনটি?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bn-BD" sz="4800" b="1" dirty="0" smtClean="0">
                <a:solidFill>
                  <a:srgbClr val="FF00FF"/>
                </a:solidFill>
                <a:latin typeface="NikoshBAN" pitchFamily="2" charset="0"/>
                <a:cs typeface="NikoshBAN" pitchFamily="2" charset="0"/>
              </a:rPr>
              <a:t>সৌরজগতের গ্রহের মধ্যে কোন গ্রহের উপগ্রহ বেশি।</a:t>
            </a:r>
            <a:endParaRPr lang="en-US" sz="4800" b="1" dirty="0">
              <a:solidFill>
                <a:srgbClr val="FF00FF"/>
              </a:solidFill>
              <a:latin typeface="NikoshBAN" pitchFamily="2" charset="0"/>
              <a:cs typeface="NikoshBAN" pitchFamily="2" charset="0"/>
            </a:endParaRPr>
          </a:p>
          <a:p>
            <a:pPr lvl="0">
              <a:spcBef>
                <a:spcPct val="20000"/>
              </a:spcBef>
            </a:pPr>
            <a:r>
              <a:rPr lang="bn-BD" sz="4800" b="1" dirty="0" smtClean="0">
                <a:solidFill>
                  <a:srgbClr val="FF00FF"/>
                </a:solidFill>
                <a:latin typeface="NikoshBAN" pitchFamily="2" charset="0"/>
                <a:cs typeface="NikoshBAN" pitchFamily="2" charset="0"/>
              </a:rPr>
              <a:t>সূর্যের সবচেয়ে কাছের গ্রহ কোনটি?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bn-BD" sz="4800" b="1" dirty="0" smtClean="0">
                <a:solidFill>
                  <a:srgbClr val="FF00FF"/>
                </a:solidFill>
                <a:latin typeface="NikoshBAN" pitchFamily="2" charset="0"/>
                <a:cs typeface="NikoshBAN" pitchFamily="2" charset="0"/>
              </a:rPr>
              <a:t>সূর্যের সবচেয়ে দুরের গ্রহ কোনটি?</a:t>
            </a:r>
            <a:endParaRPr lang="en-US" sz="4800" b="1" dirty="0" smtClean="0">
              <a:solidFill>
                <a:srgbClr val="FF00FF"/>
              </a:solidFill>
              <a:latin typeface="NikoshBAN" pitchFamily="2" charset="0"/>
              <a:cs typeface="NikoshBAN" pitchFamily="2" charset="0"/>
            </a:endParaRP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endParaRPr lang="en-US" sz="4800" b="1" dirty="0">
              <a:solidFill>
                <a:srgbClr val="FF00FF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3542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1351508"/>
            <a:ext cx="84582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bn-BD" sz="6600" b="1" i="1" u="sng" dirty="0">
                <a:solidFill>
                  <a:prstClr val="black"/>
                </a:solidFill>
                <a:latin typeface="NikoshBAN" pitchFamily="2" charset="0"/>
                <a:cs typeface="NikoshBAN" pitchFamily="2" charset="0"/>
              </a:rPr>
              <a:t>বাড়ির কাজ </a:t>
            </a:r>
            <a:endParaRPr lang="en-US" sz="6600" b="1" i="1" u="sng" dirty="0" smtClean="0">
              <a:solidFill>
                <a:prstClr val="black"/>
              </a:solidFill>
              <a:latin typeface="NikoshBAN" pitchFamily="2" charset="0"/>
              <a:cs typeface="NikoshBAN" pitchFamily="2" charset="0"/>
            </a:endParaRPr>
          </a:p>
          <a:p>
            <a:pPr lvl="0" algn="ctr"/>
            <a:endParaRPr lang="bn-BD" sz="6600" b="1" i="1" u="sng" dirty="0">
              <a:solidFill>
                <a:prstClr val="black"/>
              </a:solidFill>
              <a:latin typeface="NikoshBAN" pitchFamily="2" charset="0"/>
              <a:cs typeface="NikoshBAN" pitchFamily="2" charset="0"/>
            </a:endParaRPr>
          </a:p>
          <a:p>
            <a:pPr marL="571500" lvl="0" indent="-571500">
              <a:buFont typeface="Wingdings" pitchFamily="2" charset="2"/>
              <a:buChar char="v"/>
            </a:pPr>
            <a:r>
              <a:rPr lang="bn-BD" sz="4400" b="1" i="1" dirty="0" smtClean="0">
                <a:solidFill>
                  <a:srgbClr val="C00000"/>
                </a:solidFill>
                <a:latin typeface="NikoshBAN" pitchFamily="2" charset="0"/>
                <a:cs typeface="NikoshBAN" pitchFamily="2" charset="0"/>
              </a:rPr>
              <a:t>সৌর জগতের </a:t>
            </a:r>
            <a:r>
              <a:rPr lang="en-US" sz="4400" b="1" i="1" dirty="0" smtClean="0">
                <a:solidFill>
                  <a:srgbClr val="C0000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bn-BD" sz="4400" b="1" dirty="0" smtClean="0">
                <a:solidFill>
                  <a:srgbClr val="C00000"/>
                </a:solidFill>
                <a:latin typeface="NikoshBAN" pitchFamily="2" charset="0"/>
                <a:cs typeface="NikoshBAN" pitchFamily="2" charset="0"/>
              </a:rPr>
              <a:t>৪র্থ </a:t>
            </a:r>
            <a:r>
              <a:rPr lang="bn-BD" sz="4400" b="1" dirty="0">
                <a:solidFill>
                  <a:srgbClr val="C00000"/>
                </a:solidFill>
                <a:latin typeface="NikoshBAN" pitchFamily="2" charset="0"/>
                <a:cs typeface="NikoshBAN" pitchFamily="2" charset="0"/>
              </a:rPr>
              <a:t>গ্রহটিতে প্রাণীর অস্থিত্ব কল্পনা করা যায়না’- উক্তিটি বিশ্লেষন কর ।</a:t>
            </a:r>
            <a:endParaRPr lang="en-US" sz="4400" b="1" dirty="0">
              <a:solidFill>
                <a:srgbClr val="C00000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952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1" y="366309"/>
            <a:ext cx="8766175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655176" y="3015810"/>
            <a:ext cx="5833648" cy="134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2355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bn-BD" sz="8800" b="1" dirty="0">
                <a:solidFill>
                  <a:sysClr val="window" lastClr="FFFFFF"/>
                </a:solidFill>
                <a:latin typeface="NikoshBAN" pitchFamily="2" charset="0"/>
                <a:cs typeface="NikoshBAN" pitchFamily="2" charset="0"/>
              </a:rPr>
              <a:t>সবাইকে ধন্যবাদ</a:t>
            </a:r>
            <a:endParaRPr lang="en-US" sz="8800" b="1" dirty="0">
              <a:solidFill>
                <a:sysClr val="window" lastClr="FFFFFF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04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492</TotalTime>
  <Words>413</Words>
  <Application>Microsoft Office PowerPoint</Application>
  <PresentationFormat>On-screen Show (4:3)</PresentationFormat>
  <Paragraphs>58</Paragraphs>
  <Slides>24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Concourse</vt:lpstr>
      <vt:lpstr>Hardcover</vt:lpstr>
      <vt:lpstr>Spring</vt:lpstr>
      <vt:lpstr>Metro</vt:lpstr>
      <vt:lpstr>Executive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TSS</dc:creator>
  <cp:lastModifiedBy>TSS</cp:lastModifiedBy>
  <cp:revision>329</cp:revision>
  <dcterms:created xsi:type="dcterms:W3CDTF">2013-08-28T05:22:15Z</dcterms:created>
  <dcterms:modified xsi:type="dcterms:W3CDTF">2014-02-27T18:15:02Z</dcterms:modified>
</cp:coreProperties>
</file>