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82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4" r:id="rId17"/>
    <p:sldId id="276" r:id="rId18"/>
    <p:sldId id="275" r:id="rId19"/>
    <p:sldId id="278" r:id="rId20"/>
    <p:sldId id="277" r:id="rId21"/>
    <p:sldId id="280" r:id="rId22"/>
    <p:sldId id="26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7"/>
    <a:srgbClr val="22A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4C9CEC-60DF-4FE4-B486-2A23EDCA211C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933ACE-C6F4-4548-9BD8-B8A0CC96AB65}">
      <dgm:prSet phldrT="[Text]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CFB489A0-648B-40F4-8E23-6CEF208E5ACA}" type="parTrans" cxnId="{67BA3786-2E8B-4803-8BF3-AE3545B7EE97}">
      <dgm:prSet/>
      <dgm:spPr/>
      <dgm:t>
        <a:bodyPr/>
        <a:lstStyle/>
        <a:p>
          <a:endParaRPr lang="en-US"/>
        </a:p>
      </dgm:t>
    </dgm:pt>
    <dgm:pt modelId="{20DB4074-3490-40B9-A1E3-77BFB7D048C8}" type="sibTrans" cxnId="{67BA3786-2E8B-4803-8BF3-AE3545B7EE97}">
      <dgm:prSet/>
      <dgm:spPr/>
      <dgm:t>
        <a:bodyPr/>
        <a:lstStyle/>
        <a:p>
          <a:endParaRPr lang="en-US"/>
        </a:p>
      </dgm:t>
    </dgm:pt>
    <dgm:pt modelId="{9B4A6AE8-2430-4D56-8D57-379BEDF3A395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দ্রুতগতিতে</a:t>
          </a:r>
          <a:r>
            <a:rPr lang="bn-BD" sz="2000" dirty="0" smtClean="0"/>
            <a:t> কাজ করে</a:t>
          </a:r>
          <a:endParaRPr lang="en-US" sz="2900" dirty="0"/>
        </a:p>
      </dgm:t>
    </dgm:pt>
    <dgm:pt modelId="{3F263C92-40DC-4F6C-BD0F-44F03826A9DE}" type="parTrans" cxnId="{1C1A23F7-C03F-43DC-BF16-BE8E4E0D6587}">
      <dgm:prSet/>
      <dgm:spPr/>
      <dgm:t>
        <a:bodyPr/>
        <a:lstStyle/>
        <a:p>
          <a:endParaRPr lang="en-US"/>
        </a:p>
      </dgm:t>
    </dgm:pt>
    <dgm:pt modelId="{B6279F72-C730-426C-904B-C6421F8F530E}" type="sibTrans" cxnId="{1C1A23F7-C03F-43DC-BF16-BE8E4E0D6587}">
      <dgm:prSet/>
      <dgm:spPr/>
      <dgm:t>
        <a:bodyPr/>
        <a:lstStyle/>
        <a:p>
          <a:endParaRPr lang="en-US"/>
        </a:p>
      </dgm:t>
    </dgm:pt>
    <dgm:pt modelId="{7477E1E3-0E47-4C9C-971C-B19FA9E5800A}">
      <dgm:prSet phldrT="[Text]" custT="1"/>
      <dgm:spPr/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নির্ভুল ভাবে কাজ কের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29D5001A-F71C-467A-93E7-91AACB67B27B}" type="parTrans" cxnId="{2BB8DA02-51E0-4EAA-9CB2-C777DFE5C478}">
      <dgm:prSet/>
      <dgm:spPr/>
      <dgm:t>
        <a:bodyPr/>
        <a:lstStyle/>
        <a:p>
          <a:endParaRPr lang="en-US"/>
        </a:p>
      </dgm:t>
    </dgm:pt>
    <dgm:pt modelId="{7C943C16-83EF-468E-BD1A-2BFE356E1050}" type="sibTrans" cxnId="{2BB8DA02-51E0-4EAA-9CB2-C777DFE5C478}">
      <dgm:prSet/>
      <dgm:spPr/>
      <dgm:t>
        <a:bodyPr/>
        <a:lstStyle/>
        <a:p>
          <a:endParaRPr lang="en-US"/>
        </a:p>
      </dgm:t>
    </dgm:pt>
    <dgm:pt modelId="{990C38F0-D973-4AD4-A012-4B6E95EF34A5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স্মৃতিতে কাজ জমা রাখে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B7117800-903F-4B3F-9064-9B38CB5E663F}" type="parTrans" cxnId="{C181739E-6163-40A8-8D50-752670351E40}">
      <dgm:prSet/>
      <dgm:spPr/>
      <dgm:t>
        <a:bodyPr/>
        <a:lstStyle/>
        <a:p>
          <a:endParaRPr lang="en-US"/>
        </a:p>
      </dgm:t>
    </dgm:pt>
    <dgm:pt modelId="{A51DBAD5-4359-4A54-BD74-5738DEBE4AFC}" type="sibTrans" cxnId="{C181739E-6163-40A8-8D50-752670351E40}">
      <dgm:prSet/>
      <dgm:spPr/>
      <dgm:t>
        <a:bodyPr/>
        <a:lstStyle/>
        <a:p>
          <a:endParaRPr lang="en-US"/>
        </a:p>
      </dgm:t>
    </dgm:pt>
    <dgm:pt modelId="{332864B3-F8B3-4965-BE72-D7ABBAA80D32}">
      <dgm:prSet phldrT="[Text]" custT="1"/>
      <dgm:spPr/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নির্বোধ যন্ত্র 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4E481FBB-2E0E-44C4-B142-CEB0D55C1B33}" type="parTrans" cxnId="{DF0ED52B-9564-49D0-B217-B44F4437A53E}">
      <dgm:prSet/>
      <dgm:spPr/>
      <dgm:t>
        <a:bodyPr/>
        <a:lstStyle/>
        <a:p>
          <a:endParaRPr lang="en-US"/>
        </a:p>
      </dgm:t>
    </dgm:pt>
    <dgm:pt modelId="{E35A29E3-104C-46EA-AB26-60CAD57BF3D8}" type="sibTrans" cxnId="{DF0ED52B-9564-49D0-B217-B44F4437A53E}">
      <dgm:prSet/>
      <dgm:spPr/>
      <dgm:t>
        <a:bodyPr/>
        <a:lstStyle/>
        <a:p>
          <a:endParaRPr lang="en-US"/>
        </a:p>
      </dgm:t>
    </dgm:pt>
    <dgm:pt modelId="{BBE73F41-0FE4-40CE-A58F-70AE98C60CC7}" type="pres">
      <dgm:prSet presAssocID="{264C9CEC-60DF-4FE4-B486-2A23EDCA211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4DDB7C-6D3C-4314-8E95-697339CA9F3F}" type="pres">
      <dgm:prSet presAssocID="{264C9CEC-60DF-4FE4-B486-2A23EDCA211C}" presName="cycle" presStyleCnt="0"/>
      <dgm:spPr/>
    </dgm:pt>
    <dgm:pt modelId="{E5B4CEBC-0CAE-4C66-97D6-7FA2A2EE0C74}" type="pres">
      <dgm:prSet presAssocID="{C2933ACE-C6F4-4548-9BD8-B8A0CC96AB65}" presName="nodeFirstNode" presStyleLbl="node1" presStyleIdx="0" presStyleCnt="5" custScaleX="155151" custScaleY="193647" custRadScaleRad="109769" custRadScaleInc="19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7CE71F-3C68-4906-BE8D-E19FD24304EC}" type="pres">
      <dgm:prSet presAssocID="{20DB4074-3490-40B9-A1E3-77BFB7D048C8}" presName="sibTransFirstNode" presStyleLbl="bgShp" presStyleIdx="0" presStyleCnt="1" custScaleX="65154" custScaleY="65578"/>
      <dgm:spPr/>
      <dgm:t>
        <a:bodyPr/>
        <a:lstStyle/>
        <a:p>
          <a:endParaRPr lang="en-US"/>
        </a:p>
      </dgm:t>
    </dgm:pt>
    <dgm:pt modelId="{847D6625-11D9-43A3-B89A-37478820AAB5}" type="pres">
      <dgm:prSet presAssocID="{9B4A6AE8-2430-4D56-8D57-379BEDF3A395}" presName="nodeFollowingNodes" presStyleLbl="node1" presStyleIdx="1" presStyleCnt="5" custScaleY="66820" custRadScaleRad="95859" custRadScaleInc="116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A96A78-5D5C-4DA2-8690-53E9A2A5248C}" type="pres">
      <dgm:prSet presAssocID="{7477E1E3-0E47-4C9C-971C-B19FA9E5800A}" presName="nodeFollowingNodes" presStyleLbl="node1" presStyleIdx="2" presStyleCnt="5" custScaleY="61614" custRadScaleRad="106446" custRadScaleInc="-326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657EAF-B7E6-4DA2-8DD0-2E63DD684A40}" type="pres">
      <dgm:prSet presAssocID="{990C38F0-D973-4AD4-A012-4B6E95EF34A5}" presName="nodeFollowingNodes" presStyleLbl="node1" presStyleIdx="3" presStyleCnt="5" custScaleX="107787" custScaleY="78209" custRadScaleRad="88893" custRadScaleInc="69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F43705-F5D0-4A6F-9384-A2BA4C17D5FD}" type="pres">
      <dgm:prSet presAssocID="{332864B3-F8B3-4965-BE72-D7ABBAA80D32}" presName="nodeFollowingNodes" presStyleLbl="node1" presStyleIdx="4" presStyleCnt="5" custScaleY="525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540DCC-9AB1-43A2-BD9B-F8A415D34E02}" type="presOf" srcId="{264C9CEC-60DF-4FE4-B486-2A23EDCA211C}" destId="{BBE73F41-0FE4-40CE-A58F-70AE98C60CC7}" srcOrd="0" destOrd="0" presId="urn:microsoft.com/office/officeart/2005/8/layout/cycle3"/>
    <dgm:cxn modelId="{2BB8DA02-51E0-4EAA-9CB2-C777DFE5C478}" srcId="{264C9CEC-60DF-4FE4-B486-2A23EDCA211C}" destId="{7477E1E3-0E47-4C9C-971C-B19FA9E5800A}" srcOrd="2" destOrd="0" parTransId="{29D5001A-F71C-467A-93E7-91AACB67B27B}" sibTransId="{7C943C16-83EF-468E-BD1A-2BFE356E1050}"/>
    <dgm:cxn modelId="{9972501A-D52C-4C71-842B-48E6EEA94539}" type="presOf" srcId="{C2933ACE-C6F4-4548-9BD8-B8A0CC96AB65}" destId="{E5B4CEBC-0CAE-4C66-97D6-7FA2A2EE0C74}" srcOrd="0" destOrd="0" presId="urn:microsoft.com/office/officeart/2005/8/layout/cycle3"/>
    <dgm:cxn modelId="{1C1A23F7-C03F-43DC-BF16-BE8E4E0D6587}" srcId="{264C9CEC-60DF-4FE4-B486-2A23EDCA211C}" destId="{9B4A6AE8-2430-4D56-8D57-379BEDF3A395}" srcOrd="1" destOrd="0" parTransId="{3F263C92-40DC-4F6C-BD0F-44F03826A9DE}" sibTransId="{B6279F72-C730-426C-904B-C6421F8F530E}"/>
    <dgm:cxn modelId="{671B78C8-15D2-4287-A5B7-77FA3D88E62F}" type="presOf" srcId="{20DB4074-3490-40B9-A1E3-77BFB7D048C8}" destId="{537CE71F-3C68-4906-BE8D-E19FD24304EC}" srcOrd="0" destOrd="0" presId="urn:microsoft.com/office/officeart/2005/8/layout/cycle3"/>
    <dgm:cxn modelId="{C181739E-6163-40A8-8D50-752670351E40}" srcId="{264C9CEC-60DF-4FE4-B486-2A23EDCA211C}" destId="{990C38F0-D973-4AD4-A012-4B6E95EF34A5}" srcOrd="3" destOrd="0" parTransId="{B7117800-903F-4B3F-9064-9B38CB5E663F}" sibTransId="{A51DBAD5-4359-4A54-BD74-5738DEBE4AFC}"/>
    <dgm:cxn modelId="{E096D9E5-C992-4FF6-AB76-84F092DFB711}" type="presOf" srcId="{9B4A6AE8-2430-4D56-8D57-379BEDF3A395}" destId="{847D6625-11D9-43A3-B89A-37478820AAB5}" srcOrd="0" destOrd="0" presId="urn:microsoft.com/office/officeart/2005/8/layout/cycle3"/>
    <dgm:cxn modelId="{7E99B9C1-38E2-45F8-AB6A-5D84D4FC7A54}" type="presOf" srcId="{332864B3-F8B3-4965-BE72-D7ABBAA80D32}" destId="{7DF43705-F5D0-4A6F-9384-A2BA4C17D5FD}" srcOrd="0" destOrd="0" presId="urn:microsoft.com/office/officeart/2005/8/layout/cycle3"/>
    <dgm:cxn modelId="{67BA3786-2E8B-4803-8BF3-AE3545B7EE97}" srcId="{264C9CEC-60DF-4FE4-B486-2A23EDCA211C}" destId="{C2933ACE-C6F4-4548-9BD8-B8A0CC96AB65}" srcOrd="0" destOrd="0" parTransId="{CFB489A0-648B-40F4-8E23-6CEF208E5ACA}" sibTransId="{20DB4074-3490-40B9-A1E3-77BFB7D048C8}"/>
    <dgm:cxn modelId="{6EE607B4-D24D-48D7-90C7-386A0B48B1F1}" type="presOf" srcId="{7477E1E3-0E47-4C9C-971C-B19FA9E5800A}" destId="{96A96A78-5D5C-4DA2-8690-53E9A2A5248C}" srcOrd="0" destOrd="0" presId="urn:microsoft.com/office/officeart/2005/8/layout/cycle3"/>
    <dgm:cxn modelId="{69F33A3F-005E-4A12-AF11-AC15A79C37B4}" type="presOf" srcId="{990C38F0-D973-4AD4-A012-4B6E95EF34A5}" destId="{A9657EAF-B7E6-4DA2-8DD0-2E63DD684A40}" srcOrd="0" destOrd="0" presId="urn:microsoft.com/office/officeart/2005/8/layout/cycle3"/>
    <dgm:cxn modelId="{DF0ED52B-9564-49D0-B217-B44F4437A53E}" srcId="{264C9CEC-60DF-4FE4-B486-2A23EDCA211C}" destId="{332864B3-F8B3-4965-BE72-D7ABBAA80D32}" srcOrd="4" destOrd="0" parTransId="{4E481FBB-2E0E-44C4-B142-CEB0D55C1B33}" sibTransId="{E35A29E3-104C-46EA-AB26-60CAD57BF3D8}"/>
    <dgm:cxn modelId="{46228A88-4782-4851-87E1-ABA3370E434F}" type="presParOf" srcId="{BBE73F41-0FE4-40CE-A58F-70AE98C60CC7}" destId="{C04DDB7C-6D3C-4314-8E95-697339CA9F3F}" srcOrd="0" destOrd="0" presId="urn:microsoft.com/office/officeart/2005/8/layout/cycle3"/>
    <dgm:cxn modelId="{C86C57C3-485E-463E-87E7-36948AE7CA7C}" type="presParOf" srcId="{C04DDB7C-6D3C-4314-8E95-697339CA9F3F}" destId="{E5B4CEBC-0CAE-4C66-97D6-7FA2A2EE0C74}" srcOrd="0" destOrd="0" presId="urn:microsoft.com/office/officeart/2005/8/layout/cycle3"/>
    <dgm:cxn modelId="{6BE0C2A6-EB7C-41CF-B5A1-9080127E07AE}" type="presParOf" srcId="{C04DDB7C-6D3C-4314-8E95-697339CA9F3F}" destId="{537CE71F-3C68-4906-BE8D-E19FD24304EC}" srcOrd="1" destOrd="0" presId="urn:microsoft.com/office/officeart/2005/8/layout/cycle3"/>
    <dgm:cxn modelId="{C0BADA68-0292-4DD9-8C5F-1BDB63EEE167}" type="presParOf" srcId="{C04DDB7C-6D3C-4314-8E95-697339CA9F3F}" destId="{847D6625-11D9-43A3-B89A-37478820AAB5}" srcOrd="2" destOrd="0" presId="urn:microsoft.com/office/officeart/2005/8/layout/cycle3"/>
    <dgm:cxn modelId="{B9F1FDDC-8B95-4DDD-9C98-416B6B223B47}" type="presParOf" srcId="{C04DDB7C-6D3C-4314-8E95-697339CA9F3F}" destId="{96A96A78-5D5C-4DA2-8690-53E9A2A5248C}" srcOrd="3" destOrd="0" presId="urn:microsoft.com/office/officeart/2005/8/layout/cycle3"/>
    <dgm:cxn modelId="{32C11F6C-0168-4856-B2CE-74BDF8136873}" type="presParOf" srcId="{C04DDB7C-6D3C-4314-8E95-697339CA9F3F}" destId="{A9657EAF-B7E6-4DA2-8DD0-2E63DD684A40}" srcOrd="4" destOrd="0" presId="urn:microsoft.com/office/officeart/2005/8/layout/cycle3"/>
    <dgm:cxn modelId="{2DCF5F68-AC1F-4079-8403-CD0B7D8F447C}" type="presParOf" srcId="{C04DDB7C-6D3C-4314-8E95-697339CA9F3F}" destId="{7DF43705-F5D0-4A6F-9384-A2BA4C17D5F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CE71F-3C68-4906-BE8D-E19FD24304EC}">
      <dsp:nvSpPr>
        <dsp:cNvPr id="0" name=""/>
        <dsp:cNvSpPr/>
      </dsp:nvSpPr>
      <dsp:spPr>
        <a:xfrm>
          <a:off x="1828810" y="803118"/>
          <a:ext cx="3690089" cy="3714103"/>
        </a:xfrm>
        <a:prstGeom prst="leftCircularArrow">
          <a:avLst>
            <a:gd name="adj1" fmla="val 5544"/>
            <a:gd name="adj2" fmla="val 330680"/>
            <a:gd name="adj3" fmla="val 12310956"/>
            <a:gd name="adj4" fmla="val 18356676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B4CEBC-0CAE-4C66-97D6-7FA2A2EE0C74}">
      <dsp:nvSpPr>
        <dsp:cNvPr id="0" name=""/>
        <dsp:cNvSpPr/>
      </dsp:nvSpPr>
      <dsp:spPr>
        <a:xfrm>
          <a:off x="1625554" y="-71927"/>
          <a:ext cx="4096602" cy="2556524"/>
        </a:xfrm>
        <a:prstGeom prst="roundRect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750353" y="52872"/>
        <a:ext cx="3847004" cy="2306926"/>
      </dsp:txXfrm>
    </dsp:sp>
    <dsp:sp modelId="{847D6625-11D9-43A3-B89A-37478820AAB5}">
      <dsp:nvSpPr>
        <dsp:cNvPr id="0" name=""/>
        <dsp:cNvSpPr/>
      </dsp:nvSpPr>
      <dsp:spPr>
        <a:xfrm>
          <a:off x="4571994" y="2738919"/>
          <a:ext cx="2640396" cy="8821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দ্রুতগতিতে</a:t>
          </a:r>
          <a:r>
            <a:rPr lang="bn-BD" sz="2000" kern="1200" dirty="0" smtClean="0"/>
            <a:t> কাজ করে</a:t>
          </a:r>
          <a:endParaRPr lang="en-US" sz="2900" kern="1200" dirty="0"/>
        </a:p>
      </dsp:txBody>
      <dsp:txXfrm>
        <a:off x="4615057" y="2781982"/>
        <a:ext cx="2554270" cy="796030"/>
      </dsp:txXfrm>
    </dsp:sp>
    <dsp:sp modelId="{96A96A78-5D5C-4DA2-8690-53E9A2A5248C}">
      <dsp:nvSpPr>
        <dsp:cNvPr id="0" name=""/>
        <dsp:cNvSpPr/>
      </dsp:nvSpPr>
      <dsp:spPr>
        <a:xfrm>
          <a:off x="4419602" y="4668698"/>
          <a:ext cx="2640396" cy="8134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নির্ভুল ভাবে কাজ কের 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4459310" y="4708406"/>
        <a:ext cx="2560980" cy="734011"/>
      </dsp:txXfrm>
    </dsp:sp>
    <dsp:sp modelId="{A9657EAF-B7E6-4DA2-8DD0-2E63DD684A40}">
      <dsp:nvSpPr>
        <dsp:cNvPr id="0" name=""/>
        <dsp:cNvSpPr/>
      </dsp:nvSpPr>
      <dsp:spPr>
        <a:xfrm>
          <a:off x="811595" y="4745828"/>
          <a:ext cx="2846004" cy="1032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স্মৃতিতে কাজ জমা রাখে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861998" y="4796231"/>
        <a:ext cx="2745198" cy="931708"/>
      </dsp:txXfrm>
    </dsp:sp>
    <dsp:sp modelId="{7DF43705-F5D0-4A6F-9384-A2BA4C17D5FD}">
      <dsp:nvSpPr>
        <dsp:cNvPr id="0" name=""/>
        <dsp:cNvSpPr/>
      </dsp:nvSpPr>
      <dsp:spPr>
        <a:xfrm>
          <a:off x="2310" y="2528564"/>
          <a:ext cx="2640396" cy="6932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নির্বোধ যন্ত্র 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36152" y="2562406"/>
        <a:ext cx="2572712" cy="625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E0A7F-CE16-4D0D-8AE9-24F953D6233D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58D77-EF21-41B7-9A79-FB1CC8F622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13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58D77-EF21-41B7-9A79-FB1CC8F622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76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7B95B-B21E-4650-8134-299EF0238D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7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6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00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09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9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20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3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5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71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9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6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91891" y="0"/>
            <a:ext cx="47521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10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2694709" y="152400"/>
            <a:ext cx="2791691" cy="1828800"/>
          </a:xfrm>
          <a:prstGeom prst="downArrowCallou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94709" y="152400"/>
            <a:ext cx="2791691" cy="120032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124200" y="3124200"/>
            <a:ext cx="1371600" cy="17526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835236" y="2209800"/>
            <a:ext cx="43087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দীপক রঞ্জন দাস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3317796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57800" y="38100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আইডি নং- ১০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3000" y="4394775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দাসের বাজার উচ্চ বিদ্যালয়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29200" y="5511225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মোবাইল নং-০১৭৬১৫৮৩০২৬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81600" y="60915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ই-মেইল-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dipokd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6@gmail.com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29200" y="4957227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বড়লেখা , মৌলভী বাজার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Bevel 2"/>
          <p:cNvSpPr/>
          <p:nvPr/>
        </p:nvSpPr>
        <p:spPr>
          <a:xfrm>
            <a:off x="187035" y="2198829"/>
            <a:ext cx="2784765" cy="4267201"/>
          </a:xfrm>
          <a:prstGeom prst="bevel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2" y="2514600"/>
            <a:ext cx="2161309" cy="358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6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ertical Scroll 6"/>
          <p:cNvSpPr/>
          <p:nvPr/>
        </p:nvSpPr>
        <p:spPr>
          <a:xfrm>
            <a:off x="-76201" y="1600199"/>
            <a:ext cx="9137073" cy="5181601"/>
          </a:xfrm>
          <a:prstGeom prst="verticalScroll">
            <a:avLst/>
          </a:prstGeom>
          <a:solidFill>
            <a:srgbClr val="92D05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62200" y="279737"/>
            <a:ext cx="4114800" cy="1015663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2304395"/>
            <a:ext cx="777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নবম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বিষয়ঃ-কম্পিউটার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অধ্যায়ঃ-প্রথম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কম্পিউটার ওকম্পিউটারের ইতিহাস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সময়ঃ-৫০ মিনিট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শিক্ষার্থীর সংখ্যাঃ-৫০ জন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lowchart: Predefined Process 1"/>
          <p:cNvSpPr/>
          <p:nvPr/>
        </p:nvSpPr>
        <p:spPr>
          <a:xfrm>
            <a:off x="1600200" y="228600"/>
            <a:ext cx="5638800" cy="1143000"/>
          </a:xfrm>
          <a:prstGeom prst="flowChartPredefined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4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0" y="228600"/>
            <a:ext cx="2286000" cy="923330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5908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1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) কম্পিউটারের  ধারণা সংজ্ঞায়িত করতে পারবে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1148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) কম্পিউটারের সঙ্গে অন্যান্য ইলেকট্রনিক যন্ত্রের  পার্থক্য   ব্যাখ্যা  করতে পারে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429071"/>
            <a:ext cx="8846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৪) কম্পিউটার  ও মোবাইল ফোনের ব্যবহারগত পার্থক্য  বর্ণনা  করতে পারবে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4290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২) কম্পিটারের কাজ করার বৈশিষ্ট্য  বর্ণনা  করতে  পারবে।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1143000"/>
            <a:ext cx="7086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…..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91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6723140"/>
              </p:ext>
            </p:extLst>
          </p:nvPr>
        </p:nvGraphicFramePr>
        <p:xfrm>
          <a:off x="152400" y="1398731"/>
          <a:ext cx="8839202" cy="5212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0600"/>
                <a:gridCol w="1447800"/>
                <a:gridCol w="3657600"/>
                <a:gridCol w="849190"/>
                <a:gridCol w="1894012"/>
              </a:tblGrid>
              <a:tr h="75010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ক্রমিক নং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ধাপ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পাঠ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কার্যক্রম </a:t>
                      </a:r>
                      <a:r>
                        <a:rPr lang="en-US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সময়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উপকরন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909"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প্রস্তুতি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কুশল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বিনিময় ,</a:t>
                      </a:r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শ্রেণি বিন্যাস,পূর্ব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জ্ঞান যাচাই ও পাঠ ঘোষণা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 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DC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149">
                <a:tc rowSpan="4"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শিখনফল-১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প্রদর্শন</a:t>
                      </a:r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 সংক্ষিপ্ত</a:t>
                      </a:r>
                      <a:r>
                        <a:rPr lang="bn-BD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আলোচনা</a:t>
                      </a:r>
                      <a:r>
                        <a:rPr lang="bn-BD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DC</a:t>
                      </a:r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, চক,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ডাস্টার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62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শিখনফল-২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n-BD" sz="2400" b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একক</a:t>
                      </a:r>
                      <a:r>
                        <a:rPr lang="bn-BD" sz="2400" b="1" baseline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কাজ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১২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DC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62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শিখনফল-৩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জোড়ায় কাজ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১০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DC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622">
                <a:tc vMerge="1">
                  <a:txBody>
                    <a:bodyPr/>
                    <a:lstStyle/>
                    <a:p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শিখনফল-৪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দলীয় কাজ </a:t>
                      </a:r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DC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622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3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মূল্যায়ন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সৃজন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শীল প্রশ্ন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5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খাতা,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কলম, চক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149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4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বাড়ির কাজ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প্রশ্ন </a:t>
                      </a:r>
                      <a:endParaRPr lang="en-US" sz="2400" b="1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DC</a:t>
                      </a:r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622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5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সমাপ্ত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ধন্যবাদ 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</a:t>
                      </a:r>
                      <a:r>
                        <a:rPr lang="bn-BD" sz="24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DC</a:t>
                      </a:r>
                      <a:endParaRPr lang="en-US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Left-Right Arrow 2"/>
          <p:cNvSpPr/>
          <p:nvPr/>
        </p:nvSpPr>
        <p:spPr>
          <a:xfrm>
            <a:off x="1905000" y="0"/>
            <a:ext cx="4495800" cy="1219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62200" y="184354"/>
            <a:ext cx="398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 পরিকল্পনা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53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0"/>
            <a:ext cx="44196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28600"/>
            <a:ext cx="3429000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6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1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76200"/>
            <a:ext cx="5105400" cy="1676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81300" y="515541"/>
            <a:ext cx="40766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আজকের বিষয়</a:t>
            </a:r>
          </a:p>
          <a:p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962400" y="2209800"/>
            <a:ext cx="1371600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Punched Tape 7"/>
          <p:cNvSpPr/>
          <p:nvPr/>
        </p:nvSpPr>
        <p:spPr>
          <a:xfrm>
            <a:off x="533400" y="4191000"/>
            <a:ext cx="8077200" cy="215564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667000" y="4267200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4724400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bn-BD" sz="5400" b="1" dirty="0">
                <a:latin typeface="NikoshBAN" pitchFamily="2" charset="0"/>
                <a:cs typeface="NikoshBAN" pitchFamily="2" charset="0"/>
              </a:rPr>
              <a:t>কম্পিউটার ও কম্পিউটারের ইতিহাস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94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8" grpId="0" animBg="1"/>
      <p:bldP spid="9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228600"/>
            <a:ext cx="4342606" cy="5334000"/>
            <a:chOff x="850905" y="1371601"/>
            <a:chExt cx="7073895" cy="4038600"/>
          </a:xfrm>
        </p:grpSpPr>
        <p:pic>
          <p:nvPicPr>
            <p:cNvPr id="1026" name="Picture 2" descr="C:\Users\DOEL\Pictures\abacu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50905" y="1371601"/>
              <a:ext cx="3267074" cy="4038600"/>
            </a:xfrm>
            <a:prstGeom prst="rect">
              <a:avLst/>
            </a:prstGeom>
            <a:noFill/>
          </p:spPr>
        </p:pic>
        <p:pic>
          <p:nvPicPr>
            <p:cNvPr id="1028" name="Picture 4" descr="C:\Users\DOEL\Pictures\melissa-and-doug-abacus-[2]-3956-p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953000" y="1676400"/>
              <a:ext cx="2971800" cy="3352800"/>
            </a:xfrm>
            <a:prstGeom prst="rect">
              <a:avLst/>
            </a:prstGeom>
            <a:noFill/>
          </p:spPr>
        </p:pic>
      </p:grpSp>
      <p:sp>
        <p:nvSpPr>
          <p:cNvPr id="5" name="TextBox 4"/>
          <p:cNvSpPr txBox="1"/>
          <p:nvPr/>
        </p:nvSpPr>
        <p:spPr>
          <a:xfrm>
            <a:off x="1270970" y="5867400"/>
            <a:ext cx="2005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গণনা  যন্ত্র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399" y="193964"/>
            <a:ext cx="2944091" cy="536863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867399" y="5943600"/>
            <a:ext cx="2944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ক্যালকুলেটর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30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8458200" cy="449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5769114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কম্পিউটার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1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-Point Star 5"/>
          <p:cNvSpPr/>
          <p:nvPr/>
        </p:nvSpPr>
        <p:spPr>
          <a:xfrm>
            <a:off x="2971800" y="304800"/>
            <a:ext cx="3733800" cy="2590800"/>
          </a:xfrm>
          <a:prstGeom prst="star7">
            <a:avLst/>
          </a:prstGeom>
          <a:solidFill>
            <a:schemeClr val="accent3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29000" y="11430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3440668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01)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কম্পিউটার  কি ?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4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64746643"/>
              </p:ext>
            </p:extLst>
          </p:nvPr>
        </p:nvGraphicFramePr>
        <p:xfrm>
          <a:off x="838200" y="609600"/>
          <a:ext cx="72390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714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5B4CEBC-0CAE-4C66-97D6-7FA2A2EE0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graphicEl>
                                              <a:dgm id="{E5B4CEBC-0CAE-4C66-97D6-7FA2A2EE0C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graphicEl>
                                              <a:dgm id="{E5B4CEBC-0CAE-4C66-97D6-7FA2A2EE0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graphicEl>
                                              <a:dgm id="{E5B4CEBC-0CAE-4C66-97D6-7FA2A2EE0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37CE71F-3C68-4906-BE8D-E19FD2430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graphicEl>
                                              <a:dgm id="{537CE71F-3C68-4906-BE8D-E19FD2430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graphicEl>
                                              <a:dgm id="{537CE71F-3C68-4906-BE8D-E19FD2430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graphicEl>
                                              <a:dgm id="{537CE71F-3C68-4906-BE8D-E19FD2430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47D6625-11D9-43A3-B89A-37478820A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graphicEl>
                                              <a:dgm id="{847D6625-11D9-43A3-B89A-37478820AA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graphicEl>
                                              <a:dgm id="{847D6625-11D9-43A3-B89A-37478820A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graphicEl>
                                              <a:dgm id="{847D6625-11D9-43A3-B89A-37478820A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6A96A78-5D5C-4DA2-8690-53E9A2A52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graphicEl>
                                              <a:dgm id="{96A96A78-5D5C-4DA2-8690-53E9A2A524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graphicEl>
                                              <a:dgm id="{96A96A78-5D5C-4DA2-8690-53E9A2A52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graphicEl>
                                              <a:dgm id="{96A96A78-5D5C-4DA2-8690-53E9A2A524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9657EAF-B7E6-4DA2-8DD0-2E63DD684A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graphicEl>
                                              <a:dgm id="{A9657EAF-B7E6-4DA2-8DD0-2E63DD684A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graphicEl>
                                              <a:dgm id="{A9657EAF-B7E6-4DA2-8DD0-2E63DD684A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graphicEl>
                                              <a:dgm id="{A9657EAF-B7E6-4DA2-8DD0-2E63DD684A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DF43705-F5D0-4A6F-9384-A2BA4C17D5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graphicEl>
                                              <a:dgm id="{7DF43705-F5D0-4A6F-9384-A2BA4C17D5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graphicEl>
                                              <a:dgm id="{7DF43705-F5D0-4A6F-9384-A2BA4C17D5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graphicEl>
                                              <a:dgm id="{7DF43705-F5D0-4A6F-9384-A2BA4C17D5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535382" y="304800"/>
            <a:ext cx="3962400" cy="110799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2667000" y="304800"/>
            <a:ext cx="3657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982" y="22098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 ) কম্পিউটারের  কাজ করার ২টি  বৈশিষ্ট্য  ব্যাখ্যা কর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12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228599"/>
            <a:ext cx="3333750" cy="26853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2971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টেলিভিশন</a:t>
            </a:r>
            <a:endParaRPr lang="en-US" sz="3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1" y="228600"/>
            <a:ext cx="2972230" cy="26853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19571" y="2858868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রেডিও</a:t>
            </a:r>
            <a:endParaRPr lang="en-US" sz="36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18131"/>
            <a:ext cx="2667000" cy="243170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7650" y="6096000"/>
            <a:ext cx="2266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ভিসিডি প্লেয়ার</a:t>
            </a:r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525660"/>
            <a:ext cx="2971800" cy="22655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68406" y="5906869"/>
            <a:ext cx="2275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মোবাইল ফোন</a:t>
            </a:r>
            <a:endParaRPr lang="en-US" sz="3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31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5133">
            <a:off x="304800" y="152400"/>
            <a:ext cx="24384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28956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ক্যালকুলেটর</a:t>
            </a:r>
            <a:endParaRPr lang="en-US" sz="32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66255"/>
            <a:ext cx="2743200" cy="2362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57800" y="18288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ভিসিআর</a:t>
            </a:r>
            <a:endParaRPr lang="en-US" sz="3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8" y="3962400"/>
            <a:ext cx="2278752" cy="19811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9987" y="6142074"/>
            <a:ext cx="1603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22A51B"/>
                </a:solidFill>
                <a:latin typeface="NikoshBAN" pitchFamily="2" charset="0"/>
                <a:cs typeface="NikoshBAN" pitchFamily="2" charset="0"/>
              </a:rPr>
              <a:t>প্রিন্টার</a:t>
            </a:r>
            <a:endParaRPr lang="en-US" sz="3600" dirty="0" smtClean="0">
              <a:solidFill>
                <a:srgbClr val="22A51B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3160999"/>
            <a:ext cx="2362200" cy="240160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86500" y="5791200"/>
            <a:ext cx="1562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মনিটর</a:t>
            </a:r>
            <a:endParaRPr lang="en-US" sz="4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40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\Pictures\keybo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3609975" cy="1266825"/>
          </a:xfrm>
          <a:prstGeom prst="rect">
            <a:avLst/>
          </a:prstGeom>
          <a:noFill/>
        </p:spPr>
      </p:pic>
      <p:pic>
        <p:nvPicPr>
          <p:cNvPr id="2051" name="Picture 3" descr="C:\Users\DOEL\Pictures\mou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28600"/>
            <a:ext cx="2295525" cy="1990725"/>
          </a:xfrm>
          <a:prstGeom prst="rect">
            <a:avLst/>
          </a:prstGeom>
          <a:noFill/>
        </p:spPr>
      </p:pic>
      <p:pic>
        <p:nvPicPr>
          <p:cNvPr id="2052" name="Picture 4" descr="C:\Users\DOEL\Pictures\f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2505075"/>
            <a:ext cx="2209800" cy="2066925"/>
          </a:xfrm>
          <a:prstGeom prst="rect">
            <a:avLst/>
          </a:prstGeom>
          <a:noFill/>
        </p:spPr>
      </p:pic>
      <p:pic>
        <p:nvPicPr>
          <p:cNvPr id="2053" name="Picture 5" descr="C:\Users\DOEL\Pictures\ijjn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3048000"/>
            <a:ext cx="2667000" cy="17145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867400" y="1905000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মাউস</a:t>
            </a:r>
            <a:endParaRPr lang="en-US" sz="44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1905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 -বোর্ড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46482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স্ক্যানার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48006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ক্যামেরা</a:t>
            </a:r>
            <a:endParaRPr lang="en-US" sz="32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2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1" y="76200"/>
            <a:ext cx="3733800" cy="6629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48006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8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>
            <a:off x="2653145" y="304800"/>
            <a:ext cx="3810000" cy="1371600"/>
          </a:xfrm>
          <a:prstGeom prst="snip2DiagRect">
            <a:avLst/>
          </a:prstGeom>
          <a:solidFill>
            <a:srgbClr val="22A51B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400" y="736937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Process 11"/>
          <p:cNvSpPr/>
          <p:nvPr/>
        </p:nvSpPr>
        <p:spPr>
          <a:xfrm>
            <a:off x="381000" y="2043545"/>
            <a:ext cx="8686800" cy="2514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33400" y="245667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01)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কম্পিউটার ওক্যালকুলেটরের  মধ্যে ৩টি পার্থক্য লিখ?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18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ecision 4"/>
          <p:cNvSpPr/>
          <p:nvPr/>
        </p:nvSpPr>
        <p:spPr>
          <a:xfrm>
            <a:off x="2743200" y="76200"/>
            <a:ext cx="3657600" cy="1371600"/>
          </a:xfrm>
          <a:prstGeom prst="flowChartDecision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1"/>
          <p:cNvSpPr txBox="1"/>
          <p:nvPr/>
        </p:nvSpPr>
        <p:spPr>
          <a:xfrm>
            <a:off x="3657600" y="279736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কর্মপত্র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988473"/>
              </p:ext>
            </p:extLst>
          </p:nvPr>
        </p:nvGraphicFramePr>
        <p:xfrm>
          <a:off x="1524000" y="1828800"/>
          <a:ext cx="6096000" cy="3657600"/>
        </p:xfrm>
        <a:graphic>
          <a:graphicData uri="http://schemas.openxmlformats.org/drawingml/2006/table">
            <a:tbl>
              <a:tblPr firstRow="1" bandRow="1"/>
              <a:tblGrid>
                <a:gridCol w="3048000"/>
                <a:gridCol w="3048000"/>
              </a:tblGrid>
              <a:tr h="1143000">
                <a:tc>
                  <a:txBody>
                    <a:bodyPr/>
                    <a:lstStyle/>
                    <a:p>
                      <a:r>
                        <a:rPr lang="bn-BD" sz="3600" dirty="0" smtClean="0"/>
                        <a:t>  কম্পিউটার</a:t>
                      </a:r>
                      <a:r>
                        <a:rPr lang="bn-BD" sz="4000" baseline="0" dirty="0" smtClean="0"/>
                        <a:t> 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/>
                        <a:t>ক্যালকুলেটর</a:t>
                      </a:r>
                      <a:endParaRPr lang="en-US" sz="3600" dirty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bn-BD" dirty="0" smtClean="0"/>
                        <a:t>১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/>
                        <a:t>১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bn-BD" dirty="0" smtClean="0"/>
                        <a:t>২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/>
                        <a:t>২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lang="bn-BD" dirty="0" smtClean="0"/>
                        <a:t>৩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/>
                        <a:t>৩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72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13364" y="890608"/>
            <a:ext cx="2542308" cy="184092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2676525" cy="3830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76200"/>
            <a:ext cx="2971800" cy="3983182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828925" y="2971800"/>
            <a:ext cx="1590675" cy="1447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71800" y="34290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 -১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4869873" y="3134300"/>
            <a:ext cx="1295400" cy="12853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05399" y="3429000"/>
            <a:ext cx="1059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 -২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44196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ক)ক্যালকুলেট কী ?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48768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খ) কম্পিউটার  ও টেলিভিশনের  মধ্যে  পার্থক্য উল্লেখ  কর ।</a:t>
            </a:r>
            <a:endParaRPr lang="en-US" sz="2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5527" y="54102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গ) উপরের ১নংচিত্র ও ২নং চিত্র ব্যবহার গত পার্থক্য বর্ণনা কর । 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6019800"/>
            <a:ext cx="7277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ঘ) ২নং চিত্রের ব্যবহৃত যন্ত্রটির কার্যপদ্ধতি আলোচনা কর</a:t>
            </a:r>
            <a:endParaRPr lang="en-US" sz="2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1350" y="1303238"/>
            <a:ext cx="2206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59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3218" cy="3657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514600"/>
            <a:ext cx="2895600" cy="1143000"/>
          </a:xfrm>
          <a:solidFill>
            <a:srgbClr val="0070C0"/>
          </a:solidFill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" y="4590871"/>
            <a:ext cx="8894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কম্পিউটার ও অন্যান্য ইলেকট্রনিক যন্ত্র এর পার্থক্য আলোচনা কর 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8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514600"/>
            <a:ext cx="7696200" cy="3962400"/>
          </a:xfrm>
        </p:spPr>
        <p:txBody>
          <a:bodyPr>
            <a:noAutofit/>
          </a:bodyPr>
          <a:lstStyle/>
          <a:p>
            <a:r>
              <a:rPr lang="bn-BD" sz="19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87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Elbow Connector 4"/>
          <p:cNvCxnSpPr/>
          <p:nvPr/>
        </p:nvCxnSpPr>
        <p:spPr>
          <a:xfrm rot="5400000">
            <a:off x="9982200" y="838200"/>
            <a:ext cx="152400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90600" y="381000"/>
            <a:ext cx="7772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endParaRPr lang="en-US" sz="16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09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NikoshBAN" pitchFamily="2" charset="0"/>
            <a:cs typeface="NikoshBAN" pitchFamily="2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</TotalTime>
  <Words>304</Words>
  <Application>Microsoft Office PowerPoint</Application>
  <PresentationFormat>On-screen Show (4:3)</PresentationFormat>
  <Paragraphs>118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98</cp:revision>
  <dcterms:created xsi:type="dcterms:W3CDTF">2006-08-16T00:00:00Z</dcterms:created>
  <dcterms:modified xsi:type="dcterms:W3CDTF">2014-02-19T19:04:43Z</dcterms:modified>
</cp:coreProperties>
</file>