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70" r:id="rId4"/>
    <p:sldId id="258" r:id="rId5"/>
    <p:sldId id="271" r:id="rId6"/>
    <p:sldId id="259" r:id="rId7"/>
    <p:sldId id="260" r:id="rId8"/>
    <p:sldId id="261" r:id="rId9"/>
    <p:sldId id="269" r:id="rId10"/>
    <p:sldId id="267" r:id="rId11"/>
    <p:sldId id="263" r:id="rId12"/>
    <p:sldId id="264" r:id="rId13"/>
    <p:sldId id="265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90" autoAdjust="0"/>
  </p:normalViewPr>
  <p:slideViewPr>
    <p:cSldViewPr>
      <p:cViewPr>
        <p:scale>
          <a:sx n="72" d="100"/>
          <a:sy n="72" d="100"/>
        </p:scale>
        <p:origin x="-132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CA4FE-2CF8-45BD-B33E-2C439F81040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8EC0B-7F11-46FD-86EC-3FFAF8998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4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8EC0B-7F11-46FD-86EC-3FFAF89989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15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8EC0B-7F11-46FD-86EC-3FFAF89989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39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8EC0B-7F11-46FD-86EC-3FFAF89989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48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8EC0B-7F11-46FD-86EC-3FFAF89989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76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8EC0B-7F11-46FD-86EC-3FFAF89989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84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5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0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71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6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7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90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7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5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3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05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4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19200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স্বাগতম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1"/>
            <a:ext cx="5715000" cy="4045450"/>
          </a:xfrm>
          <a:blipFill>
            <a:blip r:embed="rId5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387376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968487" y="222408"/>
            <a:ext cx="2806148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পরিচিতিঃ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5935" y="1676400"/>
            <a:ext cx="6858000" cy="46782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 </a:t>
            </a:r>
            <a:r>
              <a:rPr lang="bn-BD" sz="4000" dirty="0" smtClean="0"/>
              <a:t>মোঃ শফিকুল  ইসলাম</a:t>
            </a:r>
          </a:p>
          <a:p>
            <a:r>
              <a:rPr lang="bn-BD" sz="4000" dirty="0" smtClean="0"/>
              <a:t>বি ,  এস সি ( বি এড) সহকারী শিক্ষক  (গণিত)</a:t>
            </a:r>
          </a:p>
          <a:p>
            <a:r>
              <a:rPr lang="bn-BD" sz="4000" dirty="0" smtClean="0"/>
              <a:t>তালোড়া বালিকা উচ্চ বিদ্যিালয়,</a:t>
            </a:r>
          </a:p>
          <a:p>
            <a:r>
              <a:rPr lang="bn-BD" sz="4000" dirty="0" smtClean="0"/>
              <a:t>দুবচাঁচিয়া  ,বগুড়া ।</a:t>
            </a:r>
          </a:p>
          <a:p>
            <a:r>
              <a:rPr lang="bn-BD" sz="4000" dirty="0" smtClean="0"/>
              <a:t>মোবাইল নং ০১৭৪৭১৩৩৪২৩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আইডি 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নং 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২৭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dirty="0" smtClean="0"/>
          </a:p>
        </p:txBody>
      </p:sp>
    </p:spTree>
    <p:extLst>
      <p:ext uri="{BB962C8B-B14F-4D97-AF65-F5344CB8AC3E}">
        <p14:creationId xmlns:p14="http://schemas.microsoft.com/office/powerpoint/2010/main" val="210549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200" y="914400"/>
            <a:ext cx="44196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/>
            <a:r>
              <a:rPr lang="bn-BD" sz="5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পাঠ পরিচিতি</a:t>
            </a:r>
            <a:endParaRPr lang="en-US" sz="5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2443" y="2489321"/>
            <a:ext cx="5257800" cy="28623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</a:rPr>
              <a:t>শ্রেনিঃ দশম</a:t>
            </a:r>
          </a:p>
          <a:p>
            <a:pPr lvl="0"/>
            <a:r>
              <a:rPr lang="bn-BD" sz="3600" dirty="0" smtClean="0">
                <a:solidFill>
                  <a:prstClr val="black"/>
                </a:solidFill>
              </a:rPr>
              <a:t>বিষয়ঃ গণিত</a:t>
            </a:r>
          </a:p>
          <a:p>
            <a:pPr lvl="0"/>
            <a:r>
              <a:rPr lang="bn-BD" sz="3600" dirty="0" smtClean="0">
                <a:solidFill>
                  <a:prstClr val="black"/>
                </a:solidFill>
              </a:rPr>
              <a:t> অধ্যায়ঃ </a:t>
            </a:r>
            <a:r>
              <a:rPr lang="en-US" sz="3600" smtClean="0">
                <a:solidFill>
                  <a:prstClr val="black"/>
                </a:solidFill>
              </a:rPr>
              <a:t>তৃতীয়</a:t>
            </a:r>
            <a:r>
              <a:rPr lang="bn-BD" sz="3600" smtClean="0">
                <a:solidFill>
                  <a:prstClr val="black"/>
                </a:solidFill>
              </a:rPr>
              <a:t>                             </a:t>
            </a:r>
            <a:endParaRPr lang="bn-BD" sz="3600" dirty="0">
              <a:solidFill>
                <a:prstClr val="black"/>
              </a:solidFill>
            </a:endParaRPr>
          </a:p>
          <a:p>
            <a:pPr lvl="0"/>
            <a:r>
              <a:rPr lang="bn-BD" sz="3600" dirty="0" smtClean="0">
                <a:solidFill>
                  <a:prstClr val="black"/>
                </a:solidFill>
              </a:rPr>
              <a:t>সময়ঃ  </a:t>
            </a:r>
            <a:r>
              <a:rPr lang="bn-BD" sz="3600" dirty="0">
                <a:solidFill>
                  <a:prstClr val="black"/>
                </a:solidFill>
              </a:rPr>
              <a:t>৫</a:t>
            </a:r>
            <a:r>
              <a:rPr lang="bn-BD" sz="3600" dirty="0" smtClean="0">
                <a:solidFill>
                  <a:prstClr val="black"/>
                </a:solidFill>
              </a:rPr>
              <a:t>০ </a:t>
            </a:r>
            <a:r>
              <a:rPr lang="bn-BD" sz="3600" dirty="0">
                <a:solidFill>
                  <a:prstClr val="black"/>
                </a:solidFill>
              </a:rPr>
              <a:t>মিনিট</a:t>
            </a:r>
          </a:p>
          <a:p>
            <a:pPr lvl="0"/>
            <a:r>
              <a:rPr lang="bn-BD" sz="3600" dirty="0">
                <a:solidFill>
                  <a:prstClr val="black"/>
                </a:solidFill>
              </a:rPr>
              <a:t>তারিখঃ </a:t>
            </a:r>
            <a:r>
              <a:rPr lang="bn-BD" sz="3600" dirty="0" smtClean="0">
                <a:solidFill>
                  <a:prstClr val="black"/>
                </a:solidFill>
              </a:rPr>
              <a:t>১৭-০২-১৪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95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633142"/>
            <a:ext cx="647700" cy="5810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6400"/>
            <a:ext cx="381000" cy="5546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2231035"/>
            <a:ext cx="647700" cy="5810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31034"/>
            <a:ext cx="647700" cy="581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40484"/>
            <a:ext cx="647700" cy="581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2221508"/>
            <a:ext cx="647700" cy="581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50" y="1923655"/>
            <a:ext cx="647700" cy="5810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997547"/>
            <a:ext cx="1304925" cy="1524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49" y="1168996"/>
            <a:ext cx="1304925" cy="1524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789" y="2147663"/>
            <a:ext cx="1304925" cy="1524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985" y="2208352"/>
            <a:ext cx="1486934" cy="173656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5" y="1640484"/>
            <a:ext cx="1304925" cy="1524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152629" y="3551366"/>
            <a:ext cx="1935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</a:t>
            </a:r>
            <a:r>
              <a:rPr lang="en-US" sz="3600" dirty="0" smtClean="0"/>
              <a:t> b= 5  </a:t>
            </a:r>
            <a:r>
              <a:rPr lang="bn-BD" sz="3600" dirty="0" smtClean="0"/>
              <a:t>  </a:t>
            </a:r>
            <a:r>
              <a:rPr lang="en-US" sz="3600" dirty="0" smtClean="0"/>
              <a:t> 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633620" y="340995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</a:t>
            </a:r>
            <a:r>
              <a:rPr lang="en-US" sz="3600" dirty="0" smtClean="0"/>
              <a:t>   a = 7</a:t>
            </a:r>
            <a:endParaRPr lang="en-US" sz="3600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5029200" y="3874532"/>
            <a:ext cx="1524000" cy="12806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466850" y="3874532"/>
            <a:ext cx="1123950" cy="1307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269435" y="5211417"/>
            <a:ext cx="4417115" cy="1550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a+b</a:t>
            </a:r>
            <a:r>
              <a:rPr lang="en-US" sz="4000" dirty="0" smtClean="0"/>
              <a:t>=7+5=12</a:t>
            </a:r>
          </a:p>
          <a:p>
            <a:pPr algn="ctr"/>
            <a:r>
              <a:rPr lang="en-US" sz="4000" dirty="0" smtClean="0"/>
              <a:t>a-b=7-5=2</a:t>
            </a:r>
          </a:p>
          <a:p>
            <a:pPr algn="ctr"/>
            <a:r>
              <a:rPr lang="en-US" sz="4000" dirty="0" err="1" smtClean="0"/>
              <a:t>ab</a:t>
            </a:r>
            <a:r>
              <a:rPr lang="en-US" sz="4000" dirty="0" smtClean="0"/>
              <a:t>=7×5=35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9400" y="2029501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lgerian" panose="04020705040A02060702" pitchFamily="82" charset="0"/>
              </a:rPr>
              <a:t> =7</a:t>
            </a:r>
            <a:endParaRPr lang="en-US" sz="3600" dirty="0">
              <a:latin typeface="Algerian" panose="04020705040A02060702" pitchFamily="8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77992" y="2057400"/>
            <a:ext cx="1246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5 =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2400300" y="3409950"/>
            <a:ext cx="3973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a</a:t>
            </a:r>
            <a:r>
              <a:rPr lang="en-US" sz="2800" dirty="0" smtClean="0"/>
              <a:t> </a:t>
            </a:r>
            <a:r>
              <a:rPr lang="bn-BD" sz="2800" dirty="0" smtClean="0">
                <a:solidFill>
                  <a:srgbClr val="FF0000"/>
                </a:solidFill>
              </a:rPr>
              <a:t>ও </a:t>
            </a:r>
            <a:r>
              <a:rPr lang="en-US" sz="2800" dirty="0" smtClean="0">
                <a:solidFill>
                  <a:srgbClr val="FF0000"/>
                </a:solidFill>
              </a:rPr>
              <a:t>b </a:t>
            </a:r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কে বলব রাশি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60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7" grpId="0" animBg="1"/>
      <p:bldP spid="18" grpId="0"/>
      <p:bldP spid="25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3010115"/>
            <a:ext cx="5981325" cy="30469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bn-BD" sz="96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বীজগাণিতিক </a:t>
            </a:r>
            <a:r>
              <a:rPr lang="bn-BD" sz="96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রাশি</a:t>
            </a:r>
            <a:endParaRPr lang="en-US" sz="96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838201"/>
            <a:ext cx="4726433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আজকের </a:t>
            </a:r>
            <a:r>
              <a:rPr lang="bn-BD" sz="44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পাঠের </a:t>
            </a:r>
            <a:r>
              <a:rPr lang="bn-BD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বিষয়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62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248400" cy="11430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শিখন ফলঃ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5334000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8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এই পাঠ শেষে শিক্ষার্থীরা </a:t>
            </a:r>
            <a:r>
              <a:rPr lang="bn-BD" sz="4800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-</a:t>
            </a:r>
            <a:endParaRPr lang="bn-BD" sz="4800" dirty="0" smtClean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800" dirty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বীজগাণিতিক রাশি কি 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 বলতে পারবে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?</a:t>
            </a:r>
            <a:endParaRPr lang="bn-BD" sz="4800" dirty="0">
              <a:solidFill>
                <a:schemeClr val="accent6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বীজগাণিতিক রাশির সূএও সূএের  প্রয়োগ </a:t>
            </a:r>
          </a:p>
          <a:p>
            <a:pPr marL="0" indent="0">
              <a:buNone/>
            </a:pPr>
            <a:r>
              <a:rPr lang="bn-BD" sz="4800" dirty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  করতে পারবে?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বিভিন্ন গানিতিক সমস্যার সমাধান করতে </a:t>
            </a:r>
          </a:p>
          <a:p>
            <a:pPr marL="0" indent="0">
              <a:buNone/>
            </a:pPr>
            <a:r>
              <a:rPr lang="bn-BD" sz="4800" dirty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  পারবে ?</a:t>
            </a:r>
            <a:endParaRPr lang="bn-BD" sz="48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  <a:p>
            <a:endParaRPr lang="en-US" sz="48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36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15400" cy="6019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১। বীজগাণিতিক রাশিঃ </a:t>
            </a:r>
          </a:p>
          <a:p>
            <a:pPr marL="0" indent="0">
              <a:buNone/>
            </a:pPr>
            <a:r>
              <a:rPr lang="bn-BD" sz="3600" dirty="0" smtClean="0">
                <a:latin typeface="Nikosh" pitchFamily="2" charset="0"/>
                <a:cs typeface="Nikosh" pitchFamily="2" charset="0"/>
              </a:rPr>
              <a:t>প্রক্রিয়া চিহ্ন এবং সংখ্যা নির্দশক অক্ষর প্রতীক এর অর্থবোধক বিন্যাসকে বীজগাণিতিক রাশি বলে। যেমন-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2a+3b-4c 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 বীজগাণিতিক রাশিতে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a,b,c,d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………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ইত্যাদি বর্নমালার মাধ্যমে বিভিন্ন তথ্য প্রকাশ করা হয়।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২।বীজগাণিতিক সূত্রঃ</a:t>
            </a:r>
          </a:p>
          <a:p>
            <a:pPr marL="0" indent="0">
              <a:buNone/>
            </a:pPr>
            <a:r>
              <a:rPr lang="bn-BD" sz="3600" dirty="0" smtClean="0">
                <a:latin typeface="Nikosh" pitchFamily="2" charset="0"/>
                <a:cs typeface="Nikosh" pitchFamily="2" charset="0"/>
              </a:rPr>
              <a:t>বীজগাণিতিক প্রতীক দ্বারা প্রকাশিত যেকোন সাধারন নিয়মকে বীজগাণিতিক সূত্র বলা হয়</a:t>
            </a:r>
            <a:r>
              <a:rPr lang="bn-BD" sz="3600" dirty="0" smtClean="0"/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3720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533400"/>
                <a:ext cx="8534400" cy="5943600"/>
              </a:xfr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BD" sz="36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" pitchFamily="2" charset="0"/>
                    <a:cs typeface="Nikosh" pitchFamily="2" charset="0"/>
                  </a:rPr>
                  <a:t>যেমনঃ</a:t>
                </a:r>
                <a:endParaRPr lang="en-US" sz="3600" dirty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r>
                  <a:rPr lang="en-US" sz="3600" b="0" dirty="0" smtClean="0">
                    <a:solidFill>
                      <a:srgbClr val="0070C0"/>
                    </a:solidFill>
                  </a:rPr>
                  <a:t>1.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b="0" dirty="0" smtClean="0">
                    <a:solidFill>
                      <a:srgbClr val="0070C0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36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r>
                      <a:rPr lang="en-US" sz="3600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2</m:t>
                    </m:r>
                    <m:r>
                      <a:rPr lang="en-US" sz="3600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𝑎𝑏</m:t>
                    </m:r>
                    <m:r>
                      <a:rPr lang="en-US" sz="3600" b="0" i="1" dirty="0" smtClean="0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36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3600" b="0" i="1" dirty="0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3600" b="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3600" dirty="0" smtClean="0">
                    <a:solidFill>
                      <a:srgbClr val="0070C0"/>
                    </a:solidFill>
                  </a:rPr>
                  <a:t>2</a:t>
                </a:r>
                <a:r>
                  <a:rPr lang="en-US" sz="3600" b="1" dirty="0" smtClean="0">
                    <a:ln w="18000">
                      <a:solidFill>
                        <a:schemeClr val="accent2">
                          <a:satMod val="140000"/>
                        </a:schemeClr>
                      </a:solidFill>
                      <a:prstDash val="solid"/>
                      <a:miter lim="800000"/>
                    </a:ln>
                    <a:noFill/>
                    <a:effectLst>
                      <a:outerShdw blurRad="25500" dist="23000" dir="7020000" algn="tl">
                        <a:srgbClr val="000000">
                          <a:alpha val="50000"/>
                        </a:srgbClr>
                      </a:outerShdw>
                    </a:effectLst>
                  </a:rPr>
                  <a:t>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(</m:t>
                        </m:r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𝑎</m:t>
                        </m:r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𝑏</m:t>
                        </m:r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1" i="1" smtClean="0">
                        <a:ln w="18000">
                          <a:solidFill>
                            <a:schemeClr val="accent2">
                              <a:satMod val="140000"/>
                            </a:schemeClr>
                          </a:solidFill>
                          <a:prstDash val="solid"/>
                          <a:miter lim="800000"/>
                        </a:ln>
                        <a:noFill/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1" i="1" smtClean="0">
                        <a:ln w="18000">
                          <a:solidFill>
                            <a:schemeClr val="accent2">
                              <a:satMod val="140000"/>
                            </a:schemeClr>
                          </a:solidFill>
                          <a:prstDash val="solid"/>
                          <a:miter lim="800000"/>
                        </a:ln>
                        <a:noFill/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  <a:latin typeface="Cambria Math"/>
                      </a:rPr>
                      <m:t>−</m:t>
                    </m:r>
                    <m:r>
                      <a:rPr lang="en-US" sz="3600" b="1" i="1" smtClean="0">
                        <a:ln w="18000">
                          <a:solidFill>
                            <a:schemeClr val="accent2">
                              <a:satMod val="140000"/>
                            </a:schemeClr>
                          </a:solidFill>
                          <a:prstDash val="solid"/>
                          <a:miter lim="800000"/>
                        </a:ln>
                        <a:noFill/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  <a:latin typeface="Cambria Math"/>
                      </a:rPr>
                      <m:t>2</m:t>
                    </m:r>
                    <m:r>
                      <a:rPr lang="en-US" sz="3600" b="1" i="1" smtClean="0">
                        <a:ln w="18000">
                          <a:solidFill>
                            <a:schemeClr val="accent2">
                              <a:satMod val="140000"/>
                            </a:schemeClr>
                          </a:solidFill>
                          <a:prstDash val="solid"/>
                          <a:miter lim="800000"/>
                        </a:ln>
                        <a:noFill/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  <a:latin typeface="Cambria Math"/>
                      </a:rPr>
                      <m:t>𝑎𝑏</m:t>
                    </m:r>
                    <m:r>
                      <a:rPr lang="en-US" sz="3600" b="1" i="1" smtClean="0">
                        <a:ln w="18000">
                          <a:solidFill>
                            <a:schemeClr val="accent2">
                              <a:satMod val="140000"/>
                            </a:schemeClr>
                          </a:solidFill>
                          <a:prstDash val="solid"/>
                          <a:miter lim="800000"/>
                        </a:ln>
                        <a:noFill/>
                        <a:effectLst>
                          <a:outerShdw blurRad="25500" dist="23000" dir="7020000" algn="tl">
                            <a:srgbClr val="000000">
                              <a:alpha val="50000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3600" b="1" i="1" smtClean="0">
                            <a:ln w="18000">
                              <a:solidFill>
                                <a:schemeClr val="accent2">
                                  <a:satMod val="140000"/>
                                </a:schemeClr>
                              </a:solidFill>
                              <a:prstDash val="solid"/>
                              <a:miter lim="800000"/>
                            </a:ln>
                            <a:noFill/>
                            <a:effectLst>
                              <a:outerShdw blurRad="25500" dist="23000" dir="7020000" algn="tl">
                                <a:srgbClr val="000000">
                                  <a:alpha val="50000"/>
                                </a:srgbClr>
                              </a:out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3600" b="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3600" dirty="0" smtClean="0">
                    <a:solidFill>
                      <a:srgbClr val="FF0000"/>
                    </a:solidFill>
                  </a:rPr>
                  <a:t>3.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2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𝑎𝑏</m:t>
                    </m:r>
                  </m:oMath>
                </a14:m>
                <a:endParaRPr lang="en-US" sz="3600" b="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3600" dirty="0" smtClean="0">
                    <a:solidFill>
                      <a:srgbClr val="00B050"/>
                    </a:solidFill>
                  </a:rPr>
                  <a:t>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00B05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00B050"/>
                        </a:solidFill>
                        <a:latin typeface="Cambria Math"/>
                      </a:rPr>
                      <m:t>+</m:t>
                    </m:r>
                    <m:r>
                      <a:rPr lang="en-US" sz="3600" b="0" i="1" smtClean="0">
                        <a:solidFill>
                          <a:srgbClr val="00B050"/>
                        </a:solidFill>
                        <a:latin typeface="Cambria Math"/>
                      </a:rPr>
                      <m:t>2</m:t>
                    </m:r>
                    <m:r>
                      <a:rPr lang="en-US" sz="3600" b="0" i="1" smtClean="0">
                        <a:solidFill>
                          <a:srgbClr val="00B050"/>
                        </a:solidFill>
                        <a:latin typeface="Cambria Math"/>
                      </a:rPr>
                      <m:t>𝑎𝑏</m:t>
                    </m:r>
                  </m:oMath>
                </a14:m>
                <a:endParaRPr lang="en-US" sz="3600" b="0" dirty="0" smtClean="0">
                  <a:solidFill>
                    <a:srgbClr val="00B050"/>
                  </a:solidFill>
                </a:endParaRPr>
              </a:p>
              <a:p>
                <a:pPr marL="0" indent="0">
                  <a:buNone/>
                </a:pPr>
                <a:r>
                  <a:rPr lang="en-US" sz="3600" dirty="0" smtClean="0">
                    <a:solidFill>
                      <a:srgbClr val="7030A0"/>
                    </a:solidFill>
                  </a:rPr>
                  <a:t>5.4ab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7030A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 smtClean="0"/>
              </a:p>
              <a:p>
                <a:pPr marL="0" indent="0">
                  <a:buNone/>
                </a:pPr>
                <a:r>
                  <a:rPr lang="en-US" sz="3600" dirty="0" smtClean="0">
                    <a:solidFill>
                      <a:srgbClr val="FF0000"/>
                    </a:solidFill>
                  </a:rPr>
                  <a:t>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533400"/>
                <a:ext cx="8534400" cy="5943600"/>
              </a:xfrm>
              <a:blipFill rotWithShape="1">
                <a:blip r:embed="rId2"/>
                <a:stretch>
                  <a:fillRect l="-2143" t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114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সূত্র গুলোর প্রয়োগঃ  </a:t>
            </a:r>
            <a:r>
              <a:rPr lang="bn-BD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(একক কাজ)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676400"/>
                <a:ext cx="8001000" cy="5105400"/>
              </a:xfrm>
              <a:blipFill>
                <a:blip r:embed="rId2"/>
                <a:tile tx="0" ty="0" sx="100000" sy="100000" flip="none" algn="tl"/>
              </a:blipFill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bn-BD" sz="3600" b="1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যদি </a:t>
                </a:r>
                <a:r>
                  <a:rPr lang="en-US" sz="36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a-b=2</a:t>
                </a:r>
                <a:r>
                  <a:rPr lang="bn-BD" sz="36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এবং </a:t>
                </a:r>
                <a:r>
                  <a:rPr lang="en-US" sz="3600" b="1" dirty="0" err="1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ab</a:t>
                </a:r>
                <a:r>
                  <a:rPr lang="en-US" sz="36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=35</a:t>
                </a:r>
                <a:r>
                  <a:rPr lang="bn-BD" sz="36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হলে </a:t>
                </a:r>
                <a:r>
                  <a:rPr lang="en-US" sz="36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36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36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36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36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 </m:t>
                    </m:r>
                    <m:r>
                      <a:rPr lang="bn-BD" sz="36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এর</m:t>
                    </m:r>
                    <m:r>
                      <a:rPr lang="bn-BD" sz="36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 </m:t>
                    </m:r>
                    <m:r>
                      <a:rPr lang="bn-BD" sz="36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মান</m:t>
                    </m:r>
                    <m:r>
                      <a:rPr lang="bn-BD" sz="36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 </m:t>
                    </m:r>
                    <m:r>
                      <a:rPr lang="bn-BD" sz="36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কত</m:t>
                    </m:r>
                    <m:r>
                      <a:rPr lang="bn-BD" sz="36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 ?</m:t>
                    </m:r>
                  </m:oMath>
                </a14:m>
                <a:r>
                  <a:rPr lang="bn-BD" sz="36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                          </a:t>
                </a:r>
              </a:p>
              <a:p>
                <a:pPr marL="0" indent="0">
                  <a:buNone/>
                </a:pPr>
                <a:r>
                  <a:rPr lang="bn-BD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সমাধানঃ</a:t>
                </a:r>
                <a:endParaRPr lang="en-US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bn-BD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rgbClr val="00B05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দেওয়া আছে, </a:t>
                </a:r>
                <a:r>
                  <a:rPr lang="en-US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rgbClr val="00B05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a-b = 2, </a:t>
                </a:r>
                <a:r>
                  <a:rPr lang="bn-BD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rgbClr val="00B05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এবং </a:t>
                </a:r>
                <a:r>
                  <a:rPr lang="en-US" sz="3600" b="1" dirty="0" err="1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rgbClr val="00B05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ab</a:t>
                </a:r>
                <a:r>
                  <a:rPr lang="en-US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rgbClr val="00B05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 = 35</a:t>
                </a:r>
                <a:endParaRPr lang="bn-BD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B05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bn-BD" sz="3600" dirty="0" smtClean="0">
                    <a:solidFill>
                      <a:srgbClr val="FF0000"/>
                    </a:solidFill>
                  </a:rPr>
                  <a:t>এখন,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 +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2</m:t>
                    </m:r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3600" b="0" dirty="0" smtClean="0">
                    <a:solidFill>
                      <a:srgbClr val="FF0000"/>
                    </a:solidFill>
                  </a:rPr>
                  <a:t>b  </a:t>
                </a:r>
              </a:p>
              <a:p>
                <a:pPr marL="0" indent="0">
                  <a:buNone/>
                </a:pPr>
                <a:r>
                  <a:rPr lang="en-US" sz="36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                              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36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</a:rPr>
                      <m:t>+</m:t>
                    </m:r>
                    <m:r>
                      <a:rPr lang="en-US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</a:rPr>
                      <m:t>2</m:t>
                    </m:r>
                    <m:r>
                      <a:rPr lang="en-US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</a:rPr>
                      <m:t>.</m:t>
                    </m:r>
                    <m:r>
                      <a:rPr lang="en-US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</a:rPr>
                      <m:t>35</m:t>
                    </m:r>
                  </m:oMath>
                </a14:m>
                <a:endParaRPr lang="en-US" sz="3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endParaRPr>
              </a:p>
              <a:p>
                <a:pPr marL="0" indent="0">
                  <a:buNone/>
                </a:pPr>
                <a:r>
                  <a:rPr lang="en-US" sz="36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                                  =  4+70</a:t>
                </a:r>
              </a:p>
              <a:p>
                <a:pPr marL="0" indent="0">
                  <a:buNone/>
                </a:pPr>
                <a:r>
                  <a:rPr lang="en-US" sz="3600" b="1" dirty="0" smtClean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solidFill>
                      <a:schemeClr val="bg2">
                        <a:tint val="85000"/>
                        <a:satMod val="155000"/>
                      </a:schemeClr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                                  = 74 (Answer)</a:t>
                </a:r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676400"/>
                <a:ext cx="8001000" cy="5105400"/>
              </a:xfrm>
              <a:blipFill rotWithShape="1">
                <a:blip r:embed="rId3"/>
                <a:stretch>
                  <a:fillRect l="-2513" t="-2148" r="-2589" b="-6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400800" y="6096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সময়ঃ৩মিনিট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68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bn-BD" sz="2400" dirty="0" smtClean="0"/>
              </a:p>
              <a:p>
                <a:pPr marL="0" indent="0">
                  <a:buNone/>
                </a:pPr>
                <a:r>
                  <a:rPr lang="as-IN" sz="2400" dirty="0" smtClean="0">
                    <a:solidFill>
                      <a:srgbClr val="FF0000"/>
                    </a:solidFill>
                  </a:rPr>
                  <a:t>২</a:t>
                </a:r>
                <a:r>
                  <a:rPr lang="as-IN" sz="2400" dirty="0">
                    <a:solidFill>
                      <a:srgbClr val="FF0000"/>
                    </a:solidFill>
                  </a:rPr>
                  <a:t>।যদি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a+b</a:t>
                </a:r>
                <a:r>
                  <a:rPr lang="en-US" sz="2400" dirty="0">
                    <a:solidFill>
                      <a:srgbClr val="FF0000"/>
                    </a:solidFill>
                  </a:rPr>
                  <a:t>=√7 </a:t>
                </a:r>
                <a:r>
                  <a:rPr lang="as-IN" sz="2400" dirty="0">
                    <a:solidFill>
                      <a:srgbClr val="FF0000"/>
                    </a:solidFill>
                  </a:rPr>
                  <a:t>এবং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a-b=√5 </a:t>
                </a:r>
                <a:r>
                  <a:rPr lang="as-IN" sz="2400" dirty="0">
                    <a:solidFill>
                      <a:srgbClr val="FF0000"/>
                    </a:solidFill>
                  </a:rPr>
                  <a:t>হলে প্রমান কর যে, </a:t>
                </a:r>
              </a:p>
              <a:p>
                <a:pPr marL="0" indent="0">
                  <a:buNone/>
                </a:pPr>
                <a:r>
                  <a:rPr lang="as-IN" sz="2400" dirty="0">
                    <a:solidFill>
                      <a:srgbClr val="FF0000"/>
                    </a:solidFill>
                  </a:rPr>
                  <a:t>8</a:t>
                </a:r>
                <a:r>
                  <a:rPr lang="en-US" sz="2400" dirty="0" err="1" smtClean="0">
                    <a:solidFill>
                      <a:srgbClr val="FF0000"/>
                    </a:solidFill>
                  </a:rPr>
                  <a:t>ab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)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24.</a:t>
                </a:r>
              </a:p>
              <a:p>
                <a:pPr marL="0" indent="0">
                  <a:buNone/>
                </a:pPr>
                <a:r>
                  <a:rPr lang="as-IN" sz="2400" b="1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সমাধানঃ</a:t>
                </a:r>
              </a:p>
              <a:p>
                <a:pPr marL="0" indent="0">
                  <a:buNone/>
                </a:pPr>
                <a:r>
                  <a:rPr lang="as-IN" sz="2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দেওয়া আছে,  </a:t>
                </a:r>
                <a:r>
                  <a:rPr lang="en-US" sz="2400" b="1" dirty="0" err="1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a+b</a:t>
                </a:r>
                <a:r>
                  <a:rPr lang="en-US" sz="2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=√7 </a:t>
                </a:r>
                <a:r>
                  <a:rPr lang="as-IN" sz="2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এবং </a:t>
                </a:r>
                <a:r>
                  <a:rPr lang="en-US" sz="2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a-b=√5</a:t>
                </a:r>
              </a:p>
              <a:p>
                <a:pPr marL="0" indent="0">
                  <a:buNone/>
                </a:pPr>
                <a:r>
                  <a:rPr lang="as-IN" sz="24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এখন, বামপক্ষ</a:t>
                </a:r>
                <a:r>
                  <a:rPr lang="as-IN" sz="24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=</a:t>
                </a:r>
                <a:r>
                  <a:rPr lang="en-US" sz="24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 8 </a:t>
                </a:r>
                <a:r>
                  <a:rPr lang="en-US" sz="2400" b="1" dirty="0" err="1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ab</a:t>
                </a:r>
                <a:r>
                  <a:rPr lang="en-US" sz="2400" b="1" cap="sm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 </a:t>
                </a:r>
                <a:r>
                  <a:rPr lang="en-US" sz="24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cap="all" dirty="0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cap="all" dirty="0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2400" b="1" i="1" cap="all" dirty="0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)                        </a:t>
                </a:r>
                <a:endParaRPr lang="bn-BD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endParaRPr>
              </a:p>
              <a:p>
                <a:pPr marL="0" indent="0">
                  <a:buNone/>
                </a:pPr>
                <a:r>
                  <a:rPr lang="bn-BD" sz="2400" dirty="0" smtClean="0">
                    <a:solidFill>
                      <a:srgbClr val="FF0000"/>
                    </a:solidFill>
                  </a:rPr>
                  <a:t>              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rgbClr val="FF0000"/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= (4.2) </a:t>
                </a:r>
                <a:r>
                  <a:rPr lang="en-US" sz="2400" b="1" dirty="0" err="1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rgbClr val="FF0000"/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ab</a:t>
                </a:r>
                <a:r>
                  <a:rPr lang="en-US" sz="2400" b="1" dirty="0" smtClean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rgbClr val="FF0000"/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n w="31550" cmpd="sng">
                              <a:gradFill>
                                <a:gsLst>
                                  <a:gs pos="70000">
                                    <a:schemeClr val="accent6">
                                      <a:shade val="50000"/>
                                      <a:satMod val="190000"/>
                                    </a:schemeClr>
                                  </a:gs>
                                  <a:gs pos="0">
                                    <a:schemeClr val="accent6">
                                      <a:tint val="77000"/>
                                      <a:satMod val="180000"/>
                                    </a:schemeClr>
                                  </a:gs>
                                </a:gsLst>
                                <a:lin ang="5400000"/>
                              </a:gradFill>
                              <a:prstDash val="solid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dist="40000" dir="5400000" algn="tl" rotWithShape="0">
                                <a:srgbClr val="000000">
                                  <a:shade val="5000"/>
                                  <a:satMod val="120000"/>
                                  <a:alpha val="33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n w="31550" cmpd="sng">
                              <a:gradFill>
                                <a:gsLst>
                                  <a:gs pos="70000">
                                    <a:schemeClr val="accent6">
                                      <a:shade val="50000"/>
                                      <a:satMod val="190000"/>
                                    </a:schemeClr>
                                  </a:gs>
                                  <a:gs pos="0">
                                    <a:schemeClr val="accent6">
                                      <a:tint val="77000"/>
                                      <a:satMod val="180000"/>
                                    </a:schemeClr>
                                  </a:gs>
                                </a:gsLst>
                                <a:lin ang="5400000"/>
                              </a:gradFill>
                              <a:prstDash val="solid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dist="40000" dir="5400000" algn="tl" rotWithShape="0">
                                <a:srgbClr val="000000">
                                  <a:shade val="5000"/>
                                  <a:satMod val="120000"/>
                                  <a:alpha val="33000"/>
                                </a:srgbClr>
                              </a:outerShdw>
                            </a:effectLst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2400" b="1" i="1" smtClean="0">
                            <a:ln w="31550" cmpd="sng">
                              <a:gradFill>
                                <a:gsLst>
                                  <a:gs pos="70000">
                                    <a:schemeClr val="accent6">
                                      <a:shade val="50000"/>
                                      <a:satMod val="190000"/>
                                    </a:schemeClr>
                                  </a:gs>
                                  <a:gs pos="0">
                                    <a:schemeClr val="accent6">
                                      <a:tint val="77000"/>
                                      <a:satMod val="180000"/>
                                    </a:schemeClr>
                                  </a:gs>
                                </a:gsLst>
                                <a:lin ang="5400000"/>
                              </a:gradFill>
                              <a:prstDash val="solid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dist="40000" dir="5400000" algn="tl" rotWithShape="0">
                                <a:srgbClr val="000000">
                                  <a:shade val="5000"/>
                                  <a:satMod val="120000"/>
                                  <a:alpha val="33000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 smtClean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FF0000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1" i="1" smtClean="0">
                            <a:ln w="31550" cmpd="sng">
                              <a:gradFill>
                                <a:gsLst>
                                  <a:gs pos="70000">
                                    <a:schemeClr val="accent6">
                                      <a:shade val="50000"/>
                                      <a:satMod val="190000"/>
                                    </a:schemeClr>
                                  </a:gs>
                                  <a:gs pos="0">
                                    <a:schemeClr val="accent6">
                                      <a:tint val="77000"/>
                                      <a:satMod val="180000"/>
                                    </a:schemeClr>
                                  </a:gs>
                                </a:gsLst>
                                <a:lin ang="5400000"/>
                              </a:gradFill>
                              <a:prstDash val="solid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dist="40000" dir="5400000" algn="tl" rotWithShape="0">
                                <a:srgbClr val="000000">
                                  <a:shade val="5000"/>
                                  <a:satMod val="120000"/>
                                  <a:alpha val="33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n w="31550" cmpd="sng">
                              <a:gradFill>
                                <a:gsLst>
                                  <a:gs pos="70000">
                                    <a:schemeClr val="accent6">
                                      <a:shade val="50000"/>
                                      <a:satMod val="190000"/>
                                    </a:schemeClr>
                                  </a:gs>
                                  <a:gs pos="0">
                                    <a:schemeClr val="accent6">
                                      <a:tint val="77000"/>
                                      <a:satMod val="180000"/>
                                    </a:schemeClr>
                                  </a:gs>
                                </a:gsLst>
                                <a:lin ang="5400000"/>
                              </a:gradFill>
                              <a:prstDash val="solid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dist="40000" dir="5400000" algn="tl" rotWithShape="0">
                                <a:srgbClr val="000000">
                                  <a:shade val="5000"/>
                                  <a:satMod val="120000"/>
                                  <a:alpha val="33000"/>
                                </a:srgbClr>
                              </a:outerShdw>
                            </a:effectLst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sz="2400" b="1" i="1" smtClean="0">
                            <a:ln w="31550" cmpd="sng">
                              <a:gradFill>
                                <a:gsLst>
                                  <a:gs pos="70000">
                                    <a:schemeClr val="accent6">
                                      <a:shade val="50000"/>
                                      <a:satMod val="190000"/>
                                    </a:schemeClr>
                                  </a:gs>
                                  <a:gs pos="0">
                                    <a:schemeClr val="accent6">
                                      <a:tint val="77000"/>
                                      <a:satMod val="180000"/>
                                    </a:schemeClr>
                                  </a:gs>
                                </a:gsLst>
                                <a:lin ang="5400000"/>
                              </a:gradFill>
                              <a:prstDash val="solid"/>
                            </a:ln>
                            <a:solidFill>
                              <a:srgbClr val="FF0000"/>
                            </a:solidFill>
                            <a:effectLst>
                              <a:outerShdw blurRad="50800" dist="40000" dir="5400000" algn="tl" rotWithShape="0">
                                <a:srgbClr val="000000">
                                  <a:shade val="5000"/>
                                  <a:satMod val="120000"/>
                                  <a:alpha val="33000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 smtClean="0">
                        <a:ln w="31550" cmpd="sng">
                          <a:gradFill>
                            <a:gsLst>
                              <a:gs pos="70000">
                                <a:schemeClr val="accent6">
                                  <a:shade val="50000"/>
                                  <a:satMod val="190000"/>
                                </a:schemeClr>
                              </a:gs>
                              <a:gs pos="0">
                                <a:schemeClr val="accent6">
                                  <a:tint val="77000"/>
                                  <a:satMod val="180000"/>
                                </a:schemeClr>
                              </a:gs>
                            </a:gsLst>
                            <a:lin ang="5400000"/>
                          </a:gradFill>
                          <a:prstDash val="solid"/>
                        </a:ln>
                        <a:solidFill>
                          <a:srgbClr val="FF0000"/>
                        </a:solidFill>
                        <a:effectLst>
                          <a:outerShdw blurRad="50800" dist="40000" dir="5400000" algn="tl" rotWithShape="0">
                            <a:srgbClr val="000000">
                              <a:shade val="5000"/>
                              <a:satMod val="120000"/>
                              <a:alpha val="33000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endParaRPr lang="en-US" sz="2400" b="1" dirty="0" smtClean="0">
                  <a:ln w="31550" cmpd="sng">
                    <a:gradFill>
                      <a:gsLst>
                        <a:gs pos="70000">
                          <a:schemeClr val="accent6">
                            <a:shade val="50000"/>
                            <a:satMod val="190000"/>
                          </a:schemeClr>
                        </a:gs>
                        <a:gs pos="0">
                          <a:schemeClr val="accent6">
                            <a:tint val="77000"/>
                            <a:satMod val="180000"/>
                          </a:schemeClr>
                        </a:gs>
                      </a:gsLst>
                      <a:lin ang="5400000"/>
                    </a:gradFill>
                    <a:prstDash val="solid"/>
                  </a:ln>
                  <a:solidFill>
                    <a:srgbClr val="FF0000"/>
                  </a:solidFill>
                  <a:effectLst>
                    <a:outerShdw blurRad="50800" dist="40000" dir="5400000" algn="tl" rotWithShape="0">
                      <a:srgbClr val="000000">
                        <a:shade val="5000"/>
                        <a:satMod val="120000"/>
                        <a:alpha val="33000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                          = 4ab.2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2400" b="1" i="1" dirty="0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)</a:t>
                </a:r>
                <a:endParaRPr lang="en-US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endParaRPr>
              </a:p>
              <a:p>
                <a:pPr marL="0" indent="0">
                  <a:buNone/>
                </a:pPr>
                <a:r>
                  <a:rPr lang="en-US" sz="2400" dirty="0"/>
                  <a:t>                        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= 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}.{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}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                         </a:t>
                </a:r>
                <a:r>
                  <a:rPr lang="en-US" sz="24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= 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400" b="1" i="1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</a:rPr>
                              <m:t>7</m:t>
                            </m:r>
                          </m:e>
                        </m:rad>
                        <m:r>
                          <a:rPr lang="en-US" sz="24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400" b="1" i="1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e>
                        </m:rad>
                        <m:r>
                          <a:rPr lang="en-US" sz="24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}.{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dirty="0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400" b="1" i="1" dirty="0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 dirty="0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</a:rPr>
                              <m:t>7</m:t>
                            </m:r>
                          </m:e>
                        </m:rad>
                        <m:r>
                          <a:rPr lang="en-US" sz="2400" b="1" i="1" dirty="0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1" i="1" dirty="0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1" i="0" dirty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1" i="1" dirty="0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400" b="1" i="1" dirty="0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 dirty="0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e>
                        </m:rad>
                        <m:r>
                          <a:rPr lang="en-US" sz="2400" b="1" i="1" dirty="0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1" i="1" dirty="0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}</a:t>
                </a:r>
                <a:endParaRPr lang="en-US" sz="24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                         = (</a:t>
                </a:r>
                <a:r>
                  <a:rPr lang="en-US" sz="2400" dirty="0">
                    <a:solidFill>
                      <a:srgbClr val="FF0000"/>
                    </a:solidFill>
                  </a:rPr>
                  <a:t>7-5).(7+5)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                          = 2.12 </a:t>
                </a:r>
              </a:p>
              <a:p>
                <a:pPr marL="0" indent="0">
                  <a:buNone/>
                </a:pPr>
                <a:r>
                  <a:rPr lang="en-US" sz="2400" b="1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 </a:t>
                </a:r>
                <a:r>
                  <a:rPr lang="en-US" sz="24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</a:rPr>
                  <a:t>                         </a:t>
                </a:r>
                <a:r>
                  <a:rPr lang="en-US" sz="24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= 24 =  </a:t>
                </a:r>
                <a:r>
                  <a:rPr lang="as-IN" sz="24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</a:rPr>
                  <a:t>ডানপক্ষ</a:t>
                </a:r>
                <a:endParaRPr lang="as-IN" sz="24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endParaRPr>
              </a:p>
              <a:p>
                <a:pPr marL="0" indent="0">
                  <a:buNone/>
                </a:pPr>
                <a:r>
                  <a:rPr lang="as-IN" sz="2400" dirty="0" smtClean="0"/>
                  <a:t> </a:t>
                </a:r>
                <a:r>
                  <a:rPr lang="as-IN" sz="2400" dirty="0">
                    <a:solidFill>
                      <a:srgbClr val="FF0000"/>
                    </a:solidFill>
                  </a:rPr>
                  <a:t>বামপক্ষ= ডানপক্ষ (প্রমানিত)।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3"/>
                <a:stretch>
                  <a:fillRect l="-1067" t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989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89383" y="747505"/>
            <a:ext cx="6705600" cy="733425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দলীয় কাজ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Content Placeholder 12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42055172"/>
                  </p:ext>
                </p:extLst>
              </p:nvPr>
            </p:nvGraphicFramePr>
            <p:xfrm>
              <a:off x="685799" y="2247900"/>
              <a:ext cx="8115300" cy="42506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28900"/>
                    <a:gridCol w="2743200"/>
                    <a:gridCol w="2743200"/>
                  </a:tblGrid>
                  <a:tr h="4250635">
                    <a:tc>
                      <a:txBody>
                        <a:bodyPr/>
                        <a:lstStyle/>
                        <a:p>
                          <a:endParaRPr lang="bn-BD" dirty="0" smtClean="0"/>
                        </a:p>
                        <a:p>
                          <a:r>
                            <a:rPr lang="bn-BD" dirty="0" smtClean="0"/>
                            <a:t>ক </a:t>
                          </a:r>
                          <a:r>
                            <a:rPr lang="bn-BD" sz="2400" dirty="0" smtClean="0"/>
                            <a:t> গ্রুপঃ</a:t>
                          </a:r>
                        </a:p>
                        <a:p>
                          <a:endParaRPr lang="bn-BD" sz="2400" dirty="0" smtClean="0"/>
                        </a:p>
                        <a:p>
                          <a:endParaRPr lang="bn-BD" sz="2400" dirty="0" smtClean="0"/>
                        </a:p>
                        <a:p>
                          <a:r>
                            <a:rPr lang="bn-BD" sz="2400" dirty="0" smtClean="0"/>
                            <a:t>যদি</a:t>
                          </a:r>
                          <a:r>
                            <a:rPr lang="en-US" sz="2400" dirty="0" smtClean="0"/>
                            <a:t> </a:t>
                          </a:r>
                          <a:r>
                            <a:rPr lang="en-US" sz="2400" dirty="0" err="1" smtClean="0"/>
                            <a:t>a+b</a:t>
                          </a:r>
                          <a:r>
                            <a:rPr lang="en-US" sz="2400" dirty="0" smtClean="0"/>
                            <a:t>=7</a:t>
                          </a:r>
                          <a:r>
                            <a:rPr lang="bn-BD" sz="2400" dirty="0" smtClean="0"/>
                            <a:t> এবং</a:t>
                          </a:r>
                          <a:r>
                            <a:rPr lang="bn-BD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ab</a:t>
                          </a:r>
                          <a:r>
                            <a:rPr lang="en-US" sz="2400" baseline="0" dirty="0" smtClean="0"/>
                            <a:t>=12 </a:t>
                          </a:r>
                          <a:endParaRPr lang="bn-BD" sz="2400" baseline="0" dirty="0" smtClean="0"/>
                        </a:p>
                        <a:p>
                          <a:endParaRPr lang="bn-BD" sz="2400" baseline="0" dirty="0" smtClean="0"/>
                        </a:p>
                        <a:p>
                          <a:r>
                            <a:rPr lang="bn-BD" sz="2400" baseline="0" dirty="0" smtClean="0"/>
                            <a:t>হলে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bn-BD" sz="2400" i="1" baseline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 baseline="0" smtClean="0"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US" sz="2400" b="1" i="1" baseline="0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bn-BD" sz="2400" b="1" i="1" baseline="0" smtClean="0">
                                  <a:latin typeface="Cambria Math"/>
                                </a:rPr>
                                <m:t>+ </m:t>
                              </m:r>
                              <m:sSup>
                                <m:sSupPr>
                                  <m:ctrlPr>
                                    <a:rPr lang="en-US" sz="2400" b="1" i="1" baseline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1" baseline="0" smtClean="0">
                                      <a:latin typeface="Cambria Math"/>
                                    </a:rPr>
                                    <m:t>𝒃</m:t>
                                  </m:r>
                                </m:e>
                                <m:sup>
                                  <m:r>
                                    <a:rPr lang="en-US" sz="2400" b="1" i="1" baseline="0" smtClean="0"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400" b="1" i="1" baseline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endParaRPr lang="bn-BD" sz="2400" b="1" i="1" baseline="0" dirty="0" smtClean="0">
                            <a:latin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bn-BD" sz="2400" b="1" i="1" baseline="0" smtClean="0">
                                    <a:latin typeface="Cambria Math"/>
                                  </a:rPr>
                                  <m:t>এর</m:t>
                                </m:r>
                                <m:r>
                                  <a:rPr lang="bn-BD" sz="2400" b="1" i="1" baseline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bn-BD" sz="2400" b="1" i="1" baseline="0" smtClean="0">
                                    <a:latin typeface="Cambria Math"/>
                                  </a:rPr>
                                  <m:t>মান</m:t>
                                </m:r>
                                <m:r>
                                  <a:rPr lang="bn-BD" sz="2400" b="1" i="1" baseline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bn-BD" sz="2400" b="1" i="1" baseline="0" smtClean="0">
                                    <a:latin typeface="Cambria Math"/>
                                  </a:rPr>
                                  <m:t>নির্ণয়</m:t>
                                </m:r>
                                <m:r>
                                  <a:rPr lang="bn-BD" sz="2400" b="1" i="1" baseline="0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bn-BD" sz="2400" b="1" i="1" baseline="0" smtClean="0">
                                    <a:latin typeface="Cambria Math"/>
                                  </a:rPr>
                                  <m:t>কর</m:t>
                                </m:r>
                                <m:r>
                                  <a:rPr lang="bn-BD" sz="2400" b="1" i="1" baseline="0" smtClean="0">
                                    <a:latin typeface="Cambria Math"/>
                                  </a:rPr>
                                  <m:t> ?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bn-BD" sz="3200" dirty="0" smtClean="0"/>
                            <a:t> খ</a:t>
                          </a:r>
                          <a:r>
                            <a:rPr lang="bn-BD" sz="3200" baseline="0" dirty="0" smtClean="0"/>
                            <a:t> গ্রুপঃ</a:t>
                          </a:r>
                        </a:p>
                        <a:p>
                          <a:endParaRPr lang="bn-BD" sz="3200" baseline="0" dirty="0" smtClean="0"/>
                        </a:p>
                        <a:p>
                          <a:endParaRPr lang="bn-BD" sz="3200" baseline="0" dirty="0" smtClean="0"/>
                        </a:p>
                        <a:p>
                          <a:r>
                            <a:rPr lang="bn-BD" sz="3200" baseline="0" dirty="0" smtClean="0"/>
                            <a:t>যদি</a:t>
                          </a:r>
                          <a:r>
                            <a:rPr lang="en-US" sz="3200" baseline="0" dirty="0" smtClean="0"/>
                            <a:t> </a:t>
                          </a:r>
                          <a:r>
                            <a:rPr lang="en-US" sz="3200" baseline="0" dirty="0" err="1" smtClean="0"/>
                            <a:t>a+b</a:t>
                          </a:r>
                          <a:r>
                            <a:rPr lang="en-US" sz="3200" baseline="0" dirty="0" smtClean="0"/>
                            <a:t>=5</a:t>
                          </a:r>
                          <a:r>
                            <a:rPr lang="bn-BD" sz="3200" baseline="0" dirty="0" smtClean="0"/>
                            <a:t> এবং </a:t>
                          </a:r>
                          <a:r>
                            <a:rPr lang="en-US" sz="3200" baseline="0" dirty="0" smtClean="0"/>
                            <a:t>a-b=7 </a:t>
                          </a:r>
                          <a:r>
                            <a:rPr lang="bn-BD" sz="3200" baseline="0" dirty="0" smtClean="0"/>
                            <a:t>হলে</a:t>
                          </a:r>
                        </a:p>
                        <a:p>
                          <a:r>
                            <a:rPr lang="en-US" sz="3200" baseline="0" smtClean="0"/>
                            <a:t>4ab </a:t>
                          </a:r>
                          <a:r>
                            <a:rPr lang="bn-BD" sz="3200" baseline="0" dirty="0" smtClean="0"/>
                            <a:t>এর মান বের কর?</a:t>
                          </a:r>
                          <a:endParaRPr lang="en-US" sz="3200" dirty="0"/>
                        </a:p>
                      </a:txBody>
                      <a:tcPr>
                        <a:solidFill>
                          <a:srgbClr val="0070C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baseline="0" dirty="0" smtClean="0">
                              <a:solidFill>
                                <a:srgbClr val="FF0000"/>
                              </a:solidFill>
                            </a:rPr>
                            <a:t>              </a:t>
                          </a:r>
                          <a:r>
                            <a:rPr lang="bn-BD" sz="3200" baseline="0" dirty="0" smtClean="0">
                              <a:solidFill>
                                <a:schemeClr val="bg1"/>
                              </a:solidFill>
                            </a:rPr>
                            <a:t>গ গ্রুপঃ</a:t>
                          </a:r>
                        </a:p>
                        <a:p>
                          <a:endParaRPr lang="bn-BD" sz="3200" baseline="0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endParaRPr lang="bn-BD" sz="3200" baseline="0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r>
                            <a:rPr lang="bn-BD" sz="3200" baseline="0" dirty="0" smtClean="0">
                              <a:solidFill>
                                <a:schemeClr val="bg1"/>
                              </a:solidFill>
                            </a:rPr>
                            <a:t>যদি </a:t>
                          </a:r>
                          <a:r>
                            <a:rPr lang="en-US" sz="3200" baseline="0" dirty="0" err="1" smtClean="0">
                              <a:solidFill>
                                <a:schemeClr val="bg1"/>
                              </a:solidFill>
                            </a:rPr>
                            <a:t>a+b</a:t>
                          </a:r>
                          <a:r>
                            <a:rPr lang="en-US" sz="3200" baseline="0" dirty="0" smtClean="0">
                              <a:solidFill>
                                <a:schemeClr val="bg1"/>
                              </a:solidFill>
                            </a:rPr>
                            <a:t>=7 </a:t>
                          </a:r>
                          <a:r>
                            <a:rPr lang="bn-BD" sz="3200" baseline="0" dirty="0" smtClean="0">
                              <a:solidFill>
                                <a:schemeClr val="bg1"/>
                              </a:solidFill>
                            </a:rPr>
                            <a:t>এবং </a:t>
                          </a:r>
                          <a:r>
                            <a:rPr lang="en-US" sz="3200" baseline="0" dirty="0" smtClean="0">
                              <a:solidFill>
                                <a:schemeClr val="bg1"/>
                              </a:solidFill>
                            </a:rPr>
                            <a:t>a-b=6 </a:t>
                          </a:r>
                          <a:r>
                            <a:rPr lang="bn-BD" sz="3200" baseline="0" dirty="0" smtClean="0">
                              <a:solidFill>
                                <a:schemeClr val="bg1"/>
                              </a:solidFill>
                            </a:rPr>
                            <a:t>হলে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3200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  <m:r>
                                      <a:rPr lang="en-US" sz="3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3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sz="3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US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3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bn-BD" sz="3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en-US" sz="3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p>
                                    <m:r>
                                      <a:rPr lang="en-US" sz="3200" b="1" i="1" smtClean="0">
                                        <a:solidFill>
                                          <a:schemeClr val="bg1"/>
                                        </a:solidFill>
                                        <a:latin typeface="Cambria Math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US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) </m:t>
                                </m:r>
                                <m:r>
                                  <a:rPr lang="bn-BD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এর</m:t>
                                </m:r>
                                <m:r>
                                  <a:rPr lang="bn-BD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bn-BD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মান</m:t>
                                </m:r>
                                <m:r>
                                  <a:rPr lang="bn-BD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bn-BD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বের</m:t>
                                </m:r>
                                <m:r>
                                  <a:rPr lang="bn-BD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bn-BD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কর</m:t>
                                </m:r>
                                <m:r>
                                  <a:rPr lang="bn-BD" sz="3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en-US" sz="32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Content Placeholder 12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42055172"/>
                  </p:ext>
                </p:extLst>
              </p:nvPr>
            </p:nvGraphicFramePr>
            <p:xfrm>
              <a:off x="685799" y="2247900"/>
              <a:ext cx="8115300" cy="425063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28900"/>
                    <a:gridCol w="2743200"/>
                    <a:gridCol w="2743200"/>
                  </a:tblGrid>
                  <a:tr h="425063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t="-1865" r="-209049" b="-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bn-BD" sz="3200" dirty="0" smtClean="0"/>
                            <a:t> খ</a:t>
                          </a:r>
                          <a:r>
                            <a:rPr lang="bn-BD" sz="3200" baseline="0" dirty="0" smtClean="0"/>
                            <a:t> গ্রুপঃ</a:t>
                          </a:r>
                        </a:p>
                        <a:p>
                          <a:endParaRPr lang="bn-BD" sz="3200" baseline="0" dirty="0" smtClean="0"/>
                        </a:p>
                        <a:p>
                          <a:endParaRPr lang="bn-BD" sz="3200" baseline="0" dirty="0" smtClean="0"/>
                        </a:p>
                        <a:p>
                          <a:r>
                            <a:rPr lang="bn-BD" sz="3200" baseline="0" dirty="0" smtClean="0"/>
                            <a:t>যদি</a:t>
                          </a:r>
                          <a:r>
                            <a:rPr lang="en-US" sz="3200" baseline="0" dirty="0" smtClean="0"/>
                            <a:t> </a:t>
                          </a:r>
                          <a:r>
                            <a:rPr lang="en-US" sz="3200" baseline="0" dirty="0" err="1" smtClean="0"/>
                            <a:t>a+b</a:t>
                          </a:r>
                          <a:r>
                            <a:rPr lang="en-US" sz="3200" baseline="0" dirty="0" smtClean="0"/>
                            <a:t>=5</a:t>
                          </a:r>
                          <a:r>
                            <a:rPr lang="bn-BD" sz="3200" baseline="0" dirty="0" smtClean="0"/>
                            <a:t> এবং </a:t>
                          </a:r>
                          <a:r>
                            <a:rPr lang="en-US" sz="3200" baseline="0" dirty="0" smtClean="0"/>
                            <a:t>a-b=7 </a:t>
                          </a:r>
                          <a:r>
                            <a:rPr lang="bn-BD" sz="3200" baseline="0" dirty="0" smtClean="0"/>
                            <a:t>হলে</a:t>
                          </a:r>
                        </a:p>
                        <a:p>
                          <a:r>
                            <a:rPr lang="en-US" sz="3200" baseline="0" smtClean="0"/>
                            <a:t>4ab </a:t>
                          </a:r>
                          <a:r>
                            <a:rPr lang="bn-BD" sz="3200" baseline="0" dirty="0" smtClean="0"/>
                            <a:t>এর মান বের কর?</a:t>
                          </a:r>
                          <a:endParaRPr lang="en-US" sz="3200" dirty="0"/>
                        </a:p>
                      </a:txBody>
                      <a:tcPr>
                        <a:solidFill>
                          <a:srgbClr val="0070C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96000" t="-1865" b="-14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4" name="Down Arrow 13"/>
          <p:cNvSpPr/>
          <p:nvPr/>
        </p:nvSpPr>
        <p:spPr>
          <a:xfrm>
            <a:off x="1219200" y="1447800"/>
            <a:ext cx="1295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191000" y="1485900"/>
            <a:ext cx="9906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6629400" y="1524000"/>
            <a:ext cx="1066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612296" y="920451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  ৭মিনিট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8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মূল্যায়ন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2438400"/>
            <a:ext cx="8305800" cy="3505200"/>
          </a:xfrm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5400" dirty="0" smtClean="0"/>
              <a:t>১।যদি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a+b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=4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a-b=4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marL="0" indent="0">
              <a:buNone/>
            </a:pP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ab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0" indent="0">
              <a:buNone/>
            </a:pP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(ক∙) ০ (খ) ৩২ (গ) -৩২ (ঘ) -০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6689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বাড়ীর কাজ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4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endParaRPr lang="bn-BD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endParaRPr lang="bn-BD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bn-BD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। </a:t>
            </a:r>
            <a:r>
              <a:rPr lang="bn-BD" sz="4000" b="1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যদি </a:t>
            </a:r>
            <a:r>
              <a:rPr lang="en-US" sz="4000" b="1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a+b</a:t>
            </a:r>
            <a:r>
              <a:rPr lang="en-US" sz="4000" b="1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= 5 </a:t>
            </a:r>
            <a:r>
              <a:rPr lang="bn-BD" sz="4000" b="1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এবং</a:t>
            </a:r>
            <a:r>
              <a:rPr lang="en-US" sz="4000" b="1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a-b=7 </a:t>
            </a:r>
            <a:r>
              <a:rPr lang="bn-BD" sz="4000" b="1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হলে </a:t>
            </a:r>
            <a:r>
              <a:rPr lang="en-US" sz="4000" b="1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ab</a:t>
            </a:r>
            <a:r>
              <a:rPr lang="en-US" sz="4000" b="1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bn-BD" sz="4000" b="1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এর মান বের কর ।</a:t>
            </a:r>
          </a:p>
          <a:p>
            <a:pPr marL="0" indent="0">
              <a:buNone/>
            </a:pPr>
            <a:endParaRPr lang="bn-BD" sz="4000" b="1" baseline="-25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0" indent="0">
              <a:buNone/>
            </a:pPr>
            <a:endParaRPr lang="bn-BD" sz="4000" b="1" baseline="-25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0" indent="0">
              <a:buNone/>
            </a:pPr>
            <a:r>
              <a:rPr lang="bn-BD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২</a:t>
            </a:r>
            <a:r>
              <a:rPr lang="bn-BD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। যদি </a:t>
            </a:r>
            <a: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a-b=5 </a:t>
            </a:r>
            <a:r>
              <a:rPr lang="bn-BD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এবং</a:t>
            </a:r>
            <a: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ab</a:t>
            </a:r>
            <a: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=  6 </a:t>
            </a:r>
            <a:r>
              <a:rPr lang="bn-BD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হলে </a:t>
            </a:r>
            <a:r>
              <a:rPr lang="en-US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a+b</a:t>
            </a:r>
            <a: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bn-BD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এর মান বের কর।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463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9600" b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ধন্যবাদ</a:t>
            </a:r>
            <a:endParaRPr lang="en-US" sz="9600" b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47800"/>
            <a:ext cx="5181600" cy="4618720"/>
          </a:xfrm>
        </p:spPr>
      </p:pic>
    </p:spTree>
    <p:extLst>
      <p:ext uri="{BB962C8B-B14F-4D97-AF65-F5344CB8AC3E}">
        <p14:creationId xmlns:p14="http://schemas.microsoft.com/office/powerpoint/2010/main" val="34967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</TotalTime>
  <Words>649</Words>
  <Application>Microsoft Office PowerPoint</Application>
  <PresentationFormat>On-screen Show (4:3)</PresentationFormat>
  <Paragraphs>102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 শিখন ফলঃ</vt:lpstr>
      <vt:lpstr>PowerPoint Presentation</vt:lpstr>
      <vt:lpstr>PowerPoint Presentation</vt:lpstr>
      <vt:lpstr>সূত্র গুলোর প্রয়োগঃ  (একক কাজ) </vt:lpstr>
      <vt:lpstr>PowerPoint Presentation</vt:lpstr>
      <vt:lpstr>দলীয় কাজ</vt:lpstr>
      <vt:lpstr>মূল্যায়ন</vt:lpstr>
      <vt:lpstr>বাড়ীর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HARUN</dc:creator>
  <cp:lastModifiedBy>Doel-1612i3</cp:lastModifiedBy>
  <cp:revision>180</cp:revision>
  <dcterms:created xsi:type="dcterms:W3CDTF">2006-08-16T00:00:00Z</dcterms:created>
  <dcterms:modified xsi:type="dcterms:W3CDTF">2014-02-19T08:57:43Z</dcterms:modified>
</cp:coreProperties>
</file>