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72" r:id="rId6"/>
    <p:sldId id="261" r:id="rId7"/>
    <p:sldId id="263" r:id="rId8"/>
    <p:sldId id="262" r:id="rId9"/>
    <p:sldId id="269" r:id="rId10"/>
    <p:sldId id="270" r:id="rId11"/>
    <p:sldId id="273" r:id="rId12"/>
    <p:sldId id="274" r:id="rId13"/>
    <p:sldId id="271" r:id="rId14"/>
    <p:sldId id="275" r:id="rId15"/>
    <p:sldId id="264" r:id="rId16"/>
    <p:sldId id="265" r:id="rId17"/>
    <p:sldId id="266" r:id="rId18"/>
    <p:sldId id="267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426" y="-19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B92AE0-E149-4CC5-BE2F-3A9180EC5042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D5CBE3-279E-4D16-A51D-F98281818F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3422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29D4C-044F-42F9-B3E5-B23914C12BCA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FC188-AFE5-4269-9B1B-B7840812B6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667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29D4C-044F-42F9-B3E5-B23914C12BCA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FC188-AFE5-4269-9B1B-B7840812B6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434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29D4C-044F-42F9-B3E5-B23914C12BCA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FC188-AFE5-4269-9B1B-B7840812B6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505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29D4C-044F-42F9-B3E5-B23914C12BCA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FC188-AFE5-4269-9B1B-B7840812B6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774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29D4C-044F-42F9-B3E5-B23914C12BCA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FC188-AFE5-4269-9B1B-B7840812B6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757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29D4C-044F-42F9-B3E5-B23914C12BCA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FC188-AFE5-4269-9B1B-B7840812B6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774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29D4C-044F-42F9-B3E5-B23914C12BCA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FC188-AFE5-4269-9B1B-B7840812B6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325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29D4C-044F-42F9-B3E5-B23914C12BCA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FC188-AFE5-4269-9B1B-B7840812B6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131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29D4C-044F-42F9-B3E5-B23914C12BCA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FC188-AFE5-4269-9B1B-B7840812B6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067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29D4C-044F-42F9-B3E5-B23914C12BCA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FC188-AFE5-4269-9B1B-B7840812B6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300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29D4C-044F-42F9-B3E5-B23914C12BCA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FC188-AFE5-4269-9B1B-B7840812B6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708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629D4C-044F-42F9-B3E5-B23914C12BCA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9FC188-AFE5-4269-9B1B-B7840812B6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932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19200" y="166255"/>
            <a:ext cx="6019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8000" dirty="0" smtClean="0"/>
              <a:t>শুভেচ্ছা</a:t>
            </a:r>
            <a:endParaRPr lang="en-US" sz="80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09800"/>
            <a:ext cx="9144000" cy="46482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0" y="1475839"/>
            <a:ext cx="838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solidFill>
                  <a:srgbClr val="FF0000"/>
                </a:solidFill>
              </a:rPr>
              <a:t>আসসালামু আলাইকুম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0502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3908" y="1948190"/>
            <a:ext cx="904009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solidFill>
                  <a:srgbClr val="002060"/>
                </a:solidFill>
              </a:rPr>
              <a:t>আলহাজ্জ মাওলানা মোঃ ফাওজুল কবির</a:t>
            </a:r>
          </a:p>
          <a:p>
            <a:pPr algn="ctr"/>
            <a:endParaRPr lang="bn-BD" sz="3200" dirty="0">
              <a:solidFill>
                <a:srgbClr val="002060"/>
              </a:solidFill>
            </a:endParaRPr>
          </a:p>
          <a:p>
            <a:pPr algn="ctr"/>
            <a:endParaRPr lang="bn-BD" sz="3200" dirty="0" smtClean="0">
              <a:solidFill>
                <a:srgbClr val="002060"/>
              </a:solidFill>
            </a:endParaRPr>
          </a:p>
          <a:p>
            <a:pPr algn="ctr"/>
            <a:endParaRPr lang="bn-BD" sz="3200" dirty="0">
              <a:solidFill>
                <a:srgbClr val="002060"/>
              </a:solidFill>
            </a:endParaRPr>
          </a:p>
          <a:p>
            <a:pPr algn="ctr"/>
            <a:endParaRPr lang="bn-BD" sz="3200" dirty="0" smtClean="0">
              <a:solidFill>
                <a:srgbClr val="002060"/>
              </a:solidFill>
            </a:endParaRPr>
          </a:p>
          <a:p>
            <a:pPr algn="ctr"/>
            <a:endParaRPr lang="bn-BD" sz="3200" dirty="0">
              <a:solidFill>
                <a:srgbClr val="002060"/>
              </a:solidFill>
            </a:endParaRPr>
          </a:p>
          <a:p>
            <a:pPr algn="ctr"/>
            <a:r>
              <a:rPr lang="bn-BD" sz="3200" dirty="0" smtClean="0">
                <a:solidFill>
                  <a:srgbClr val="002060"/>
                </a:solidFill>
              </a:rPr>
              <a:t>মোবাইল-০১৭১২৮৫০১৩২</a:t>
            </a:r>
          </a:p>
          <a:p>
            <a:pPr algn="ctr"/>
            <a:endParaRPr lang="bn-BD" sz="3200" dirty="0">
              <a:solidFill>
                <a:srgbClr val="002060"/>
              </a:solidFill>
            </a:endParaRPr>
          </a:p>
          <a:p>
            <a:pPr algn="ctr"/>
            <a:endParaRPr lang="en-US" sz="3200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80653" y="2633990"/>
            <a:ext cx="708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solidFill>
                  <a:srgbClr val="002060"/>
                </a:solidFill>
              </a:rPr>
              <a:t>আই.ডি. নং- ২৪</a:t>
            </a:r>
            <a:endParaRPr lang="en-US" sz="2800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89709" y="3157210"/>
            <a:ext cx="670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solidFill>
                  <a:srgbClr val="002060"/>
                </a:solidFill>
              </a:rPr>
              <a:t>সহকারি শিক্ষক (ইসলাম ও নৈতিক শিক্ষা)</a:t>
            </a:r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89709" y="3618875"/>
            <a:ext cx="685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solidFill>
                  <a:srgbClr val="002060"/>
                </a:solidFill>
              </a:rPr>
              <a:t>ফুকরা  এম. এম. একাডেমি </a:t>
            </a:r>
            <a:endParaRPr lang="en-US" sz="2800" dirty="0">
              <a:solidFill>
                <a:srgbClr val="00206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05000" y="4310390"/>
            <a:ext cx="50569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solidFill>
                  <a:srgbClr val="002060"/>
                </a:solidFill>
              </a:rPr>
              <a:t>কাশিয়ানি, গোপালগঞ্জ</a:t>
            </a:r>
            <a:endParaRPr lang="en-US" sz="2800" dirty="0">
              <a:solidFill>
                <a:srgbClr val="00206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627909" y="304800"/>
            <a:ext cx="5181600" cy="92333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/>
              <a:t>শিক্ষক পরিচিতি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947559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9" grpId="0"/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1" y="3197524"/>
            <a:ext cx="8991601" cy="76944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solidFill>
                  <a:srgbClr val="C00000"/>
                </a:solidFill>
              </a:rPr>
              <a:t>২য় অধ্যায়  পাঠ ৫-৬</a:t>
            </a:r>
            <a:endParaRPr lang="en-US" sz="4400" dirty="0">
              <a:solidFill>
                <a:srgbClr val="C0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" y="1676400"/>
            <a:ext cx="8991600" cy="144655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solidFill>
                  <a:srgbClr val="002060"/>
                </a:solidFill>
              </a:rPr>
              <a:t>শ্রেনিঃ অষ্টম</a:t>
            </a:r>
          </a:p>
          <a:p>
            <a:pPr algn="ctr"/>
            <a:r>
              <a:rPr lang="bn-BD" sz="4400" dirty="0" smtClean="0">
                <a:solidFill>
                  <a:srgbClr val="002060"/>
                </a:solidFill>
              </a:rPr>
              <a:t>বিষয়ঃ ইসলাম শিক্ষা</a:t>
            </a:r>
            <a:endParaRPr lang="en-US" sz="4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66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52400"/>
            <a:ext cx="8592363" cy="610985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49236" y="6313116"/>
            <a:ext cx="502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00B050"/>
                </a:solidFill>
              </a:rPr>
              <a:t>কাবা শারিফ</a:t>
            </a:r>
            <a:endParaRPr lang="en-US" sz="36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2487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457201"/>
            <a:ext cx="4648200" cy="24384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bn-BD" sz="8000" dirty="0" smtClean="0">
                <a:solidFill>
                  <a:srgbClr val="00B050"/>
                </a:solidFill>
              </a:rPr>
              <a:t>        </a:t>
            </a:r>
          </a:p>
          <a:p>
            <a:pPr marL="0" indent="0">
              <a:buNone/>
            </a:pPr>
            <a:r>
              <a:rPr lang="bn-BD" sz="13800" dirty="0" smtClean="0">
                <a:solidFill>
                  <a:srgbClr val="00B050"/>
                </a:solidFill>
              </a:rPr>
              <a:t>    </a:t>
            </a:r>
            <a:endParaRPr lang="en-US" sz="13800" dirty="0">
              <a:solidFill>
                <a:srgbClr val="00B050"/>
              </a:solidFill>
            </a:endParaRPr>
          </a:p>
        </p:txBody>
      </p:sp>
      <p:sp>
        <p:nvSpPr>
          <p:cNvPr id="2" name="Flowchart: Alternate Process 1"/>
          <p:cNvSpPr/>
          <p:nvPr/>
        </p:nvSpPr>
        <p:spPr>
          <a:xfrm>
            <a:off x="25052" y="0"/>
            <a:ext cx="9118948" cy="6858000"/>
          </a:xfrm>
          <a:prstGeom prst="flowChartAlternateProcess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286000" y="1981200"/>
            <a:ext cx="510540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9900" dirty="0" smtClean="0"/>
              <a:t>হজ্জ</a:t>
            </a:r>
            <a:endParaRPr lang="en-US" sz="19900" dirty="0"/>
          </a:p>
        </p:txBody>
      </p:sp>
    </p:spTree>
    <p:extLst>
      <p:ext uri="{BB962C8B-B14F-4D97-AF65-F5344CB8AC3E}">
        <p14:creationId xmlns:p14="http://schemas.microsoft.com/office/powerpoint/2010/main" val="3440155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27709" y="438789"/>
            <a:ext cx="94488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600" dirty="0" smtClean="0">
                <a:solidFill>
                  <a:srgbClr val="C00000"/>
                </a:solidFill>
              </a:rPr>
              <a:t>শিখন ফল</a:t>
            </a:r>
            <a:endParaRPr lang="en-US" sz="6600" dirty="0">
              <a:solidFill>
                <a:srgbClr val="C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175466"/>
            <a:ext cx="91440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solidFill>
                  <a:srgbClr val="C00000"/>
                </a:solidFill>
              </a:rPr>
              <a:t>১।হজ্জের সংগা বলতে পারবে ।</a:t>
            </a:r>
          </a:p>
          <a:p>
            <a:pPr algn="ctr"/>
            <a:r>
              <a:rPr lang="bn-BD" sz="4000" dirty="0" smtClean="0">
                <a:solidFill>
                  <a:srgbClr val="C00000"/>
                </a:solidFill>
              </a:rPr>
              <a:t>২।হজ্জের ফরজ গুলো বর্ণনা করতে পারবে।</a:t>
            </a:r>
          </a:p>
          <a:p>
            <a:pPr algn="ctr"/>
            <a:r>
              <a:rPr lang="bn-BD" sz="4000" dirty="0" smtClean="0">
                <a:solidFill>
                  <a:srgbClr val="C00000"/>
                </a:solidFill>
              </a:rPr>
              <a:t>৩।হজ্জের নিয়মাবলী বর্ণনা করতে পারবে ।</a:t>
            </a:r>
            <a:endParaRPr lang="bn-BD" sz="4000" dirty="0">
              <a:solidFill>
                <a:srgbClr val="C00000"/>
              </a:solidFill>
            </a:endParaRPr>
          </a:p>
          <a:p>
            <a:pPr algn="ctr"/>
            <a:endParaRPr lang="bn-BD" sz="4000" dirty="0" smtClean="0">
              <a:solidFill>
                <a:srgbClr val="C00000"/>
              </a:solidFill>
            </a:endParaRPr>
          </a:p>
          <a:p>
            <a:pPr algn="ctr"/>
            <a:endParaRPr lang="en-US" sz="4000" dirty="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-27709" y="4114415"/>
            <a:ext cx="9171709" cy="7082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C00000"/>
                </a:solidFill>
              </a:rPr>
              <a:t> </a:t>
            </a:r>
            <a:endParaRPr lang="en-US" sz="4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7204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00" y="304800"/>
            <a:ext cx="8331200" cy="6248400"/>
          </a:xfrm>
          <a:prstGeom prst="rect">
            <a:avLst/>
          </a:prstGeom>
          <a:ln w="57150">
            <a:solidFill>
              <a:srgbClr val="00B050"/>
            </a:solidFill>
          </a:ln>
        </p:spPr>
      </p:pic>
    </p:spTree>
    <p:extLst>
      <p:ext uri="{BB962C8B-B14F-4D97-AF65-F5344CB8AC3E}">
        <p14:creationId xmlns:p14="http://schemas.microsoft.com/office/powerpoint/2010/main" val="331479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2600" y="304800"/>
            <a:ext cx="4876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/>
              <a:t>উপস্থাপন</a:t>
            </a:r>
            <a:endParaRPr lang="en-US" sz="4400" dirty="0"/>
          </a:p>
        </p:txBody>
      </p:sp>
      <p:sp>
        <p:nvSpPr>
          <p:cNvPr id="3" name="TextBox 2"/>
          <p:cNvSpPr txBox="1"/>
          <p:nvPr/>
        </p:nvSpPr>
        <p:spPr>
          <a:xfrm>
            <a:off x="1524000" y="1074241"/>
            <a:ext cx="624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dirty="0" smtClean="0"/>
              <a:t>হজ্জের ফরজ তিনটি</a:t>
            </a:r>
            <a:endParaRPr lang="en-US" dirty="0"/>
          </a:p>
        </p:txBody>
      </p:sp>
      <p:sp>
        <p:nvSpPr>
          <p:cNvPr id="14" name="Down Arrow 13"/>
          <p:cNvSpPr/>
          <p:nvPr/>
        </p:nvSpPr>
        <p:spPr>
          <a:xfrm>
            <a:off x="4419600" y="1443573"/>
            <a:ext cx="228600" cy="61382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Minus 15"/>
          <p:cNvSpPr/>
          <p:nvPr/>
        </p:nvSpPr>
        <p:spPr>
          <a:xfrm>
            <a:off x="304800" y="1905000"/>
            <a:ext cx="8804564" cy="609600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Down Arrow 16"/>
          <p:cNvSpPr/>
          <p:nvPr/>
        </p:nvSpPr>
        <p:spPr>
          <a:xfrm>
            <a:off x="1371600" y="2209800"/>
            <a:ext cx="152400" cy="609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Down Arrow 17"/>
          <p:cNvSpPr/>
          <p:nvPr/>
        </p:nvSpPr>
        <p:spPr>
          <a:xfrm>
            <a:off x="7924800" y="2209800"/>
            <a:ext cx="152400" cy="609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Down Arrow 18"/>
          <p:cNvSpPr/>
          <p:nvPr/>
        </p:nvSpPr>
        <p:spPr>
          <a:xfrm>
            <a:off x="4419600" y="2209800"/>
            <a:ext cx="228600" cy="762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0" y="2819400"/>
            <a:ext cx="281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/>
              <a:t>ইহরাম বাধা</a:t>
            </a:r>
            <a:endParaRPr lang="en-US" sz="2400" dirty="0"/>
          </a:p>
        </p:txBody>
      </p:sp>
      <p:sp>
        <p:nvSpPr>
          <p:cNvPr id="22" name="TextBox 21"/>
          <p:cNvSpPr txBox="1"/>
          <p:nvPr/>
        </p:nvSpPr>
        <p:spPr>
          <a:xfrm>
            <a:off x="3124200" y="2971800"/>
            <a:ext cx="3048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 smtClean="0"/>
              <a:t>কাবা শরীফ তাওয়াফ করা</a:t>
            </a:r>
            <a:endParaRPr lang="en-US" sz="2000" dirty="0"/>
          </a:p>
        </p:txBody>
      </p:sp>
      <p:sp>
        <p:nvSpPr>
          <p:cNvPr id="25" name="TextBox 24"/>
          <p:cNvSpPr txBox="1"/>
          <p:nvPr/>
        </p:nvSpPr>
        <p:spPr>
          <a:xfrm>
            <a:off x="6324600" y="2819400"/>
            <a:ext cx="281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আরাফাতে অবশ্তান করা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3733800"/>
            <a:ext cx="2819400" cy="257169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7565" y="3733800"/>
            <a:ext cx="2777836" cy="257169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3727938"/>
            <a:ext cx="2514600" cy="2571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040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76200"/>
            <a:ext cx="8915400" cy="59436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295400" y="6324600"/>
            <a:ext cx="6781800" cy="52322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/>
              <a:t>আরাফাত ময়দান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272601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401"/>
            <a:ext cx="9144000" cy="5638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09800" y="6172200"/>
            <a:ext cx="3657600" cy="46166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2400" b="1" dirty="0" smtClean="0">
                <a:solidFill>
                  <a:srgbClr val="FF0000"/>
                </a:solidFill>
              </a:rPr>
              <a:t>সাফা-মারওয়া সাঈ করা ।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4966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65" y="1"/>
            <a:ext cx="8663384" cy="6248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0" y="6400800"/>
            <a:ext cx="2819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/>
              <a:t>পাথর নিক্ষেপ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684492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52400"/>
            <a:ext cx="8839200" cy="5715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09800" y="6172200"/>
            <a:ext cx="327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C00000"/>
                </a:solidFill>
              </a:rPr>
              <a:t>মুজালিফা</a:t>
            </a:r>
            <a:endParaRPr lang="en-US" sz="3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0305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0"/>
            <a:ext cx="8953500" cy="5867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81200" y="6172200"/>
            <a:ext cx="5105400" cy="58477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/>
              <a:t>মাথা মোড়ানো /চুল ছাটা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615224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0198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524000" y="6248400"/>
            <a:ext cx="441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/>
              <a:t>তাওয়াফে বিদা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201513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07424" cy="6705600"/>
          </a:xfrm>
          <a:solidFill>
            <a:schemeClr val="accent2"/>
          </a:solidFill>
        </p:spPr>
        <p:txBody>
          <a:bodyPr>
            <a:normAutofit/>
          </a:bodyPr>
          <a:lstStyle/>
          <a:p>
            <a:r>
              <a:rPr lang="bn-BD" sz="3200" dirty="0" smtClean="0"/>
              <a:t>হজ্জের ওয়াজিব ৫টি</a:t>
            </a:r>
            <a:br>
              <a:rPr lang="bn-BD" sz="3200" dirty="0" smtClean="0"/>
            </a:br>
            <a:r>
              <a:rPr lang="en-US" sz="3200" dirty="0" smtClean="0"/>
              <a:t>                   </a:t>
            </a:r>
            <a:r>
              <a:rPr lang="bn-BD" sz="3200" dirty="0" smtClean="0"/>
              <a:t>১।আরাফা থেকে মূ্যদালীফায় অবস্থান করা </a:t>
            </a:r>
            <a:r>
              <a:rPr lang="en-US" sz="3200" dirty="0" smtClean="0"/>
              <a:t> </a:t>
            </a:r>
            <a:r>
              <a:rPr lang="bn-BD" sz="3200" dirty="0" smtClean="0"/>
              <a:t>২।সাফা-মারওয়া সাইয়ী করা ।</a:t>
            </a:r>
            <a:br>
              <a:rPr lang="bn-BD" sz="3200" dirty="0" smtClean="0"/>
            </a:br>
            <a:r>
              <a:rPr lang="en-US" sz="3200" dirty="0" smtClean="0"/>
              <a:t>        </a:t>
            </a:r>
            <a:r>
              <a:rPr lang="bn-BD" sz="3200" dirty="0" smtClean="0"/>
              <a:t>৩।জামরাতুল আকাবায় পাথর মারা </a:t>
            </a:r>
            <a:br>
              <a:rPr lang="bn-BD" sz="3200" dirty="0" smtClean="0"/>
            </a:br>
            <a:r>
              <a:rPr lang="en-US" sz="3200" dirty="0" smtClean="0"/>
              <a:t>      </a:t>
            </a:r>
            <a:r>
              <a:rPr lang="bn-BD" sz="3200" dirty="0" smtClean="0"/>
              <a:t>৪।তাওয়াফে বিদাআ ।</a:t>
            </a:r>
            <a:br>
              <a:rPr lang="bn-BD" sz="3200" dirty="0" smtClean="0"/>
            </a:br>
            <a:r>
              <a:rPr lang="en-US" sz="3200" dirty="0" smtClean="0"/>
              <a:t>       </a:t>
            </a:r>
            <a:r>
              <a:rPr lang="bn-BD" sz="3200" dirty="0" smtClean="0"/>
              <a:t>৫।মাথার চুল মোড়ানো/চুলছাটা ।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8395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752600"/>
            <a:ext cx="8686800" cy="8610600"/>
          </a:xfrm>
        </p:spPr>
        <p:txBody>
          <a:bodyPr>
            <a:normAutofit/>
          </a:bodyPr>
          <a:lstStyle/>
          <a:p>
            <a:r>
              <a:rPr lang="bn-BD" sz="5400" dirty="0" smtClean="0">
                <a:solidFill>
                  <a:srgbClr val="FF0000"/>
                </a:solidFill>
              </a:rPr>
              <a:t>মূল্যায়নঃ</a:t>
            </a:r>
            <a:br>
              <a:rPr lang="bn-BD" sz="5400" dirty="0" smtClean="0">
                <a:solidFill>
                  <a:srgbClr val="FF0000"/>
                </a:solidFill>
              </a:rPr>
            </a:br>
            <a:r>
              <a:rPr lang="bn-BD" sz="5400" dirty="0" smtClean="0">
                <a:solidFill>
                  <a:srgbClr val="FF0000"/>
                </a:solidFill>
              </a:rPr>
              <a:t>০হজ্জের</a:t>
            </a:r>
            <a:r>
              <a:rPr lang="en-US" sz="5400" dirty="0" smtClean="0">
                <a:solidFill>
                  <a:srgbClr val="FF0000"/>
                </a:solidFill>
              </a:rPr>
              <a:t> </a:t>
            </a:r>
            <a:r>
              <a:rPr lang="bn-BD" sz="5400" dirty="0" smtClean="0">
                <a:solidFill>
                  <a:srgbClr val="FF0000"/>
                </a:solidFill>
              </a:rPr>
              <a:t>অর্থ কি ?</a:t>
            </a:r>
            <a:br>
              <a:rPr lang="bn-BD" sz="5400" dirty="0" smtClean="0">
                <a:solidFill>
                  <a:srgbClr val="FF0000"/>
                </a:solidFill>
              </a:rPr>
            </a:br>
            <a:r>
              <a:rPr lang="bn-BD" sz="5400" dirty="0" smtClean="0">
                <a:solidFill>
                  <a:srgbClr val="FF0000"/>
                </a:solidFill>
              </a:rPr>
              <a:t> ০হজ্জের ফরজ গুলো বর্ণনা কর ?</a:t>
            </a:r>
            <a:br>
              <a:rPr lang="bn-BD" sz="5400" dirty="0" smtClean="0">
                <a:solidFill>
                  <a:srgbClr val="FF0000"/>
                </a:solidFill>
              </a:rPr>
            </a:br>
            <a:r>
              <a:rPr lang="bn-BD" sz="5400" dirty="0" smtClean="0">
                <a:solidFill>
                  <a:srgbClr val="FF0000"/>
                </a:solidFill>
              </a:rPr>
              <a:t>০হজ্জের ওয়াজিবগুলো ব্যাখ্যা কর</a:t>
            </a:r>
            <a:r>
              <a:rPr lang="bn-BD" dirty="0" smtClean="0">
                <a:solidFill>
                  <a:srgbClr val="FF0000"/>
                </a:solidFill>
              </a:rPr>
              <a:t>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7859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" y="304800"/>
            <a:ext cx="9296400" cy="4068762"/>
          </a:xfrm>
        </p:spPr>
        <p:txBody>
          <a:bodyPr>
            <a:normAutofit/>
          </a:bodyPr>
          <a:lstStyle/>
          <a:p>
            <a:r>
              <a:rPr lang="bn-BD" sz="4800" dirty="0" smtClean="0">
                <a:solidFill>
                  <a:srgbClr val="7030A0"/>
                </a:solidFill>
              </a:rPr>
              <a:t>বাড়ির কাজঃ</a:t>
            </a:r>
            <a:br>
              <a:rPr lang="bn-BD" sz="4800" dirty="0" smtClean="0">
                <a:solidFill>
                  <a:srgbClr val="7030A0"/>
                </a:solidFill>
              </a:rPr>
            </a:br>
            <a:r>
              <a:rPr lang="bn-BD" sz="4800" dirty="0" smtClean="0">
                <a:solidFill>
                  <a:srgbClr val="7030A0"/>
                </a:solidFill>
              </a:rPr>
              <a:t/>
            </a:r>
            <a:br>
              <a:rPr lang="bn-BD" sz="4800" dirty="0" smtClean="0">
                <a:solidFill>
                  <a:srgbClr val="7030A0"/>
                </a:solidFill>
              </a:rPr>
            </a:br>
            <a:r>
              <a:rPr lang="bn-BD" sz="4800" dirty="0" smtClean="0">
                <a:solidFill>
                  <a:srgbClr val="7030A0"/>
                </a:solidFill>
              </a:rPr>
              <a:t>হজ্জের ওয়াজিব গুলোর একটি চার্ট</a:t>
            </a:r>
            <a:br>
              <a:rPr lang="bn-BD" sz="4800" dirty="0" smtClean="0">
                <a:solidFill>
                  <a:srgbClr val="7030A0"/>
                </a:solidFill>
              </a:rPr>
            </a:br>
            <a:r>
              <a:rPr lang="bn-BD" sz="4800" dirty="0" smtClean="0">
                <a:solidFill>
                  <a:srgbClr val="7030A0"/>
                </a:solidFill>
              </a:rPr>
              <a:t>তৈরী করে আনবে ।</a:t>
            </a:r>
            <a:endParaRPr lang="en-US" sz="48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7863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05800" cy="2925762"/>
          </a:xfrm>
          <a:solidFill>
            <a:schemeClr val="tx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bn-BD" sz="5400" dirty="0" smtClean="0">
                <a:solidFill>
                  <a:srgbClr val="FF0000"/>
                </a:solidFill>
              </a:rPr>
              <a:t>ধন্যবাদ</a:t>
            </a:r>
            <a:br>
              <a:rPr lang="bn-BD" sz="5400" dirty="0" smtClean="0">
                <a:solidFill>
                  <a:srgbClr val="FF0000"/>
                </a:solidFill>
              </a:rPr>
            </a:br>
            <a:r>
              <a:rPr lang="bn-BD" sz="5400" dirty="0" smtClean="0">
                <a:solidFill>
                  <a:srgbClr val="FF0000"/>
                </a:solidFill>
              </a:rPr>
              <a:t>আস্ সালামু আলাইকুম</a:t>
            </a:r>
            <a:endParaRPr lang="en-US" sz="5400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200400"/>
            <a:ext cx="8915400" cy="3681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30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582</TotalTime>
  <Words>109</Words>
  <Application>Microsoft Office PowerPoint</Application>
  <PresentationFormat>On-screen Show (4:3)</PresentationFormat>
  <Paragraphs>41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হজ্জের ওয়াজিব ৫টি                    ১।আরাফা থেকে মূ্যদালীফায় অবস্থান করা  ২।সাফা-মারওয়া সাইয়ী করা ।         ৩।জামরাতুল আকাবায় পাথর মারা        ৪।তাওয়াফে বিদাআ ।        ৫।মাথার চুল মোড়ানো/চুলছাটা ।</vt:lpstr>
      <vt:lpstr>মূল্যায়নঃ ০হজ্জের অর্থ কি ?  ০হজ্জের ফরজ গুলো বর্ণনা কর ? ০হজ্জের ওয়াজিবগুলো ব্যাখ্যা কর?</vt:lpstr>
      <vt:lpstr>বাড়ির কাজঃ  হজ্জের ওয়াজিব গুলোর একটি চার্ট তৈরী করে আনবে ।</vt:lpstr>
      <vt:lpstr>ধন্যবাদ আস্ সালামু আলাইকুম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TSS</dc:creator>
  <cp:lastModifiedBy>DOEL</cp:lastModifiedBy>
  <cp:revision>244</cp:revision>
  <dcterms:created xsi:type="dcterms:W3CDTF">2014-02-13T04:25:51Z</dcterms:created>
  <dcterms:modified xsi:type="dcterms:W3CDTF">2014-02-19T05:44:58Z</dcterms:modified>
</cp:coreProperties>
</file>