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7"/>
  </p:notesMasterIdLst>
  <p:sldIdLst>
    <p:sldId id="269" r:id="rId2"/>
    <p:sldId id="258" r:id="rId3"/>
    <p:sldId id="273" r:id="rId4"/>
    <p:sldId id="256" r:id="rId5"/>
    <p:sldId id="257" r:id="rId6"/>
    <p:sldId id="259" r:id="rId7"/>
    <p:sldId id="260" r:id="rId8"/>
    <p:sldId id="261" r:id="rId9"/>
    <p:sldId id="262" r:id="rId10"/>
    <p:sldId id="263" r:id="rId11"/>
    <p:sldId id="272" r:id="rId12"/>
    <p:sldId id="265" r:id="rId13"/>
    <p:sldId id="268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369" autoAdjust="0"/>
  </p:normalViewPr>
  <p:slideViewPr>
    <p:cSldViewPr>
      <p:cViewPr>
        <p:scale>
          <a:sx n="66" d="100"/>
          <a:sy n="6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notesViewPr>
    <p:cSldViewPr>
      <p:cViewPr varScale="1">
        <p:scale>
          <a:sx n="60" d="100"/>
          <a:sy n="60" d="100"/>
        </p:scale>
        <p:origin x="-273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503D1-C268-45EF-B328-4D7C688A867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3040F-70BA-499D-B81C-036B2821A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54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3040F-70BA-499D-B81C-036B2821A6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556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3040F-70BA-499D-B81C-036B2821A67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32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E3040F-70BA-499D-B81C-036B2821A67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42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EFD4A1AB-E10B-4D2D-A685-BD569E8C66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29FF3372-C182-46AB-AFD3-92895F36461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A1AB-E10B-4D2D-A685-BD569E8C66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FF3372-C182-46AB-AFD3-92895F36461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EFD4A1AB-E10B-4D2D-A685-BD569E8C66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29FF3372-C182-46AB-AFD3-92895F36461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A1AB-E10B-4D2D-A685-BD569E8C66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FF3372-C182-46AB-AFD3-92895F36461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A1AB-E10B-4D2D-A685-BD569E8C66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FF3372-C182-46AB-AFD3-92895F36461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A1AB-E10B-4D2D-A685-BD569E8C66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FF3372-C182-46AB-AFD3-92895F36461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A1AB-E10B-4D2D-A685-BD569E8C66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FF3372-C182-46AB-AFD3-92895F36461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A1AB-E10B-4D2D-A685-BD569E8C66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FF3372-C182-46AB-AFD3-92895F36461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A1AB-E10B-4D2D-A685-BD569E8C66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FF3372-C182-46AB-AFD3-92895F36461B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A1AB-E10B-4D2D-A685-BD569E8C66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FF3372-C182-46AB-AFD3-92895F36461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4A1AB-E10B-4D2D-A685-BD569E8C66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9FF3372-C182-46AB-AFD3-92895F36461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9FF3372-C182-46AB-AFD3-92895F36461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FD4A1AB-E10B-4D2D-A685-BD569E8C6626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838200" y="0"/>
            <a:ext cx="7391400" cy="6858000"/>
          </a:xfrm>
          <a:prstGeom prst="horizontalScroll">
            <a:avLst>
              <a:gd name="adj" fmla="val 13211"/>
            </a:avLst>
          </a:prstGeom>
        </p:spPr>
        <p:style>
          <a:lnRef idx="2">
            <a:schemeClr val="accent6"/>
          </a:lnRef>
          <a:fillRef idx="1001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600" dirty="0" err="1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9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654463"/>
            <a:ext cx="69757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dirty="0" err="1" smtClean="0">
                <a:latin typeface="NikoshBAN" pitchFamily="2" charset="0"/>
                <a:cs typeface="NikoshBAN" pitchFamily="2" charset="0"/>
              </a:rPr>
              <a:t>পরিচয়ঃ</a:t>
            </a:r>
            <a:r>
              <a:rPr lang="en-US" sz="4400" b="1" u="sng" dirty="0" smtClean="0"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en-US" sz="4400" b="1" u="sng" dirty="0" err="1" smtClean="0">
                <a:latin typeface="NikoshBAN" pitchFamily="2" charset="0"/>
                <a:cs typeface="NikoshBAN" pitchFamily="2" charset="0"/>
              </a:rPr>
              <a:t>আইডিঃ</a:t>
            </a:r>
            <a:r>
              <a:rPr lang="en-US" sz="4400" b="1" u="sng" dirty="0" smtClean="0">
                <a:latin typeface="NikoshBAN" pitchFamily="2" charset="0"/>
                <a:cs typeface="NikoshBAN" pitchFamily="2" charset="0"/>
              </a:rPr>
              <a:t> ০৮</a:t>
            </a:r>
          </a:p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রেজাউর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রহমান</a:t>
            </a:r>
            <a:endParaRPr lang="en-US" sz="4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উত্তরা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হাই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এণ্ড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3810000"/>
            <a:ext cx="6823364" cy="144655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৭ম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জ্যামিতি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- ৯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৪৫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2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105400" y="706930"/>
            <a:ext cx="2362200" cy="1893332"/>
            <a:chOff x="609600" y="2209800"/>
            <a:chExt cx="2362200" cy="1893332"/>
          </a:xfrm>
        </p:grpSpPr>
        <p:grpSp>
          <p:nvGrpSpPr>
            <p:cNvPr id="3" name="Group 2"/>
            <p:cNvGrpSpPr/>
            <p:nvPr/>
          </p:nvGrpSpPr>
          <p:grpSpPr>
            <a:xfrm>
              <a:off x="609600" y="2209800"/>
              <a:ext cx="2362200" cy="1893332"/>
              <a:chOff x="609600" y="2209800"/>
              <a:chExt cx="2362200" cy="1893332"/>
            </a:xfrm>
          </p:grpSpPr>
          <p:sp>
            <p:nvSpPr>
              <p:cNvPr id="6" name="Right Triangle 5"/>
              <p:cNvSpPr/>
              <p:nvPr/>
            </p:nvSpPr>
            <p:spPr>
              <a:xfrm>
                <a:off x="609600" y="2209800"/>
                <a:ext cx="2362200" cy="1828800"/>
              </a:xfrm>
              <a:prstGeom prst="rtTriangle">
                <a:avLst/>
              </a:prstGeom>
              <a:solidFill>
                <a:schemeClr val="bg1"/>
              </a:solidFill>
              <a:ln w="762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2362200" y="3733800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en-US" dirty="0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685800" y="2438400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9600" y="365760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</p:grpSp>
      <p:sp>
        <p:nvSpPr>
          <p:cNvPr id="8" name="Right Arrow 7"/>
          <p:cNvSpPr/>
          <p:nvPr/>
        </p:nvSpPr>
        <p:spPr>
          <a:xfrm>
            <a:off x="304800" y="1423572"/>
            <a:ext cx="2743200" cy="1055524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__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0" y="1621330"/>
            <a:ext cx="1828800" cy="5565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457200" y="2819400"/>
            <a:ext cx="4267200" cy="1055524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76401" y="4191000"/>
            <a:ext cx="894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ym typeface="Symbol"/>
              </a:rPr>
              <a:t>A</a:t>
            </a:r>
            <a:endParaRPr lang="en-US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3026229" y="4191000"/>
            <a:ext cx="894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ym typeface="Symbol"/>
              </a:rPr>
              <a:t>B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4365458" y="4191000"/>
            <a:ext cx="894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  <a:sym typeface="Symbol"/>
              </a:rPr>
              <a:t>ও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22315" y="4201886"/>
            <a:ext cx="894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ym typeface="Symbol"/>
              </a:rPr>
              <a:t>C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2220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04800" y="1981200"/>
            <a:ext cx="2362200" cy="1893332"/>
            <a:chOff x="609600" y="2209800"/>
            <a:chExt cx="2362200" cy="1893332"/>
          </a:xfrm>
        </p:grpSpPr>
        <p:grpSp>
          <p:nvGrpSpPr>
            <p:cNvPr id="11" name="Group 10"/>
            <p:cNvGrpSpPr/>
            <p:nvPr/>
          </p:nvGrpSpPr>
          <p:grpSpPr>
            <a:xfrm>
              <a:off x="609600" y="2209800"/>
              <a:ext cx="2362200" cy="1893332"/>
              <a:chOff x="609600" y="2209800"/>
              <a:chExt cx="2362200" cy="1893332"/>
            </a:xfrm>
          </p:grpSpPr>
          <p:sp>
            <p:nvSpPr>
              <p:cNvPr id="6" name="Right Triangle 5"/>
              <p:cNvSpPr/>
              <p:nvPr/>
            </p:nvSpPr>
            <p:spPr>
              <a:xfrm>
                <a:off x="609600" y="2209800"/>
                <a:ext cx="2362200" cy="182880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362200" y="3733800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en-US" dirty="0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685800" y="2438400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9600" y="365760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914272" y="2069068"/>
            <a:ext cx="2362200" cy="1893332"/>
            <a:chOff x="609600" y="2209800"/>
            <a:chExt cx="2362200" cy="1893332"/>
          </a:xfrm>
        </p:grpSpPr>
        <p:grpSp>
          <p:nvGrpSpPr>
            <p:cNvPr id="20" name="Group 19"/>
            <p:cNvGrpSpPr/>
            <p:nvPr/>
          </p:nvGrpSpPr>
          <p:grpSpPr>
            <a:xfrm>
              <a:off x="609600" y="2209800"/>
              <a:ext cx="2362200" cy="1893332"/>
              <a:chOff x="609600" y="2209800"/>
              <a:chExt cx="2362200" cy="1893332"/>
            </a:xfrm>
          </p:grpSpPr>
          <p:sp>
            <p:nvSpPr>
              <p:cNvPr id="23" name="Right Triangle 22"/>
              <p:cNvSpPr/>
              <p:nvPr/>
            </p:nvSpPr>
            <p:spPr>
              <a:xfrm>
                <a:off x="609600" y="2209800"/>
                <a:ext cx="2362200" cy="1828800"/>
              </a:xfrm>
              <a:prstGeom prst="rtTriangle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2362200" y="3733800"/>
                <a:ext cx="308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en-US" dirty="0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685800" y="2438400"/>
              <a:ext cx="317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9600" y="365760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</p:grpSp>
      <p:sp>
        <p:nvSpPr>
          <p:cNvPr id="29" name="Up Arrow 28"/>
          <p:cNvSpPr/>
          <p:nvPr/>
        </p:nvSpPr>
        <p:spPr>
          <a:xfrm>
            <a:off x="4343490" y="4308764"/>
            <a:ext cx="1219200" cy="2286000"/>
          </a:xfrm>
          <a:prstGeom prst="up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bn-IN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এটি কি কোণ?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Up Arrow 29"/>
          <p:cNvSpPr/>
          <p:nvPr/>
        </p:nvSpPr>
        <p:spPr>
          <a:xfrm>
            <a:off x="4385326" y="4003964"/>
            <a:ext cx="1219200" cy="2590800"/>
          </a:xfrm>
          <a:prstGeom prst="up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bn-IN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এটি সরল কোণ?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521530" y="325580"/>
            <a:ext cx="2392359" cy="1828800"/>
            <a:chOff x="2521530" y="325580"/>
            <a:chExt cx="2392359" cy="1828800"/>
          </a:xfrm>
        </p:grpSpPr>
        <p:sp>
          <p:nvSpPr>
            <p:cNvPr id="17" name="Right Triangle 16"/>
            <p:cNvSpPr/>
            <p:nvPr/>
          </p:nvSpPr>
          <p:spPr>
            <a:xfrm rot="10800000">
              <a:off x="2521530" y="325580"/>
              <a:ext cx="2362200" cy="1828800"/>
            </a:xfrm>
            <a:prstGeom prst="rtTriangle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609089" y="1685510"/>
              <a:ext cx="304800" cy="37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558418" y="325580"/>
              <a:ext cx="304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755243" y="325580"/>
              <a:ext cx="4397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959669" y="4090555"/>
            <a:ext cx="4470591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5604526" y="4083298"/>
            <a:ext cx="2057400" cy="150757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180</a:t>
            </a:r>
            <a:r>
              <a:rPr lang="en-US" sz="5400" b="1" baseline="30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0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5140927"/>
            <a:ext cx="82296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  <a:sym typeface="Symbol"/>
              </a:rPr>
              <a:t>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A + 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Symbol"/>
              </a:rPr>
              <a:t>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B + 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Symbol"/>
              </a:rPr>
              <a:t>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C =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180</a:t>
            </a:r>
            <a:r>
              <a:rPr lang="en-US" sz="4000" baseline="30000" dirty="0" smtClean="0">
                <a:latin typeface="NikoshBAN" pitchFamily="2" charset="0"/>
                <a:cs typeface="NikoshBAN" pitchFamily="2" charset="0"/>
              </a:rPr>
              <a:t>0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Arc 27"/>
          <p:cNvSpPr/>
          <p:nvPr/>
        </p:nvSpPr>
        <p:spPr>
          <a:xfrm rot="21425437">
            <a:off x="3946542" y="3272200"/>
            <a:ext cx="2013096" cy="2428803"/>
          </a:xfrm>
          <a:prstGeom prst="arc">
            <a:avLst>
              <a:gd name="adj1" fmla="val 13051807"/>
              <a:gd name="adj2" fmla="val 19718379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0.00786 L 0.24323 0.007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01573E-6 L -0.22083 -0.0046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-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30" grpId="0" animBg="1"/>
      <p:bldP spid="30" grpId="1" animBg="1"/>
      <p:bldP spid="25" grpId="0" animBg="1"/>
      <p:bldP spid="25" grpId="1" animBg="1"/>
      <p:bldP spid="27" grpId="0" animBg="1"/>
      <p:bldP spid="27" grpId="1" animBg="1"/>
      <p:bldP spid="31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7309" y="381000"/>
            <a:ext cx="3172691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091" y="1462307"/>
            <a:ext cx="7325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ত্রি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ভুজের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সমষ্টি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সমকোণের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সমান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782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0" y="647700"/>
            <a:ext cx="2514600" cy="5334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1593273"/>
            <a:ext cx="82296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......</a:t>
            </a:r>
          </a:p>
          <a:p>
            <a:endParaRPr lang="en-US" sz="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কোণর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ত্রিভজের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বহিঃস্থ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অন্তঃস্থ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8185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2985655" y="3827318"/>
            <a:ext cx="3893127" cy="325580"/>
            <a:chOff x="2985655" y="2570018"/>
            <a:chExt cx="3893127" cy="381000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2985655" y="2570018"/>
              <a:ext cx="35814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497782" y="2570018"/>
              <a:ext cx="3810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  <a:endParaRPr lang="en-US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978727" y="1905000"/>
            <a:ext cx="1600200" cy="1943100"/>
            <a:chOff x="2978727" y="633845"/>
            <a:chExt cx="1600200" cy="1943100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2978727" y="824345"/>
              <a:ext cx="1219200" cy="17526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197927" y="633845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57200" y="1714500"/>
            <a:ext cx="2705100" cy="2670463"/>
            <a:chOff x="457200" y="1714500"/>
            <a:chExt cx="2705100" cy="2670463"/>
          </a:xfrm>
        </p:grpSpPr>
        <p:grpSp>
          <p:nvGrpSpPr>
            <p:cNvPr id="22" name="Group 21"/>
            <p:cNvGrpSpPr/>
            <p:nvPr/>
          </p:nvGrpSpPr>
          <p:grpSpPr>
            <a:xfrm>
              <a:off x="457200" y="1714500"/>
              <a:ext cx="2514600" cy="2310245"/>
              <a:chOff x="457200" y="1714500"/>
              <a:chExt cx="2514600" cy="2310245"/>
            </a:xfrm>
          </p:grpSpPr>
          <p:sp>
            <p:nvSpPr>
              <p:cNvPr id="2" name="Isosceles Triangle 1"/>
              <p:cNvSpPr/>
              <p:nvPr/>
            </p:nvSpPr>
            <p:spPr>
              <a:xfrm>
                <a:off x="838200" y="2157845"/>
                <a:ext cx="2133600" cy="1676400"/>
              </a:xfrm>
              <a:prstGeom prst="triangle">
                <a:avLst>
                  <a:gd name="adj" fmla="val 65801"/>
                </a:avLst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057400" y="1714500"/>
                <a:ext cx="3810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</a:t>
                </a:r>
                <a:endParaRPr lang="en-US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57200" y="3643745"/>
                <a:ext cx="3810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B</a:t>
                </a:r>
                <a:endParaRPr lang="en-US" dirty="0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2781300" y="4003963"/>
              <a:ext cx="3810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838201" y="533400"/>
            <a:ext cx="2147454" cy="6096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অঙ্কনঃ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7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94855" y="232615"/>
            <a:ext cx="2057400" cy="8382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প্রমাণঃ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886200" y="1482988"/>
            <a:ext cx="685800" cy="16764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1884218" y="1070815"/>
            <a:ext cx="2268682" cy="2279073"/>
            <a:chOff x="1655618" y="426027"/>
            <a:chExt cx="2268682" cy="2279073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2209800" y="838200"/>
              <a:ext cx="1447800" cy="16764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390900" y="426027"/>
              <a:ext cx="533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55618" y="2324100"/>
              <a:ext cx="533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572000" y="1417179"/>
            <a:ext cx="1905000" cy="2123209"/>
            <a:chOff x="4343400" y="772391"/>
            <a:chExt cx="1905000" cy="2123209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4343400" y="990600"/>
              <a:ext cx="1371600" cy="1524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8" name="Group 17"/>
            <p:cNvGrpSpPr/>
            <p:nvPr/>
          </p:nvGrpSpPr>
          <p:grpSpPr>
            <a:xfrm>
              <a:off x="4429991" y="772391"/>
              <a:ext cx="1818409" cy="2123209"/>
              <a:chOff x="4429991" y="772391"/>
              <a:chExt cx="1818409" cy="2123209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4429991" y="2514600"/>
                <a:ext cx="5334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en-US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715000" y="772391"/>
                <a:ext cx="5334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E</a:t>
                </a:r>
                <a:endParaRPr lang="en-US" dirty="0"/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1099159" y="3900606"/>
            <a:ext cx="6107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  <a:sym typeface="Symbol"/>
              </a:rPr>
              <a:t>সুতরাং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4800" dirty="0" smtClean="0">
                <a:sym typeface="Symbol"/>
              </a:rPr>
              <a:t>BAC  = ACE </a:t>
            </a:r>
            <a:endParaRPr lang="en-US" sz="4800" dirty="0"/>
          </a:p>
        </p:txBody>
      </p:sp>
      <p:sp>
        <p:nvSpPr>
          <p:cNvPr id="25" name="Rectangle 24"/>
          <p:cNvSpPr/>
          <p:nvPr/>
        </p:nvSpPr>
        <p:spPr>
          <a:xfrm>
            <a:off x="5421682" y="598029"/>
            <a:ext cx="3200400" cy="6477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একান্তর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কোণগুলো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3886200" y="1245729"/>
            <a:ext cx="1676400" cy="54206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4648291" y="1261315"/>
            <a:ext cx="773391" cy="1517074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ie 5"/>
          <p:cNvSpPr/>
          <p:nvPr/>
        </p:nvSpPr>
        <p:spPr>
          <a:xfrm rot="10800000">
            <a:off x="3940479" y="2491182"/>
            <a:ext cx="1263041" cy="1336412"/>
          </a:xfrm>
          <a:prstGeom prst="pie">
            <a:avLst>
              <a:gd name="adj1" fmla="val 4140396"/>
              <a:gd name="adj2" fmla="val 7786419"/>
            </a:avLst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Pie 20"/>
          <p:cNvSpPr/>
          <p:nvPr/>
        </p:nvSpPr>
        <p:spPr>
          <a:xfrm rot="21399560">
            <a:off x="3254679" y="814782"/>
            <a:ext cx="1263041" cy="1336412"/>
          </a:xfrm>
          <a:prstGeom prst="pie">
            <a:avLst>
              <a:gd name="adj1" fmla="val 4385929"/>
              <a:gd name="adj2" fmla="val 7900038"/>
            </a:avLst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7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 animBg="1"/>
      <p:bldP spid="6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655618" y="1791114"/>
            <a:ext cx="2268682" cy="2279073"/>
            <a:chOff x="1655618" y="426027"/>
            <a:chExt cx="2268682" cy="2279073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2209800" y="838200"/>
              <a:ext cx="1447800" cy="1676400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390900" y="426027"/>
              <a:ext cx="533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55618" y="2324100"/>
              <a:ext cx="533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343400" y="2137478"/>
            <a:ext cx="1905000" cy="2123209"/>
            <a:chOff x="4343400" y="772391"/>
            <a:chExt cx="1905000" cy="2123209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4343400" y="990600"/>
              <a:ext cx="1371600" cy="1524000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8" name="Group 17"/>
            <p:cNvGrpSpPr/>
            <p:nvPr/>
          </p:nvGrpSpPr>
          <p:grpSpPr>
            <a:xfrm>
              <a:off x="4429991" y="772391"/>
              <a:ext cx="1818409" cy="2123209"/>
              <a:chOff x="4429991" y="772391"/>
              <a:chExt cx="1818409" cy="2123209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4429991" y="2514600"/>
                <a:ext cx="5334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en-US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715000" y="772391"/>
                <a:ext cx="5334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E</a:t>
                </a:r>
                <a:endParaRPr lang="en-US" dirty="0"/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1219200" y="4800600"/>
            <a:ext cx="6107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  <a:sym typeface="Symbol"/>
              </a:rPr>
              <a:t>সুতরাং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4800" dirty="0" smtClean="0">
                <a:sym typeface="Symbol"/>
              </a:rPr>
              <a:t>ABC  = ECD </a:t>
            </a:r>
            <a:endParaRPr lang="en-US" sz="4800" dirty="0"/>
          </a:p>
        </p:txBody>
      </p:sp>
      <p:sp>
        <p:nvSpPr>
          <p:cNvPr id="25" name="Rectangle 24"/>
          <p:cNvSpPr/>
          <p:nvPr/>
        </p:nvSpPr>
        <p:spPr>
          <a:xfrm>
            <a:off x="5334000" y="1195394"/>
            <a:ext cx="3200400" cy="495913"/>
          </a:xfrm>
          <a:prstGeom prst="rect">
            <a:avLst/>
          </a:prstGeom>
        </p:spPr>
        <p:style>
          <a:lnRef idx="1">
            <a:schemeClr val="accent6"/>
          </a:lnRef>
          <a:fillRef idx="1003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অনুরূপ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কোণগুলো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>
            <a:stCxn id="15" idx="3"/>
          </p:cNvCxnSpPr>
          <p:nvPr/>
        </p:nvCxnSpPr>
        <p:spPr>
          <a:xfrm>
            <a:off x="2189018" y="3879687"/>
            <a:ext cx="581198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819400" y="1657764"/>
            <a:ext cx="2438400" cy="1985754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067300" y="1691307"/>
            <a:ext cx="155165" cy="1985754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09598" y="1009956"/>
            <a:ext cx="1752601" cy="4333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Pie 2"/>
          <p:cNvSpPr/>
          <p:nvPr/>
        </p:nvSpPr>
        <p:spPr>
          <a:xfrm rot="10800000">
            <a:off x="1629641" y="3386326"/>
            <a:ext cx="1160318" cy="986722"/>
          </a:xfrm>
          <a:prstGeom prst="pie">
            <a:avLst>
              <a:gd name="adj1" fmla="val 7940307"/>
              <a:gd name="adj2" fmla="val 10687824"/>
            </a:avLst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Pie 20"/>
          <p:cNvSpPr/>
          <p:nvPr/>
        </p:nvSpPr>
        <p:spPr>
          <a:xfrm rot="10800000">
            <a:off x="3763241" y="3386326"/>
            <a:ext cx="1160318" cy="986722"/>
          </a:xfrm>
          <a:prstGeom prst="pie">
            <a:avLst>
              <a:gd name="adj1" fmla="val 7976726"/>
              <a:gd name="adj2" fmla="val 10749470"/>
            </a:avLst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34300" y="3980874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57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 animBg="1"/>
      <p:bldP spid="3" grpId="0" animBg="1"/>
      <p:bldP spid="21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6418" y="381000"/>
            <a:ext cx="2514600" cy="609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6635" y="4267771"/>
            <a:ext cx="782781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সুতরাং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ym typeface="Symbol"/>
              </a:rPr>
              <a:t>BAC+</a:t>
            </a:r>
            <a:r>
              <a:rPr lang="en-US" sz="3200" dirty="0">
                <a:sym typeface="Symbol"/>
              </a:rPr>
              <a:t> </a:t>
            </a:r>
            <a:r>
              <a:rPr lang="en-US" sz="3200" dirty="0" smtClean="0">
                <a:sym typeface="Symbol"/>
              </a:rPr>
              <a:t>ABC=   = ACE</a:t>
            </a:r>
            <a:r>
              <a:rPr lang="en-US" sz="3200" dirty="0">
                <a:sym typeface="Symbol"/>
              </a:rPr>
              <a:t> </a:t>
            </a:r>
            <a:r>
              <a:rPr lang="en-US" sz="3200" dirty="0" smtClean="0">
                <a:sym typeface="Symbol"/>
              </a:rPr>
              <a:t>+</a:t>
            </a:r>
            <a:r>
              <a:rPr lang="en-US" sz="3200" dirty="0">
                <a:sym typeface="Symbol"/>
              </a:rPr>
              <a:t>ECD</a:t>
            </a:r>
            <a:r>
              <a:rPr lang="en-US" sz="3200" dirty="0" smtClean="0">
                <a:sym typeface="Symbol"/>
              </a:rPr>
              <a:t> </a:t>
            </a:r>
          </a:p>
          <a:p>
            <a:endParaRPr lang="en-US" sz="1100" dirty="0">
              <a:sym typeface="Symbol"/>
            </a:endParaRPr>
          </a:p>
          <a:p>
            <a:r>
              <a:rPr lang="en-US" sz="3200" dirty="0" smtClean="0">
                <a:sym typeface="Symbol"/>
              </a:rPr>
              <a:t>                                         =</a:t>
            </a:r>
            <a:r>
              <a:rPr lang="en-US" sz="3200" dirty="0">
                <a:sym typeface="Symbol"/>
              </a:rPr>
              <a:t>A</a:t>
            </a:r>
            <a:r>
              <a:rPr lang="en-US" sz="3200" dirty="0" smtClean="0">
                <a:sym typeface="Symbol"/>
              </a:rPr>
              <a:t>CD</a:t>
            </a:r>
            <a:endParaRPr lang="en-US" sz="32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890154" y="1518805"/>
            <a:ext cx="6421582" cy="2670463"/>
            <a:chOff x="969818" y="1139537"/>
            <a:chExt cx="6421582" cy="2670463"/>
          </a:xfrm>
        </p:grpSpPr>
        <p:grpSp>
          <p:nvGrpSpPr>
            <p:cNvPr id="6" name="Group 5"/>
            <p:cNvGrpSpPr/>
            <p:nvPr/>
          </p:nvGrpSpPr>
          <p:grpSpPr>
            <a:xfrm>
              <a:off x="3498273" y="3252355"/>
              <a:ext cx="3893127" cy="325580"/>
              <a:chOff x="2985655" y="2570018"/>
              <a:chExt cx="3893127" cy="381000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2985655" y="2570018"/>
                <a:ext cx="35814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6497782" y="2570018"/>
                <a:ext cx="3810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</a:t>
                </a:r>
                <a:endParaRPr lang="en-US" dirty="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491345" y="1330037"/>
              <a:ext cx="1600200" cy="1943100"/>
              <a:chOff x="2978727" y="633845"/>
              <a:chExt cx="1600200" cy="1943100"/>
            </a:xfrm>
          </p:grpSpPr>
          <p:cxnSp>
            <p:nvCxnSpPr>
              <p:cNvPr id="10" name="Straight Arrow Connector 9"/>
              <p:cNvCxnSpPr/>
              <p:nvPr/>
            </p:nvCxnSpPr>
            <p:spPr>
              <a:xfrm flipV="1">
                <a:off x="2978727" y="824345"/>
                <a:ext cx="1219200" cy="17526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4197927" y="633845"/>
                <a:ext cx="381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E</a:t>
                </a:r>
                <a:endParaRPr lang="en-US" dirty="0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969818" y="1139537"/>
              <a:ext cx="2705100" cy="2670463"/>
              <a:chOff x="457200" y="1714500"/>
              <a:chExt cx="2705100" cy="2670463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457200" y="1714500"/>
                <a:ext cx="2514600" cy="2310245"/>
                <a:chOff x="457200" y="1714500"/>
                <a:chExt cx="2514600" cy="2310245"/>
              </a:xfrm>
            </p:grpSpPr>
            <p:sp>
              <p:nvSpPr>
                <p:cNvPr id="15" name="Isosceles Triangle 14"/>
                <p:cNvSpPr/>
                <p:nvPr/>
              </p:nvSpPr>
              <p:spPr>
                <a:xfrm>
                  <a:off x="838200" y="2157845"/>
                  <a:ext cx="2133600" cy="1676400"/>
                </a:xfrm>
                <a:prstGeom prst="triangle">
                  <a:avLst>
                    <a:gd name="adj" fmla="val 65801"/>
                  </a:avLst>
                </a:prstGeom>
                <a:solidFill>
                  <a:schemeClr val="bg1"/>
                </a:solidFill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2057400" y="1714500"/>
                  <a:ext cx="381000" cy="38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A</a:t>
                  </a:r>
                  <a:endParaRPr lang="en-US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457200" y="3643745"/>
                  <a:ext cx="381000" cy="38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B</a:t>
                  </a:r>
                  <a:endParaRPr lang="en-US" dirty="0"/>
                </a:p>
              </p:txBody>
            </p:sp>
          </p:grpSp>
          <p:sp>
            <p:nvSpPr>
              <p:cNvPr id="14" name="TextBox 13"/>
              <p:cNvSpPr txBox="1"/>
              <p:nvPr/>
            </p:nvSpPr>
            <p:spPr>
              <a:xfrm>
                <a:off x="2781300" y="4003963"/>
                <a:ext cx="3810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en-US" dirty="0"/>
              </a:p>
            </p:txBody>
          </p:sp>
        </p:grpSp>
      </p:grpSp>
      <p:sp>
        <p:nvSpPr>
          <p:cNvPr id="24" name="Isosceles Triangle 23"/>
          <p:cNvSpPr/>
          <p:nvPr/>
        </p:nvSpPr>
        <p:spPr>
          <a:xfrm>
            <a:off x="1237739" y="3124200"/>
            <a:ext cx="830339" cy="528204"/>
          </a:xfrm>
          <a:custGeom>
            <a:avLst/>
            <a:gdLst>
              <a:gd name="connsiteX0" fmla="*/ 0 w 819661"/>
              <a:gd name="connsiteY0" fmla="*/ 528204 h 528204"/>
              <a:gd name="connsiteX1" fmla="*/ 437084 w 819661"/>
              <a:gd name="connsiteY1" fmla="*/ 0 h 528204"/>
              <a:gd name="connsiteX2" fmla="*/ 819661 w 819661"/>
              <a:gd name="connsiteY2" fmla="*/ 528204 h 528204"/>
              <a:gd name="connsiteX3" fmla="*/ 0 w 819661"/>
              <a:gd name="connsiteY3" fmla="*/ 528204 h 528204"/>
              <a:gd name="connsiteX0" fmla="*/ 0 w 819661"/>
              <a:gd name="connsiteY0" fmla="*/ 528204 h 528204"/>
              <a:gd name="connsiteX1" fmla="*/ 437084 w 819661"/>
              <a:gd name="connsiteY1" fmla="*/ 0 h 528204"/>
              <a:gd name="connsiteX2" fmla="*/ 618770 w 819661"/>
              <a:gd name="connsiteY2" fmla="*/ 242455 h 528204"/>
              <a:gd name="connsiteX3" fmla="*/ 819661 w 819661"/>
              <a:gd name="connsiteY3" fmla="*/ 528204 h 528204"/>
              <a:gd name="connsiteX4" fmla="*/ 0 w 819661"/>
              <a:gd name="connsiteY4" fmla="*/ 528204 h 528204"/>
              <a:gd name="connsiteX0" fmla="*/ 0 w 819661"/>
              <a:gd name="connsiteY0" fmla="*/ 528204 h 528204"/>
              <a:gd name="connsiteX1" fmla="*/ 437084 w 819661"/>
              <a:gd name="connsiteY1" fmla="*/ 0 h 528204"/>
              <a:gd name="connsiteX2" fmla="*/ 819661 w 819661"/>
              <a:gd name="connsiteY2" fmla="*/ 528204 h 528204"/>
              <a:gd name="connsiteX3" fmla="*/ 0 w 819661"/>
              <a:gd name="connsiteY3" fmla="*/ 528204 h 528204"/>
              <a:gd name="connsiteX0" fmla="*/ 0 w 992843"/>
              <a:gd name="connsiteY0" fmla="*/ 528204 h 528204"/>
              <a:gd name="connsiteX1" fmla="*/ 437084 w 992843"/>
              <a:gd name="connsiteY1" fmla="*/ 0 h 528204"/>
              <a:gd name="connsiteX2" fmla="*/ 992843 w 992843"/>
              <a:gd name="connsiteY2" fmla="*/ 117764 h 528204"/>
              <a:gd name="connsiteX3" fmla="*/ 819661 w 992843"/>
              <a:gd name="connsiteY3" fmla="*/ 528204 h 528204"/>
              <a:gd name="connsiteX4" fmla="*/ 0 w 992843"/>
              <a:gd name="connsiteY4" fmla="*/ 528204 h 528204"/>
              <a:gd name="connsiteX0" fmla="*/ 0 w 992843"/>
              <a:gd name="connsiteY0" fmla="*/ 560748 h 560748"/>
              <a:gd name="connsiteX1" fmla="*/ 437084 w 992843"/>
              <a:gd name="connsiteY1" fmla="*/ 32544 h 560748"/>
              <a:gd name="connsiteX2" fmla="*/ 674188 w 992843"/>
              <a:gd name="connsiteY2" fmla="*/ 67180 h 560748"/>
              <a:gd name="connsiteX3" fmla="*/ 992843 w 992843"/>
              <a:gd name="connsiteY3" fmla="*/ 150308 h 560748"/>
              <a:gd name="connsiteX4" fmla="*/ 819661 w 992843"/>
              <a:gd name="connsiteY4" fmla="*/ 560748 h 560748"/>
              <a:gd name="connsiteX5" fmla="*/ 0 w 992843"/>
              <a:gd name="connsiteY5" fmla="*/ 560748 h 560748"/>
              <a:gd name="connsiteX0" fmla="*/ 0 w 992843"/>
              <a:gd name="connsiteY0" fmla="*/ 560748 h 560748"/>
              <a:gd name="connsiteX1" fmla="*/ 437084 w 992843"/>
              <a:gd name="connsiteY1" fmla="*/ 32544 h 560748"/>
              <a:gd name="connsiteX2" fmla="*/ 674188 w 992843"/>
              <a:gd name="connsiteY2" fmla="*/ 67180 h 560748"/>
              <a:gd name="connsiteX3" fmla="*/ 992843 w 992843"/>
              <a:gd name="connsiteY3" fmla="*/ 150308 h 560748"/>
              <a:gd name="connsiteX4" fmla="*/ 923570 w 992843"/>
              <a:gd name="connsiteY4" fmla="*/ 330417 h 560748"/>
              <a:gd name="connsiteX5" fmla="*/ 819661 w 992843"/>
              <a:gd name="connsiteY5" fmla="*/ 560748 h 560748"/>
              <a:gd name="connsiteX6" fmla="*/ 0 w 992843"/>
              <a:gd name="connsiteY6" fmla="*/ 560748 h 560748"/>
              <a:gd name="connsiteX0" fmla="*/ 0 w 992843"/>
              <a:gd name="connsiteY0" fmla="*/ 560748 h 560748"/>
              <a:gd name="connsiteX1" fmla="*/ 437084 w 992843"/>
              <a:gd name="connsiteY1" fmla="*/ 32544 h 560748"/>
              <a:gd name="connsiteX2" fmla="*/ 674188 w 992843"/>
              <a:gd name="connsiteY2" fmla="*/ 67180 h 560748"/>
              <a:gd name="connsiteX3" fmla="*/ 992843 w 992843"/>
              <a:gd name="connsiteY3" fmla="*/ 150308 h 560748"/>
              <a:gd name="connsiteX4" fmla="*/ 923570 w 992843"/>
              <a:gd name="connsiteY4" fmla="*/ 330417 h 560748"/>
              <a:gd name="connsiteX5" fmla="*/ 819661 w 992843"/>
              <a:gd name="connsiteY5" fmla="*/ 560748 h 560748"/>
              <a:gd name="connsiteX6" fmla="*/ 0 w 992843"/>
              <a:gd name="connsiteY6" fmla="*/ 560748 h 560748"/>
              <a:gd name="connsiteX0" fmla="*/ 0 w 927533"/>
              <a:gd name="connsiteY0" fmla="*/ 566827 h 566827"/>
              <a:gd name="connsiteX1" fmla="*/ 437084 w 927533"/>
              <a:gd name="connsiteY1" fmla="*/ 38623 h 566827"/>
              <a:gd name="connsiteX2" fmla="*/ 674188 w 927533"/>
              <a:gd name="connsiteY2" fmla="*/ 73259 h 566827"/>
              <a:gd name="connsiteX3" fmla="*/ 923570 w 927533"/>
              <a:gd name="connsiteY3" fmla="*/ 336496 h 566827"/>
              <a:gd name="connsiteX4" fmla="*/ 819661 w 927533"/>
              <a:gd name="connsiteY4" fmla="*/ 566827 h 566827"/>
              <a:gd name="connsiteX5" fmla="*/ 0 w 927533"/>
              <a:gd name="connsiteY5" fmla="*/ 566827 h 566827"/>
              <a:gd name="connsiteX0" fmla="*/ 0 w 853983"/>
              <a:gd name="connsiteY0" fmla="*/ 576925 h 576925"/>
              <a:gd name="connsiteX1" fmla="*/ 437084 w 853983"/>
              <a:gd name="connsiteY1" fmla="*/ 48721 h 576925"/>
              <a:gd name="connsiteX2" fmla="*/ 674188 w 853983"/>
              <a:gd name="connsiteY2" fmla="*/ 83357 h 576925"/>
              <a:gd name="connsiteX3" fmla="*/ 819661 w 853983"/>
              <a:gd name="connsiteY3" fmla="*/ 576925 h 576925"/>
              <a:gd name="connsiteX4" fmla="*/ 0 w 853983"/>
              <a:gd name="connsiteY4" fmla="*/ 576925 h 576925"/>
              <a:gd name="connsiteX0" fmla="*/ 0 w 830339"/>
              <a:gd name="connsiteY0" fmla="*/ 528204 h 528204"/>
              <a:gd name="connsiteX1" fmla="*/ 437084 w 830339"/>
              <a:gd name="connsiteY1" fmla="*/ 0 h 528204"/>
              <a:gd name="connsiteX2" fmla="*/ 819661 w 830339"/>
              <a:gd name="connsiteY2" fmla="*/ 528204 h 528204"/>
              <a:gd name="connsiteX3" fmla="*/ 0 w 830339"/>
              <a:gd name="connsiteY3" fmla="*/ 528204 h 528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0339" h="528204">
                <a:moveTo>
                  <a:pt x="0" y="528204"/>
                </a:moveTo>
                <a:lnTo>
                  <a:pt x="437084" y="0"/>
                </a:lnTo>
                <a:cubicBezTo>
                  <a:pt x="573694" y="0"/>
                  <a:pt x="892508" y="440170"/>
                  <a:pt x="819661" y="528204"/>
                </a:cubicBezTo>
                <a:lnTo>
                  <a:pt x="0" y="528204"/>
                </a:lnTo>
                <a:close/>
              </a:path>
            </a:pathLst>
          </a:cu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ie 31"/>
          <p:cNvSpPr/>
          <p:nvPr/>
        </p:nvSpPr>
        <p:spPr>
          <a:xfrm rot="11438567">
            <a:off x="2231456" y="1354809"/>
            <a:ext cx="935181" cy="1242392"/>
          </a:xfrm>
          <a:prstGeom prst="pie">
            <a:avLst>
              <a:gd name="adj1" fmla="val 14150561"/>
              <a:gd name="adj2" fmla="val 1825945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Pie 32"/>
          <p:cNvSpPr/>
          <p:nvPr/>
        </p:nvSpPr>
        <p:spPr>
          <a:xfrm rot="10800000">
            <a:off x="2819399" y="3094531"/>
            <a:ext cx="1170709" cy="1088037"/>
          </a:xfrm>
          <a:prstGeom prst="pie">
            <a:avLst>
              <a:gd name="adj1" fmla="val 7519478"/>
              <a:gd name="adj2" fmla="val 10860243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Pie 34"/>
          <p:cNvSpPr/>
          <p:nvPr/>
        </p:nvSpPr>
        <p:spPr>
          <a:xfrm rot="10800000">
            <a:off x="2833254" y="3108385"/>
            <a:ext cx="1170709" cy="1088037"/>
          </a:xfrm>
          <a:prstGeom prst="pie">
            <a:avLst>
              <a:gd name="adj1" fmla="val 3941943"/>
              <a:gd name="adj2" fmla="val 7730199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Pie 36"/>
          <p:cNvSpPr/>
          <p:nvPr/>
        </p:nvSpPr>
        <p:spPr>
          <a:xfrm rot="10800000">
            <a:off x="2455718" y="2801102"/>
            <a:ext cx="1884221" cy="1674896"/>
          </a:xfrm>
          <a:prstGeom prst="pie">
            <a:avLst>
              <a:gd name="adj1" fmla="val 4124791"/>
              <a:gd name="adj2" fmla="val 1086024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97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 animBg="1"/>
      <p:bldP spid="32" grpId="0" animBg="1"/>
      <p:bldP spid="33" grpId="0" animBg="1"/>
      <p:bldP spid="35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7667" y="381000"/>
            <a:ext cx="2514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959427" y="1139537"/>
            <a:ext cx="6421582" cy="2670463"/>
            <a:chOff x="969818" y="1139537"/>
            <a:chExt cx="6421582" cy="2670463"/>
          </a:xfrm>
        </p:grpSpPr>
        <p:grpSp>
          <p:nvGrpSpPr>
            <p:cNvPr id="6" name="Group 5"/>
            <p:cNvGrpSpPr/>
            <p:nvPr/>
          </p:nvGrpSpPr>
          <p:grpSpPr>
            <a:xfrm>
              <a:off x="3456708" y="3252355"/>
              <a:ext cx="3934692" cy="325580"/>
              <a:chOff x="2944090" y="2570018"/>
              <a:chExt cx="3934692" cy="381000"/>
            </a:xfrm>
          </p:grpSpPr>
          <p:cxnSp>
            <p:nvCxnSpPr>
              <p:cNvPr id="7" name="Straight Arrow Connector 6"/>
              <p:cNvCxnSpPr/>
              <p:nvPr/>
            </p:nvCxnSpPr>
            <p:spPr>
              <a:xfrm>
                <a:off x="2944090" y="2570018"/>
                <a:ext cx="35814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6497782" y="2570018"/>
                <a:ext cx="381000" cy="3810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</a:t>
                </a:r>
                <a:endParaRPr lang="en-US" dirty="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491345" y="1330037"/>
              <a:ext cx="1600200" cy="1943100"/>
              <a:chOff x="2978727" y="633845"/>
              <a:chExt cx="1600200" cy="1943100"/>
            </a:xfrm>
          </p:grpSpPr>
          <p:cxnSp>
            <p:nvCxnSpPr>
              <p:cNvPr id="10" name="Straight Arrow Connector 9"/>
              <p:cNvCxnSpPr/>
              <p:nvPr/>
            </p:nvCxnSpPr>
            <p:spPr>
              <a:xfrm flipV="1">
                <a:off x="2978727" y="824345"/>
                <a:ext cx="1219200" cy="17526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4197927" y="633845"/>
                <a:ext cx="381000" cy="369332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E</a:t>
                </a:r>
                <a:endParaRPr lang="en-US" dirty="0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969818" y="1139537"/>
              <a:ext cx="2705100" cy="2670463"/>
              <a:chOff x="457200" y="1714500"/>
              <a:chExt cx="2705100" cy="2670463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457200" y="1714500"/>
                <a:ext cx="2514600" cy="2310245"/>
                <a:chOff x="457200" y="1714500"/>
                <a:chExt cx="2514600" cy="2310245"/>
              </a:xfrm>
            </p:grpSpPr>
            <p:sp>
              <p:nvSpPr>
                <p:cNvPr id="15" name="Isosceles Triangle 14"/>
                <p:cNvSpPr/>
                <p:nvPr/>
              </p:nvSpPr>
              <p:spPr>
                <a:xfrm>
                  <a:off x="838200" y="2157845"/>
                  <a:ext cx="2133600" cy="1676400"/>
                </a:xfrm>
                <a:prstGeom prst="triangle">
                  <a:avLst>
                    <a:gd name="adj" fmla="val 65801"/>
                  </a:avLst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2057400" y="1714500"/>
                  <a:ext cx="381000" cy="38100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A</a:t>
                  </a:r>
                  <a:endParaRPr lang="en-US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457200" y="3643745"/>
                  <a:ext cx="381000" cy="38100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B</a:t>
                  </a:r>
                  <a:endParaRPr lang="en-US" dirty="0"/>
                </a:p>
              </p:txBody>
            </p:sp>
          </p:grpSp>
          <p:sp>
            <p:nvSpPr>
              <p:cNvPr id="14" name="TextBox 13"/>
              <p:cNvSpPr txBox="1"/>
              <p:nvPr/>
            </p:nvSpPr>
            <p:spPr>
              <a:xfrm>
                <a:off x="2781300" y="4003963"/>
                <a:ext cx="381000" cy="3810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en-US" dirty="0"/>
              </a:p>
            </p:txBody>
          </p:sp>
        </p:grpSp>
      </p:grpSp>
      <p:sp>
        <p:nvSpPr>
          <p:cNvPr id="19" name="Pie 18"/>
          <p:cNvSpPr/>
          <p:nvPr/>
        </p:nvSpPr>
        <p:spPr>
          <a:xfrm rot="20873508">
            <a:off x="2801995" y="2519451"/>
            <a:ext cx="1335640" cy="1428800"/>
          </a:xfrm>
          <a:prstGeom prst="pie">
            <a:avLst>
              <a:gd name="adj1" fmla="val 11373309"/>
              <a:gd name="adj2" fmla="val 1548995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Pie 19"/>
          <p:cNvSpPr/>
          <p:nvPr/>
        </p:nvSpPr>
        <p:spPr>
          <a:xfrm rot="16200000">
            <a:off x="550317" y="2460365"/>
            <a:ext cx="1601001" cy="1570121"/>
          </a:xfrm>
          <a:prstGeom prst="pie">
            <a:avLst>
              <a:gd name="adj1" fmla="val 2369076"/>
              <a:gd name="adj2" fmla="val 5390204"/>
            </a:avLst>
          </a:prstGeom>
        </p:spPr>
        <p:style>
          <a:lnRef idx="2">
            <a:schemeClr val="accent4">
              <a:shade val="50000"/>
            </a:schemeClr>
          </a:lnRef>
          <a:fillRef idx="1003">
            <a:schemeClr val="lt2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Pie 23"/>
          <p:cNvSpPr/>
          <p:nvPr/>
        </p:nvSpPr>
        <p:spPr>
          <a:xfrm rot="13260601">
            <a:off x="1879024" y="887386"/>
            <a:ext cx="1730370" cy="1390990"/>
          </a:xfrm>
          <a:prstGeom prst="pie">
            <a:avLst>
              <a:gd name="adj1" fmla="val 12396352"/>
              <a:gd name="adj2" fmla="val 15983281"/>
            </a:avLst>
          </a:prstGeom>
        </p:spPr>
        <p:style>
          <a:lnRef idx="2">
            <a:schemeClr val="accent4">
              <a:shade val="50000"/>
            </a:schemeClr>
          </a:lnRef>
          <a:fillRef idx="1003">
            <a:schemeClr val="lt2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Pie 25"/>
          <p:cNvSpPr/>
          <p:nvPr/>
        </p:nvSpPr>
        <p:spPr>
          <a:xfrm rot="5400000">
            <a:off x="2760514" y="2511137"/>
            <a:ext cx="1524000" cy="1447800"/>
          </a:xfrm>
          <a:prstGeom prst="pie">
            <a:avLst>
              <a:gd name="adj1" fmla="val 12889154"/>
              <a:gd name="adj2" fmla="val 16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Pie 26"/>
          <p:cNvSpPr/>
          <p:nvPr/>
        </p:nvSpPr>
        <p:spPr>
          <a:xfrm rot="1766508">
            <a:off x="2739372" y="2491077"/>
            <a:ext cx="1524000" cy="1568679"/>
          </a:xfrm>
          <a:prstGeom prst="pie">
            <a:avLst>
              <a:gd name="adj1" fmla="val 12889154"/>
              <a:gd name="adj2" fmla="val 164164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8709" y="4038600"/>
            <a:ext cx="8114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সুতরাং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ym typeface="Symbol"/>
              </a:rPr>
              <a:t>BAC+</a:t>
            </a:r>
            <a:r>
              <a:rPr lang="en-US" sz="3200" dirty="0">
                <a:sym typeface="Symbol"/>
              </a:rPr>
              <a:t> </a:t>
            </a:r>
            <a:r>
              <a:rPr lang="en-US" sz="3200" dirty="0" smtClean="0">
                <a:sym typeface="Symbol"/>
              </a:rPr>
              <a:t>ABC+               = ACD+</a:t>
            </a:r>
            <a:r>
              <a:rPr lang="en-US" sz="3200" dirty="0">
                <a:sym typeface="Symbol"/>
              </a:rPr>
              <a:t> </a:t>
            </a:r>
            <a:endParaRPr lang="en-US" sz="3200" dirty="0"/>
          </a:p>
        </p:txBody>
      </p:sp>
      <p:sp>
        <p:nvSpPr>
          <p:cNvPr id="31" name="Rectangle 30"/>
          <p:cNvSpPr/>
          <p:nvPr/>
        </p:nvSpPr>
        <p:spPr>
          <a:xfrm>
            <a:off x="7096991" y="4061398"/>
            <a:ext cx="1285009" cy="4515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ym typeface="Symbol"/>
              </a:rPr>
              <a:t>ACB </a:t>
            </a:r>
            <a:endParaRPr lang="en-US" sz="3200" dirty="0"/>
          </a:p>
        </p:txBody>
      </p:sp>
      <p:sp>
        <p:nvSpPr>
          <p:cNvPr id="32" name="Rectangle 31"/>
          <p:cNvSpPr/>
          <p:nvPr/>
        </p:nvSpPr>
        <p:spPr>
          <a:xfrm>
            <a:off x="3907993" y="4105213"/>
            <a:ext cx="1285009" cy="4515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ym typeface="Symbol"/>
              </a:rPr>
              <a:t>ACB </a:t>
            </a:r>
            <a:endParaRPr lang="en-US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614725" y="4667048"/>
            <a:ext cx="6179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যেহেতু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dirty="0">
                <a:sym typeface="Symbol"/>
              </a:rPr>
              <a:t> </a:t>
            </a:r>
            <a:r>
              <a:rPr lang="en-US" sz="3600" dirty="0" smtClean="0">
                <a:sym typeface="Symbol"/>
              </a:rPr>
              <a:t>ACD</a:t>
            </a:r>
            <a:r>
              <a:rPr lang="en-US" sz="3600" dirty="0">
                <a:sym typeface="Symbol"/>
              </a:rPr>
              <a:t>+ </a:t>
            </a:r>
            <a:r>
              <a:rPr lang="en-US" sz="3600" dirty="0" smtClean="0">
                <a:sym typeface="Symbol"/>
              </a:rPr>
              <a:t>ACB =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  <a:sym typeface="Symbol"/>
              </a:rPr>
              <a:t>দুই</a:t>
            </a:r>
            <a:r>
              <a:rPr lang="en-US" sz="36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  <a:sym typeface="Symbol"/>
              </a:rPr>
              <a:t>সমকোণ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6411" y="5513326"/>
            <a:ext cx="8058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সুতরাং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ym typeface="Symbol"/>
              </a:rPr>
              <a:t>BAC+</a:t>
            </a:r>
            <a:r>
              <a:rPr lang="en-US" sz="3200" dirty="0">
                <a:sym typeface="Symbol"/>
              </a:rPr>
              <a:t> </a:t>
            </a:r>
            <a:r>
              <a:rPr lang="en-US" sz="3200" dirty="0" smtClean="0">
                <a:sym typeface="Symbol"/>
              </a:rPr>
              <a:t>ABC+ACB=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দুই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সমকোণ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(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প্রমাণিত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)।</a:t>
            </a:r>
            <a:endParaRPr lang="en-US" sz="3200" dirty="0"/>
          </a:p>
        </p:txBody>
      </p:sp>
      <p:sp>
        <p:nvSpPr>
          <p:cNvPr id="35" name="Pie 34"/>
          <p:cNvSpPr/>
          <p:nvPr/>
        </p:nvSpPr>
        <p:spPr>
          <a:xfrm rot="10800000">
            <a:off x="2583885" y="2444925"/>
            <a:ext cx="1881879" cy="1593674"/>
          </a:xfrm>
          <a:prstGeom prst="pie">
            <a:avLst>
              <a:gd name="adj1" fmla="val 0"/>
              <a:gd name="adj2" fmla="val 10800000"/>
            </a:avLst>
          </a:prstGeom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50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9" grpId="0"/>
      <p:bldP spid="31" grpId="0" animBg="1"/>
      <p:bldP spid="31" grpId="1" animBg="1"/>
      <p:bldP spid="32" grpId="0" animBg="1"/>
      <p:bldP spid="32" grpId="1" animBg="1"/>
      <p:bldP spid="33" grpId="0"/>
      <p:bldP spid="34" grpId="0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304800"/>
            <a:ext cx="2743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752600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বর্ধিত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বহিঃস্থ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উৎপন্ন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অন্তঃস্থ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কোণদ্বয়ের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সমষ্টি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2434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98713"/>
            <a:ext cx="2362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0357" y="3352800"/>
            <a:ext cx="7239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 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সরলকোণ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কোণগুলোর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যথাক্রমে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৪৭</a:t>
            </a:r>
            <a:r>
              <a:rPr lang="en-US" sz="2800" baseline="30000" dirty="0" smtClean="0">
                <a:latin typeface="NikoshBAN" pitchFamily="2" charset="0"/>
                <a:cs typeface="NikoshBAN" pitchFamily="2" charset="0"/>
              </a:rPr>
              <a:t>০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৬৭</a:t>
            </a:r>
            <a:r>
              <a:rPr lang="en-US" sz="2800" baseline="30000" dirty="0" smtClean="0">
                <a:latin typeface="NikoshBAN" pitchFamily="2" charset="0"/>
                <a:cs typeface="NikoshBAN" pitchFamily="2" charset="0"/>
              </a:rPr>
              <a:t>০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অপর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পরিমান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078182" y="493568"/>
            <a:ext cx="6421582" cy="2670463"/>
            <a:chOff x="969818" y="1139537"/>
            <a:chExt cx="6421582" cy="2670463"/>
          </a:xfrm>
        </p:grpSpPr>
        <p:grpSp>
          <p:nvGrpSpPr>
            <p:cNvPr id="9" name="Group 8"/>
            <p:cNvGrpSpPr/>
            <p:nvPr/>
          </p:nvGrpSpPr>
          <p:grpSpPr>
            <a:xfrm>
              <a:off x="3498273" y="3252355"/>
              <a:ext cx="3893127" cy="325580"/>
              <a:chOff x="2985655" y="2570018"/>
              <a:chExt cx="3893127" cy="381000"/>
            </a:xfrm>
          </p:grpSpPr>
          <p:cxnSp>
            <p:nvCxnSpPr>
              <p:cNvPr id="19" name="Straight Arrow Connector 18"/>
              <p:cNvCxnSpPr/>
              <p:nvPr/>
            </p:nvCxnSpPr>
            <p:spPr>
              <a:xfrm>
                <a:off x="2985655" y="2570018"/>
                <a:ext cx="35814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6497782" y="2570018"/>
                <a:ext cx="3810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</a:t>
                </a:r>
                <a:endParaRPr lang="en-US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3491345" y="1330037"/>
              <a:ext cx="1600200" cy="1943100"/>
              <a:chOff x="2978727" y="633845"/>
              <a:chExt cx="1600200" cy="1943100"/>
            </a:xfrm>
          </p:grpSpPr>
          <p:cxnSp>
            <p:nvCxnSpPr>
              <p:cNvPr id="17" name="Straight Arrow Connector 16"/>
              <p:cNvCxnSpPr/>
              <p:nvPr/>
            </p:nvCxnSpPr>
            <p:spPr>
              <a:xfrm flipV="1">
                <a:off x="2978727" y="824345"/>
                <a:ext cx="1219200" cy="17526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4197927" y="633845"/>
                <a:ext cx="381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E</a:t>
                </a:r>
                <a:endParaRPr lang="en-US" dirty="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969818" y="1139537"/>
              <a:ext cx="2705100" cy="2670463"/>
              <a:chOff x="457200" y="1714500"/>
              <a:chExt cx="2705100" cy="2670463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457200" y="1714500"/>
                <a:ext cx="2514600" cy="2310245"/>
                <a:chOff x="457200" y="1714500"/>
                <a:chExt cx="2514600" cy="2310245"/>
              </a:xfrm>
            </p:grpSpPr>
            <p:sp>
              <p:nvSpPr>
                <p:cNvPr id="14" name="Isosceles Triangle 13"/>
                <p:cNvSpPr/>
                <p:nvPr/>
              </p:nvSpPr>
              <p:spPr>
                <a:xfrm>
                  <a:off x="838200" y="2157845"/>
                  <a:ext cx="2133600" cy="1676400"/>
                </a:xfrm>
                <a:prstGeom prst="triangle">
                  <a:avLst>
                    <a:gd name="adj" fmla="val 65801"/>
                  </a:avLst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2057400" y="1714500"/>
                  <a:ext cx="381000" cy="38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A</a:t>
                  </a:r>
                  <a:endParaRPr lang="en-US" dirty="0"/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57200" y="3643745"/>
                  <a:ext cx="381000" cy="3810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B</a:t>
                  </a:r>
                  <a:endParaRPr lang="en-US" dirty="0"/>
                </a:p>
              </p:txBody>
            </p:sp>
          </p:grpSp>
          <p:sp>
            <p:nvSpPr>
              <p:cNvPr id="13" name="TextBox 12"/>
              <p:cNvSpPr txBox="1"/>
              <p:nvPr/>
            </p:nvSpPr>
            <p:spPr>
              <a:xfrm>
                <a:off x="2781300" y="4003963"/>
                <a:ext cx="3810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</a:t>
                </a:r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360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533400"/>
            <a:ext cx="2286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981200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চর্তুর্ভুজের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সমষ্টি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সমকোণের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73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371600"/>
            <a:ext cx="5867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42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885</TotalTime>
  <Words>326</Words>
  <Application>Microsoft Office PowerPoint</Application>
  <PresentationFormat>On-screen Show (4:3)</PresentationFormat>
  <Paragraphs>100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Composite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RR</dc:creator>
  <cp:lastModifiedBy>DELL VOSTRO</cp:lastModifiedBy>
  <cp:revision>90</cp:revision>
  <dcterms:created xsi:type="dcterms:W3CDTF">2014-02-14T00:05:29Z</dcterms:created>
  <dcterms:modified xsi:type="dcterms:W3CDTF">2014-02-19T10:16:58Z</dcterms:modified>
</cp:coreProperties>
</file>