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20" r:id="rId3"/>
  </p:sldMasterIdLst>
  <p:notesMasterIdLst>
    <p:notesMasterId r:id="rId20"/>
  </p:notesMasterIdLst>
  <p:sldIdLst>
    <p:sldId id="256" r:id="rId4"/>
    <p:sldId id="257" r:id="rId5"/>
    <p:sldId id="258" r:id="rId6"/>
    <p:sldId id="259" r:id="rId7"/>
    <p:sldId id="260" r:id="rId8"/>
    <p:sldId id="274" r:id="rId9"/>
    <p:sldId id="261" r:id="rId10"/>
    <p:sldId id="270" r:id="rId11"/>
    <p:sldId id="272" r:id="rId12"/>
    <p:sldId id="264" r:id="rId13"/>
    <p:sldId id="271" r:id="rId14"/>
    <p:sldId id="273" r:id="rId15"/>
    <p:sldId id="265" r:id="rId16"/>
    <p:sldId id="266" r:id="rId17"/>
    <p:sldId id="268" r:id="rId18"/>
    <p:sldId id="26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FCED377-318F-48E3-9365-2AF23F98C228}">
          <p14:sldIdLst>
            <p14:sldId id="256"/>
            <p14:sldId id="257"/>
            <p14:sldId id="258"/>
            <p14:sldId id="259"/>
            <p14:sldId id="260"/>
            <p14:sldId id="274"/>
            <p14:sldId id="261"/>
            <p14:sldId id="270"/>
            <p14:sldId id="272"/>
            <p14:sldId id="264"/>
            <p14:sldId id="271"/>
          </p14:sldIdLst>
        </p14:section>
        <p14:section name="Untitled Section" id="{362AE880-B062-48C1-AC9C-2ABC1E1A440F}">
          <p14:sldIdLst>
            <p14:sldId id="273"/>
            <p14:sldId id="265"/>
            <p14:sldId id="266"/>
            <p14:sldId id="268"/>
            <p14:sldId id="26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16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710"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06EA39-B455-4808-8118-920F409FCD1D}" type="datetimeFigureOut">
              <a:rPr lang="en-US" smtClean="0"/>
              <a:t>14-Feb-14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6D433F-56D4-45BB-B0DE-2938D791A7AE}" type="slidenum">
              <a:rPr lang="en-US" smtClean="0"/>
              <a:t>‹#›</a:t>
            </a:fld>
            <a:endParaRPr lang="en-US"/>
          </a:p>
        </p:txBody>
      </p:sp>
    </p:spTree>
    <p:extLst>
      <p:ext uri="{BB962C8B-B14F-4D97-AF65-F5344CB8AC3E}">
        <p14:creationId xmlns:p14="http://schemas.microsoft.com/office/powerpoint/2010/main" val="76758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6D433F-56D4-45BB-B0DE-2938D791A7AE}" type="slidenum">
              <a:rPr lang="en-US" smtClean="0"/>
              <a:t>9</a:t>
            </a:fld>
            <a:endParaRPr lang="en-US"/>
          </a:p>
        </p:txBody>
      </p:sp>
    </p:spTree>
    <p:extLst>
      <p:ext uri="{BB962C8B-B14F-4D97-AF65-F5344CB8AC3E}">
        <p14:creationId xmlns:p14="http://schemas.microsoft.com/office/powerpoint/2010/main" val="4243466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14-Feb-14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14-Feb-14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14-Feb-14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14-Feb-14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14-Feb-14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14-Feb-14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59280"/>
            <a:ext cx="6400800" cy="1295400"/>
          </a:xfrm>
        </p:spPr>
        <p:txBody>
          <a:bodyPr/>
          <a:lstStyle/>
          <a:p>
            <a:r>
              <a:rPr lang="en-US" smtClean="0"/>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9144000" cy="932688"/>
          </a:xfrm>
          <a:prstGeom prst="rect">
            <a:avLst/>
          </a:prstGeom>
        </p:spPr>
      </p:pic>
      <p:sp>
        <p:nvSpPr>
          <p:cNvPr id="3" name="Subtitle 2"/>
          <p:cNvSpPr>
            <a:spLocks noGrp="1"/>
          </p:cNvSpPr>
          <p:nvPr>
            <p:ph type="subTitle" idx="1"/>
          </p:nvPr>
        </p:nvSpPr>
        <p:spPr>
          <a:xfrm>
            <a:off x="1371600" y="3429000"/>
            <a:ext cx="64008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white"/>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bwMode="white"/>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371600" y="2438400"/>
            <a:ext cx="6400800" cy="30480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
        <p:nvSpPr>
          <p:cNvPr id="2" name="Title 1"/>
          <p:cNvSpPr>
            <a:spLocks noGrp="1"/>
          </p:cNvSpPr>
          <p:nvPr>
            <p:ph type="title"/>
          </p:nvPr>
        </p:nvSpPr>
        <p:spPr>
          <a:xfrm>
            <a:off x="1447800" y="3410267"/>
            <a:ext cx="6248400" cy="1456373"/>
          </a:xfrm>
        </p:spPr>
        <p:txBody>
          <a:bodyPr anchor="t">
            <a:normAutofit/>
          </a:bodyPr>
          <a:lstStyle>
            <a:lvl1pPr algn="ctr">
              <a:defRPr sz="36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47800" y="1503680"/>
            <a:ext cx="62484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9144000" cy="932688"/>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3716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Content Placeholder 11"/>
          <p:cNvSpPr>
            <a:spLocks noGrp="1"/>
          </p:cNvSpPr>
          <p:nvPr>
            <p:ph sz="quarter" idx="14"/>
          </p:nvPr>
        </p:nvSpPr>
        <p:spPr>
          <a:xfrm>
            <a:off x="4648200" y="2438400"/>
            <a:ext cx="3124200" cy="3124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9144000" cy="932688"/>
          </a:xfrm>
          <a:prstGeom prst="rect">
            <a:avLst/>
          </a:prstGeom>
        </p:spPr>
      </p:pic>
      <p:sp>
        <p:nvSpPr>
          <p:cNvPr id="11" name="Content Placeholder 10"/>
          <p:cNvSpPr>
            <a:spLocks noGrp="1"/>
          </p:cNvSpPr>
          <p:nvPr>
            <p:ph sz="quarter" idx="13"/>
          </p:nvPr>
        </p:nvSpPr>
        <p:spPr>
          <a:xfrm>
            <a:off x="13716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8200" y="2819400"/>
            <a:ext cx="31242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71600" y="2362201"/>
            <a:ext cx="3125788"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2359152"/>
            <a:ext cx="3127375"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14-Feb-14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14-Feb-14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9144000" cy="932688"/>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1" y="1676400"/>
            <a:ext cx="2819399"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1" y="2275840"/>
            <a:ext cx="28193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1371600" y="1676400"/>
            <a:ext cx="3276600" cy="3505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463040" y="1847088"/>
            <a:ext cx="3090672"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53000" y="1676400"/>
            <a:ext cx="2819400" cy="599440"/>
          </a:xfrm>
        </p:spPr>
        <p:txBody>
          <a:bodyPr anchor="b">
            <a:noAutofit/>
          </a:bodyPr>
          <a:lstStyle>
            <a:lvl1pPr algn="ctr">
              <a:defRPr sz="1700" b="1" cap="all" spc="0" baseline="0"/>
            </a:lvl1pPr>
          </a:lstStyle>
          <a:p>
            <a:r>
              <a:rPr lang="en-US" smtClean="0"/>
              <a:t>Click to edit Master title style</a:t>
            </a:r>
            <a:endParaRPr lang="en-US" dirty="0"/>
          </a:p>
        </p:txBody>
      </p:sp>
      <p:sp>
        <p:nvSpPr>
          <p:cNvPr id="3" name="Picture Placeholder 2"/>
          <p:cNvSpPr>
            <a:spLocks noGrp="1"/>
          </p:cNvSpPr>
          <p:nvPr>
            <p:ph type="pic" idx="1"/>
          </p:nvPr>
        </p:nvSpPr>
        <p:spPr>
          <a:xfrm>
            <a:off x="1524000" y="1905000"/>
            <a:ext cx="29718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953000" y="2276856"/>
            <a:ext cx="28194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14-Feb-14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09041"/>
            <a:ext cx="1295400" cy="4318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400" y="1219199"/>
            <a:ext cx="5181600" cy="4267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14-Feb-14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6.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14-Feb-14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1D8BD707-D9CF-40AE-B4C6-C98DA3205C09}" type="datetimeFigureOut">
              <a:rPr lang="en-US" smtClean="0"/>
              <a:pPr/>
              <a:t>14-Feb-14</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1371600" y="1295400"/>
            <a:ext cx="6400800" cy="685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057400"/>
            <a:ext cx="6400800" cy="34290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bwMode="white">
          <a:xfrm>
            <a:off x="304800" y="6356350"/>
            <a:ext cx="21336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1D8BD707-D9CF-40AE-B4C6-C98DA3205C09}" type="datetimeFigureOut">
              <a:rPr lang="en-US" smtClean="0"/>
              <a:pPr/>
              <a:t>14-Feb-14</a:t>
            </a:fld>
            <a:endParaRPr lang="en-US"/>
          </a:p>
        </p:txBody>
      </p:sp>
      <p:sp>
        <p:nvSpPr>
          <p:cNvPr id="5" name="Footer Placeholder 4"/>
          <p:cNvSpPr>
            <a:spLocks noGrp="1"/>
          </p:cNvSpPr>
          <p:nvPr>
            <p:ph type="ftr" sz="quarter" idx="3"/>
          </p:nvPr>
        </p:nvSpPr>
        <p:spPr bwMode="white">
          <a:xfrm>
            <a:off x="2971800" y="6356350"/>
            <a:ext cx="32004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p>
        </p:txBody>
      </p:sp>
      <p:sp>
        <p:nvSpPr>
          <p:cNvPr id="6" name="Slide Number Placeholder 5"/>
          <p:cNvSpPr>
            <a:spLocks noGrp="1"/>
          </p:cNvSpPr>
          <p:nvPr>
            <p:ph type="sldNum" sz="quarter" idx="4"/>
          </p:nvPr>
        </p:nvSpPr>
        <p:spPr bwMode="white">
          <a:xfrm>
            <a:off x="6675120" y="6364224"/>
            <a:ext cx="21336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jpg"/><Relationship Id="rId2" Type="http://schemas.openxmlformats.org/officeDocument/2006/relationships/image" Target="../media/image10.gif"/><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gif"/><Relationship Id="rId1" Type="http://schemas.openxmlformats.org/officeDocument/2006/relationships/slideLayout" Target="../slideLayouts/slideLayout7.xml"/><Relationship Id="rId4" Type="http://schemas.openxmlformats.org/officeDocument/2006/relationships/image" Target="../media/image19.gif"/></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gif"/><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gif"/></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10.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image" Target="../media/image29.png"/><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png"/><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nvPr>
        </p:nvSpPr>
        <p:spPr>
          <a:xfrm>
            <a:off x="1562099" y="381000"/>
            <a:ext cx="5943600" cy="1295400"/>
          </a:xfrm>
          <a:prstGeom prst="rect">
            <a:avLst/>
          </a:prstGeom>
          <a:solidFill>
            <a:srgbClr val="786C71">
              <a:lumMod val="20000"/>
              <a:lumOff val="80000"/>
            </a:srgbClr>
          </a:solidFill>
          <a:ln w="381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bn-BD" sz="9600" b="1" i="0" u="none" strike="noStrike" kern="0" cap="none" spc="300" normalizeH="0" baseline="0" noProof="0" dirty="0" smtClean="0">
                <a:ln>
                  <a:noFill/>
                </a:ln>
                <a:solidFill>
                  <a:srgbClr val="2FA7D1"/>
                </a:solidFill>
                <a:effectLst>
                  <a:outerShdw blurRad="38100" dist="38100" dir="2700000" algn="tl">
                    <a:srgbClr val="000000">
                      <a:alpha val="43137"/>
                    </a:srgbClr>
                  </a:outerShdw>
                </a:effectLst>
                <a:uLnTx/>
                <a:uFillTx/>
                <a:latin typeface="NikoshBAN" pitchFamily="2" charset="0"/>
                <a:cs typeface="NikoshBAN" pitchFamily="2" charset="0"/>
              </a:rPr>
              <a:t>স্বাগতম</a:t>
            </a:r>
            <a:endParaRPr kumimoji="0" lang="en-US" sz="9600" b="1" i="0" u="none" strike="noStrike" kern="0" cap="none" spc="300" normalizeH="0" baseline="0" noProof="0" dirty="0">
              <a:ln>
                <a:noFill/>
              </a:ln>
              <a:solidFill>
                <a:srgbClr val="2FA7D1"/>
              </a:solidFill>
              <a:effectLst>
                <a:outerShdw blurRad="38100" dist="38100" dir="2700000" algn="tl">
                  <a:srgbClr val="000000">
                    <a:alpha val="43137"/>
                  </a:srgbClr>
                </a:outerShdw>
              </a:effectLst>
              <a:uLnTx/>
              <a:uFillTx/>
              <a:latin typeface="NikoshBAN" pitchFamily="2" charset="0"/>
              <a:cs typeface="NikoshBAN"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1" y="1905001"/>
            <a:ext cx="5867400" cy="45720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7" name="TextBox 6"/>
          <p:cNvSpPr txBox="1"/>
          <p:nvPr/>
        </p:nvSpPr>
        <p:spPr>
          <a:xfrm>
            <a:off x="6553200" y="3877508"/>
            <a:ext cx="2590800" cy="1446550"/>
          </a:xfrm>
          <a:prstGeom prst="rect">
            <a:avLst/>
          </a:prstGeom>
          <a:solidFill>
            <a:schemeClr val="accent4">
              <a:lumMod val="60000"/>
              <a:lumOff val="40000"/>
            </a:schemeClr>
          </a:solidFill>
        </p:spPr>
        <p:txBody>
          <a:bodyPr wrap="square" rtlCol="0" anchor="ctr">
            <a:spAutoFit/>
          </a:bodyPr>
          <a:lstStyle/>
          <a:p>
            <a:pPr algn="ctr"/>
            <a:r>
              <a:rPr lang="bn-BD" sz="44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শিক্ষার্থীরা কেমন আছ?</a:t>
            </a:r>
            <a:endParaRPr lang="en-US" sz="4400" b="1" dirty="0">
              <a:solidFill>
                <a:srgbClr val="FF0000"/>
              </a:solidFill>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279612832"/>
      </p:ext>
    </p:extLst>
  </p:cSld>
  <p:clrMapOvr>
    <a:masterClrMapping/>
  </p:clrMapOvr>
  <mc:AlternateContent xmlns:mc="http://schemas.openxmlformats.org/markup-compatibility/2006" xmlns:p14="http://schemas.microsoft.com/office/powerpoint/2010/main">
    <mc:Choice Requires="p14">
      <p:transition spd="slow" p14:dur="1500">
        <p14:ripple dir="l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3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0-#ppt_w/2"/>
                                          </p:val>
                                        </p:tav>
                                        <p:tav tm="100000">
                                          <p:val>
                                            <p:strVal val="#ppt_x"/>
                                          </p:val>
                                        </p:tav>
                                      </p:tavLst>
                                    </p:anim>
                                    <p:anim calcmode="lin" valueType="num">
                                      <p:cBhvr additive="base">
                                        <p:cTn id="13" dur="3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grpId="0" nodeType="clickEffect">
                                  <p:stCondLst>
                                    <p:cond delay="0"/>
                                  </p:stCondLst>
                                  <p:childTnLst>
                                    <p:set>
                                      <p:cBhvr>
                                        <p:cTn id="17" dur="1" fill="hold">
                                          <p:stCondLst>
                                            <p:cond delay="0"/>
                                          </p:stCondLst>
                                        </p:cTn>
                                        <p:tgtEl>
                                          <p:spTgt spid="7">
                                            <p:bg/>
                                          </p:spTgt>
                                        </p:tgtEl>
                                        <p:attrNameLst>
                                          <p:attrName>style.visibility</p:attrName>
                                        </p:attrNameLst>
                                      </p:cBhvr>
                                      <p:to>
                                        <p:strVal val="visible"/>
                                      </p:to>
                                    </p:set>
                                    <p:animEffect transition="in" filter="fade">
                                      <p:cBhvr>
                                        <p:cTn id="18" dur="3000"/>
                                        <p:tgtEl>
                                          <p:spTgt spid="7">
                                            <p:bg/>
                                          </p:spTgt>
                                        </p:tgtEl>
                                      </p:cBhvr>
                                    </p:animEffect>
                                    <p:anim calcmode="lin" valueType="num">
                                      <p:cBhvr>
                                        <p:cTn id="19" dur="3000" fill="hold"/>
                                        <p:tgtEl>
                                          <p:spTgt spid="7">
                                            <p:bg/>
                                          </p:spTgt>
                                        </p:tgtEl>
                                        <p:attrNameLst>
                                          <p:attrName>ppt_w</p:attrName>
                                        </p:attrNameLst>
                                      </p:cBhvr>
                                      <p:tavLst>
                                        <p:tav tm="0" fmla="#ppt_w*sin(2.5*pi*$)">
                                          <p:val>
                                            <p:fltVal val="0"/>
                                          </p:val>
                                        </p:tav>
                                        <p:tav tm="100000">
                                          <p:val>
                                            <p:fltVal val="1"/>
                                          </p:val>
                                        </p:tav>
                                      </p:tavLst>
                                    </p:anim>
                                    <p:anim calcmode="lin" valueType="num">
                                      <p:cBhvr>
                                        <p:cTn id="20" dur="3000" fill="hold"/>
                                        <p:tgtEl>
                                          <p:spTgt spid="7">
                                            <p:bg/>
                                          </p:spTgt>
                                        </p:tgtEl>
                                        <p:attrNameLst>
                                          <p:attrName>ppt_h</p:attrName>
                                        </p:attrNameLst>
                                      </p:cBhvr>
                                      <p:tavLst>
                                        <p:tav tm="0">
                                          <p:val>
                                            <p:strVal val="#ppt_h"/>
                                          </p:val>
                                        </p:tav>
                                        <p:tav tm="100000">
                                          <p:val>
                                            <p:strVal val="#ppt_h"/>
                                          </p:val>
                                        </p:tav>
                                      </p:tavLst>
                                    </p:anim>
                                  </p:childTnLst>
                                </p:cTn>
                              </p:par>
                              <p:par>
                                <p:cTn id="21" presetID="45" presetClass="entr" presetSubtype="0" fill="hold" grpId="0"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fade">
                                      <p:cBhvr>
                                        <p:cTn id="23" dur="3000"/>
                                        <p:tgtEl>
                                          <p:spTgt spid="7">
                                            <p:txEl>
                                              <p:pRg st="0" end="0"/>
                                            </p:txEl>
                                          </p:spTgt>
                                        </p:tgtEl>
                                      </p:cBhvr>
                                    </p:animEffect>
                                    <p:anim calcmode="lin" valueType="num">
                                      <p:cBhvr>
                                        <p:cTn id="24" dur="3000" fill="hold"/>
                                        <p:tgtEl>
                                          <p:spTgt spid="7">
                                            <p:txEl>
                                              <p:pRg st="0" end="0"/>
                                            </p:txEl>
                                          </p:spTgt>
                                        </p:tgtEl>
                                        <p:attrNameLst>
                                          <p:attrName>ppt_w</p:attrName>
                                        </p:attrNameLst>
                                      </p:cBhvr>
                                      <p:tavLst>
                                        <p:tav tm="0" fmla="#ppt_w*sin(2.5*pi*$)">
                                          <p:val>
                                            <p:fltVal val="0"/>
                                          </p:val>
                                        </p:tav>
                                        <p:tav tm="100000">
                                          <p:val>
                                            <p:fltVal val="1"/>
                                          </p:val>
                                        </p:tav>
                                      </p:tavLst>
                                    </p:anim>
                                    <p:anim calcmode="lin" valueType="num">
                                      <p:cBhvr>
                                        <p:cTn id="25" dur="30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allAtOnce"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304800" y="274638"/>
            <a:ext cx="8839200" cy="1401762"/>
          </a:xfrm>
          <a:solidFill>
            <a:schemeClr val="accent4">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t">
            <a:normAutofit fontScale="90000"/>
          </a:bodyPr>
          <a:lstStyle/>
          <a:p>
            <a:pPr algn="ctr"/>
            <a:r>
              <a:rPr lang="bn-BD" sz="9600" dirty="0" smtClean="0">
                <a:solidFill>
                  <a:srgbClr val="009900"/>
                </a:solidFill>
                <a:effectLst>
                  <a:outerShdw blurRad="38100" dist="38100" dir="2700000" algn="tl">
                    <a:srgbClr val="000000">
                      <a:alpha val="43137"/>
                    </a:srgbClr>
                  </a:outerShdw>
                </a:effectLst>
                <a:latin typeface="NikoshBAN" pitchFamily="2" charset="0"/>
                <a:cs typeface="NikoshBAN" pitchFamily="2" charset="0"/>
              </a:rPr>
              <a:t>পরিচিতি</a:t>
            </a:r>
            <a:r>
              <a:rPr lang="bn-BD" dirty="0" smtClean="0">
                <a:effectLst>
                  <a:outerShdw blurRad="38100" dist="38100" dir="2700000" algn="tl">
                    <a:srgbClr val="000000">
                      <a:alpha val="43137"/>
                    </a:srgbClr>
                  </a:outerShdw>
                </a:effectLst>
                <a:latin typeface="NikoshBAN" pitchFamily="2" charset="0"/>
                <a:cs typeface="NikoshBAN" pitchFamily="2" charset="0"/>
              </a:rPr>
              <a:t/>
            </a:r>
            <a:br>
              <a:rPr lang="bn-BD" dirty="0" smtClean="0">
                <a:effectLst>
                  <a:outerShdw blurRad="38100" dist="38100" dir="2700000" algn="tl">
                    <a:srgbClr val="000000">
                      <a:alpha val="43137"/>
                    </a:srgbClr>
                  </a:outerShdw>
                </a:effectLst>
                <a:latin typeface="NikoshBAN" pitchFamily="2" charset="0"/>
                <a:cs typeface="NikoshBAN" pitchFamily="2" charset="0"/>
              </a:rPr>
            </a:br>
            <a:endParaRPr lang="en-US" dirty="0">
              <a:effectLst>
                <a:outerShdw blurRad="38100" dist="38100" dir="2700000" algn="tl">
                  <a:srgbClr val="000000">
                    <a:alpha val="43137"/>
                  </a:srgbClr>
                </a:outerShdw>
              </a:effectLst>
              <a:latin typeface="NikoshBAN" pitchFamily="2" charset="0"/>
              <a:cs typeface="NikoshBAN" pitchFamily="2" charset="0"/>
            </a:endParaRPr>
          </a:p>
        </p:txBody>
      </p:sp>
      <p:sp>
        <p:nvSpPr>
          <p:cNvPr id="6" name="Content Placeholder 4"/>
          <p:cNvSpPr>
            <a:spLocks noGrp="1"/>
          </p:cNvSpPr>
          <p:nvPr>
            <p:ph idx="1"/>
          </p:nvPr>
        </p:nvSpPr>
        <p:spPr>
          <a:xfrm>
            <a:off x="381000" y="1752600"/>
            <a:ext cx="6019800" cy="4525963"/>
          </a:xfrm>
          <a:prstGeom prst="rect">
            <a:avLst/>
          </a:prstGeom>
          <a:solidFill>
            <a:srgbClr val="E7BC29">
              <a:lumMod val="20000"/>
              <a:lumOff val="80000"/>
            </a:srgbClr>
          </a:solidFill>
          <a:ln w="57150">
            <a:solidFill>
              <a:sysClr val="window" lastClr="FFFFFF"/>
            </a:solidFill>
          </a:ln>
          <a:effectLst>
            <a:glow rad="228600">
              <a:srgbClr val="A5B592">
                <a:satMod val="175000"/>
                <a:alpha val="40000"/>
              </a:srgbClr>
            </a:glow>
          </a:effectLst>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bn-BD" sz="48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NikoshBAN" pitchFamily="2" charset="0"/>
                <a:cs typeface="NikoshBAN" pitchFamily="2" charset="0"/>
              </a:rPr>
              <a:t>মোঃ আফছার আলী আকন্দ</a:t>
            </a:r>
            <a:endParaRPr kumimoji="0" lang="bn-BD" sz="54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NikoshBAN" pitchFamily="2" charset="0"/>
              <a:cs typeface="NikoshBAN" pitchFamily="2"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bn-BD" sz="40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NikoshBAN" pitchFamily="2" charset="0"/>
                <a:cs typeface="NikoshBAN" pitchFamily="2" charset="0"/>
              </a:rPr>
              <a:t>           </a:t>
            </a:r>
            <a:r>
              <a:rPr kumimoji="0" lang="bn-BD" sz="4800" b="1" i="0" u="none" strike="noStrike" kern="0" cap="none" spc="0" normalizeH="0" baseline="0" noProof="0" dirty="0" smtClean="0">
                <a:ln>
                  <a:noFill/>
                </a:ln>
                <a:solidFill>
                  <a:srgbClr val="0033CC"/>
                </a:solidFill>
                <a:effectLst>
                  <a:outerShdw blurRad="38100" dist="38100" dir="2700000" algn="tl">
                    <a:srgbClr val="000000">
                      <a:alpha val="43137"/>
                    </a:srgbClr>
                  </a:outerShdw>
                </a:effectLst>
                <a:uLnTx/>
                <a:uFillTx/>
                <a:latin typeface="NikoshBAN" pitchFamily="2" charset="0"/>
                <a:cs typeface="NikoshBAN" pitchFamily="2" charset="0"/>
              </a:rPr>
              <a:t>ইন্সট্রাক্টর</a:t>
            </a:r>
          </a:p>
          <a:p>
            <a:pPr marL="0" marR="0" lvl="0" indent="0" defTabSz="914400" eaLnBrk="1" fontAlgn="auto" latinLnBrk="0" hangingPunct="1">
              <a:lnSpc>
                <a:spcPct val="100000"/>
              </a:lnSpc>
              <a:spcBef>
                <a:spcPts val="0"/>
              </a:spcBef>
              <a:spcAft>
                <a:spcPts val="0"/>
              </a:spcAft>
              <a:buClrTx/>
              <a:buSzTx/>
              <a:buFontTx/>
              <a:buNone/>
              <a:tabLst/>
              <a:defRPr/>
            </a:pPr>
            <a:r>
              <a:rPr kumimoji="0" lang="bn-BD" sz="4000" b="1" i="0" u="none" strike="noStrike" kern="0" cap="none" spc="0" normalizeH="0" baseline="0" noProof="0" dirty="0" smtClean="0">
                <a:ln>
                  <a:noFill/>
                </a:ln>
                <a:solidFill>
                  <a:srgbClr val="00B050"/>
                </a:solidFill>
                <a:effectLst>
                  <a:outerShdw blurRad="38100" dist="38100" dir="2700000" algn="tl">
                    <a:srgbClr val="000000">
                      <a:alpha val="43137"/>
                    </a:srgbClr>
                  </a:outerShdw>
                </a:effectLst>
                <a:uLnTx/>
                <a:uFillTx/>
                <a:latin typeface="NikoshBAN" pitchFamily="2" charset="0"/>
                <a:cs typeface="NikoshBAN" pitchFamily="2" charset="0"/>
              </a:rPr>
              <a:t>রানিরহাট স্কুল এন্ড কারিগরি কলেজ</a:t>
            </a:r>
          </a:p>
          <a:p>
            <a:pPr marL="0" marR="0" lvl="0" indent="0" defTabSz="914400" eaLnBrk="1" fontAlgn="auto" latinLnBrk="0" hangingPunct="1">
              <a:lnSpc>
                <a:spcPct val="100000"/>
              </a:lnSpc>
              <a:spcBef>
                <a:spcPts val="0"/>
              </a:spcBef>
              <a:spcAft>
                <a:spcPts val="0"/>
              </a:spcAft>
              <a:buClrTx/>
              <a:buSzTx/>
              <a:buFontTx/>
              <a:buNone/>
              <a:tabLst/>
              <a:defRPr/>
            </a:pPr>
            <a:r>
              <a:rPr kumimoji="0" lang="bn-BD" sz="4000" b="1" i="0" u="none" strike="noStrike" kern="0" cap="none" spc="0" normalizeH="0" baseline="0" noProof="0" dirty="0" smtClean="0">
                <a:ln>
                  <a:noFill/>
                </a:ln>
                <a:solidFill>
                  <a:srgbClr val="C13FC1"/>
                </a:solidFill>
                <a:effectLst>
                  <a:outerShdw blurRad="38100" dist="38100" dir="2700000" algn="tl">
                    <a:srgbClr val="000000">
                      <a:alpha val="43137"/>
                    </a:srgbClr>
                  </a:outerShdw>
                </a:effectLst>
                <a:uLnTx/>
                <a:uFillTx/>
                <a:latin typeface="NikoshBAN" pitchFamily="2" charset="0"/>
                <a:cs typeface="NikoshBAN" pitchFamily="2" charset="0"/>
              </a:rPr>
              <a:t>শাজাহানপুর,বগুড়া</a:t>
            </a:r>
          </a:p>
          <a:p>
            <a:pPr marL="0" marR="0" lvl="0" indent="0" defTabSz="914400" eaLnBrk="1" fontAlgn="auto" latinLnBrk="0" hangingPunct="1">
              <a:lnSpc>
                <a:spcPct val="100000"/>
              </a:lnSpc>
              <a:spcBef>
                <a:spcPts val="0"/>
              </a:spcBef>
              <a:spcAft>
                <a:spcPts val="0"/>
              </a:spcAft>
              <a:buClrTx/>
              <a:buSzTx/>
              <a:buFontTx/>
              <a:buNone/>
              <a:tabLst/>
              <a:defRPr/>
            </a:pPr>
            <a:r>
              <a:rPr kumimoji="0" lang="bn-BD" sz="40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NikoshBAN" pitchFamily="2" charset="0"/>
                <a:cs typeface="NikoshBAN" pitchFamily="2" charset="0"/>
              </a:rPr>
              <a:t>মোবাইল-০১৮১৮০৬৪১৭৩</a:t>
            </a:r>
          </a:p>
          <a:p>
            <a:pPr marL="0" marR="0" lvl="0" indent="0" defTabSz="914400" eaLnBrk="1" fontAlgn="auto" latinLnBrk="0" hangingPunct="1">
              <a:lnSpc>
                <a:spcPct val="100000"/>
              </a:lnSpc>
              <a:spcBef>
                <a:spcPts val="0"/>
              </a:spcBef>
              <a:spcAft>
                <a:spcPts val="0"/>
              </a:spcAft>
              <a:buClrTx/>
              <a:buSzTx/>
              <a:buFontTx/>
              <a:buNone/>
              <a:tabLst/>
              <a:defRPr/>
            </a:pPr>
            <a:r>
              <a:rPr lang="en-US" sz="4000" b="1" kern="0"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e-mail: </a:t>
            </a:r>
            <a:r>
              <a:rPr lang="en-US" sz="2400" b="1" kern="0"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afsarali</a:t>
            </a:r>
            <a:r>
              <a:rPr lang="en-US" sz="2400" b="1" kern="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20031</a:t>
            </a:r>
            <a:r>
              <a:rPr lang="en-US" sz="2400" b="1" kern="0"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@gmail.com</a:t>
            </a:r>
            <a:endParaRPr kumimoji="0" lang="bn-BD" sz="24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NikoshBAN" pitchFamily="2" charset="0"/>
              <a:cs typeface="NikoshBAN" pitchFamily="2"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NikoshBAN" pitchFamily="2" charset="0"/>
              <a:cs typeface="NikoshBAN" pitchFamily="2" charset="0"/>
            </a:endParaRPr>
          </a:p>
        </p:txBody>
      </p:sp>
      <p:pic>
        <p:nvPicPr>
          <p:cNvPr id="7" name="Content Placeholder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0800" y="1676400"/>
            <a:ext cx="2743201" cy="45720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02815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iterate type="wd">
                                    <p:tmPct val="10000"/>
                                  </p:iterate>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anim calcmode="lin" valueType="num">
                                      <p:cBhvr>
                                        <p:cTn id="13" dur="2000" fill="hold"/>
                                        <p:tgtEl>
                                          <p:spTgt spid="6">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6">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circle(in)">
                                      <p:cBhvr>
                                        <p:cTn id="25" dur="2000"/>
                                        <p:tgtEl>
                                          <p:spTgt spid="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nodeType="click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 calcmode="lin" valueType="num">
                                      <p:cBhvr>
                                        <p:cTn id="30"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31" dur="1000" fill="hold"/>
                                        <p:tgtEl>
                                          <p:spTgt spid="6">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45" presetClass="entr" presetSubtype="0" fill="hold" nodeType="click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Effect transition="in" filter="fade">
                                      <p:cBhvr>
                                        <p:cTn id="36" dur="2000"/>
                                        <p:tgtEl>
                                          <p:spTgt spid="6">
                                            <p:txEl>
                                              <p:pRg st="4" end="4"/>
                                            </p:txEl>
                                          </p:spTgt>
                                        </p:tgtEl>
                                      </p:cBhvr>
                                    </p:animEffect>
                                    <p:anim calcmode="lin" valueType="num">
                                      <p:cBhvr>
                                        <p:cTn id="37" dur="2000" fill="hold"/>
                                        <p:tgtEl>
                                          <p:spTgt spid="6">
                                            <p:txEl>
                                              <p:pRg st="4" end="4"/>
                                            </p:txEl>
                                          </p:spTgt>
                                        </p:tgtEl>
                                        <p:attrNameLst>
                                          <p:attrName>ppt_w</p:attrName>
                                        </p:attrNameLst>
                                      </p:cBhvr>
                                      <p:tavLst>
                                        <p:tav tm="0" fmla="#ppt_w*sin(2.5*pi*$)">
                                          <p:val>
                                            <p:fltVal val="0"/>
                                          </p:val>
                                        </p:tav>
                                        <p:tav tm="100000">
                                          <p:val>
                                            <p:fltVal val="1"/>
                                          </p:val>
                                        </p:tav>
                                      </p:tavLst>
                                    </p:anim>
                                    <p:anim calcmode="lin" valueType="num">
                                      <p:cBhvr>
                                        <p:cTn id="38" dur="2000" fill="hold"/>
                                        <p:tgtEl>
                                          <p:spTgt spid="6">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fade">
                                      <p:cBhvr>
                                        <p:cTn id="43" dur="2000"/>
                                        <p:tgtEl>
                                          <p:spTgt spid="6">
                                            <p:txEl>
                                              <p:pRg st="5" end="5"/>
                                            </p:txEl>
                                          </p:spTgt>
                                        </p:tgtEl>
                                      </p:cBhvr>
                                    </p:animEffect>
                                    <p:anim calcmode="lin" valueType="num">
                                      <p:cBhvr>
                                        <p:cTn id="44" dur="2000" fill="hold"/>
                                        <p:tgtEl>
                                          <p:spTgt spid="6">
                                            <p:txEl>
                                              <p:pRg st="5" end="5"/>
                                            </p:txEl>
                                          </p:spTgt>
                                        </p:tgtEl>
                                        <p:attrNameLst>
                                          <p:attrName>ppt_w</p:attrName>
                                        </p:attrNameLst>
                                      </p:cBhvr>
                                      <p:tavLst>
                                        <p:tav tm="0" fmla="#ppt_w*sin(2.5*pi*$)">
                                          <p:val>
                                            <p:fltVal val="0"/>
                                          </p:val>
                                        </p:tav>
                                        <p:tav tm="100000">
                                          <p:val>
                                            <p:fltVal val="1"/>
                                          </p:val>
                                        </p:tav>
                                      </p:tavLst>
                                    </p:anim>
                                    <p:anim calcmode="lin" valueType="num">
                                      <p:cBhvr>
                                        <p:cTn id="45" dur="2000" fill="hold"/>
                                        <p:tgtEl>
                                          <p:spTgt spid="6">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20000"/>
              <a:lumOff val="80000"/>
            </a:schemeClr>
          </a:solidFill>
          <a:ln w="381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bn-BD" sz="8000" b="1" dirty="0" smtClean="0">
                <a:solidFill>
                  <a:srgbClr val="92D050"/>
                </a:solidFill>
                <a:effectLst>
                  <a:outerShdw blurRad="38100" dist="38100" dir="2700000" algn="tl">
                    <a:srgbClr val="000000">
                      <a:alpha val="43137"/>
                    </a:srgbClr>
                  </a:outerShdw>
                </a:effectLst>
                <a:latin typeface="NikoshBAN" pitchFamily="2" charset="0"/>
                <a:cs typeface="NikoshBAN" pitchFamily="2" charset="0"/>
              </a:rPr>
              <a:t>চল এবার কিছু চিত্র দেখি</a:t>
            </a:r>
            <a:endParaRPr lang="en-US" sz="8000" b="1" dirty="0">
              <a:solidFill>
                <a:srgbClr val="92D05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3" name="Content Placeholder 2"/>
          <p:cNvSpPr>
            <a:spLocks noGrp="1"/>
          </p:cNvSpPr>
          <p:nvPr>
            <p:ph idx="1"/>
          </p:nvPr>
        </p:nvSpPr>
        <p:spPr/>
        <p:txBody>
          <a:bodyPr/>
          <a:lstStyle/>
          <a:p>
            <a:endParaRPr lang="bn-BD"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643062"/>
            <a:ext cx="1752600" cy="1752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1517072"/>
            <a:ext cx="1524000" cy="187858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7200" y="1905000"/>
            <a:ext cx="4400550" cy="122872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400" y="4410075"/>
            <a:ext cx="2495550" cy="18288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2800" y="4033837"/>
            <a:ext cx="2667000" cy="2581275"/>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9850" y="3391766"/>
            <a:ext cx="2247900" cy="3371850"/>
          </a:xfrm>
          <a:prstGeom prst="rect">
            <a:avLst/>
          </a:prstGeom>
        </p:spPr>
      </p:pic>
    </p:spTree>
    <p:extLst>
      <p:ext uri="{BB962C8B-B14F-4D97-AF65-F5344CB8AC3E}">
        <p14:creationId xmlns:p14="http://schemas.microsoft.com/office/powerpoint/2010/main" val="22980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1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anim calcmode="lin" valueType="num">
                                      <p:cBhvr>
                                        <p:cTn id="16" dur="2000" fill="hold"/>
                                        <p:tgtEl>
                                          <p:spTgt spid="4"/>
                                        </p:tgtEl>
                                        <p:attrNameLst>
                                          <p:attrName>ppt_w</p:attrName>
                                        </p:attrNameLst>
                                      </p:cBhvr>
                                      <p:tavLst>
                                        <p:tav tm="0" fmla="#ppt_w*sin(2.5*pi*$)">
                                          <p:val>
                                            <p:fltVal val="0"/>
                                          </p:val>
                                        </p:tav>
                                        <p:tav tm="100000">
                                          <p:val>
                                            <p:fltVal val="1"/>
                                          </p:val>
                                        </p:tav>
                                      </p:tavLst>
                                    </p:anim>
                                    <p:anim calcmode="lin" valueType="num">
                                      <p:cBhvr>
                                        <p:cTn id="17"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1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1" presetClass="entr" presetSubtype="2"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2)">
                                      <p:cBhvr>
                                        <p:cTn id="28" dur="2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5"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 calcmode="lin" valueType="num">
                                      <p:cBhvr>
                                        <p:cTn id="35"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630362"/>
          </a:xfrm>
          <a:prstGeom prst="rect">
            <a:avLst/>
          </a:prstGeom>
          <a:solidFill>
            <a:schemeClr val="accent1">
              <a:lumMod val="20000"/>
              <a:lumOff val="80000"/>
            </a:schemeClr>
          </a:solidFill>
          <a:scene3d>
            <a:camera prst="orthographicFront"/>
            <a:lightRig rig="threePt" dir="t"/>
          </a:scene3d>
          <a:sp3d>
            <a:bevelT w="139700" h="139700" prst="divot"/>
          </a:sp3d>
        </p:spPr>
        <p:txBody>
          <a:bodyP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bn-BD" sz="6600" kern="0" dirty="0" smtClean="0">
                <a:solidFill>
                  <a:sysClr val="windowText" lastClr="000000"/>
                </a:solidFill>
                <a:effectLst>
                  <a:outerShdw blurRad="38100" dist="38100" dir="2700000" algn="tl">
                    <a:srgbClr val="000000">
                      <a:alpha val="43137"/>
                    </a:srgbClr>
                  </a:outerShdw>
                </a:effectLst>
                <a:latin typeface="NikoshBAN" pitchFamily="2" charset="0"/>
                <a:cs typeface="NikoshBAN" pitchFamily="2" charset="0"/>
              </a:rPr>
              <a:t> </a:t>
            </a:r>
            <a:r>
              <a:rPr kumimoji="0" lang="bn-BD" sz="6600" b="0" i="0" u="none" strike="noStrike" kern="0" cap="none" spc="0" normalizeH="0" baseline="0" noProof="0" dirty="0" smtClean="0">
                <a:ln>
                  <a:noFill/>
                </a:ln>
                <a:solidFill>
                  <a:sysClr val="windowText" lastClr="000000"/>
                </a:solidFill>
                <a:effectLst>
                  <a:outerShdw blurRad="38100" dist="38100" dir="2700000" algn="tl">
                    <a:srgbClr val="000000">
                      <a:alpha val="43137"/>
                    </a:srgbClr>
                  </a:outerShdw>
                </a:effectLst>
                <a:uLnTx/>
                <a:uFillTx/>
                <a:latin typeface="NikoshBAN" pitchFamily="2" charset="0"/>
                <a:cs typeface="NikoshBAN" pitchFamily="2" charset="0"/>
              </a:rPr>
              <a:t>আজকের পাঠের বিষয়</a:t>
            </a:r>
            <a:endParaRPr kumimoji="0" lang="en-US" sz="6600" b="0" i="0" u="none" strike="noStrike" kern="0" cap="none" spc="0" normalizeH="0" baseline="0" noProof="0" dirty="0">
              <a:ln>
                <a:noFill/>
              </a:ln>
              <a:solidFill>
                <a:sysClr val="windowText" lastClr="000000"/>
              </a:solidFill>
              <a:effectLst>
                <a:outerShdw blurRad="38100" dist="38100" dir="2700000" algn="tl">
                  <a:srgbClr val="000000">
                    <a:alpha val="43137"/>
                  </a:srgbClr>
                </a:outerShdw>
              </a:effectLst>
              <a:uLnTx/>
              <a:uFillTx/>
            </a:endParaRPr>
          </a:p>
        </p:txBody>
      </p:sp>
      <p:sp>
        <p:nvSpPr>
          <p:cNvPr id="5" name="Content Placeholder 2"/>
          <p:cNvSpPr>
            <a:spLocks noGrp="1"/>
          </p:cNvSpPr>
          <p:nvPr>
            <p:ph idx="1"/>
          </p:nvPr>
        </p:nvSpPr>
        <p:spPr>
          <a:xfrm>
            <a:off x="457200" y="2743199"/>
            <a:ext cx="8229600" cy="2133601"/>
          </a:xfrm>
          <a:prstGeom prst="rect">
            <a:avLst/>
          </a:prstGeom>
          <a:solidFill>
            <a:srgbClr val="7D3C4A">
              <a:lumMod val="40000"/>
              <a:lumOff val="60000"/>
            </a:srgbClr>
          </a:solidFill>
          <a:effectLst>
            <a:innerShdw blurRad="63500" dist="50800" dir="8100000">
              <a:prstClr val="black">
                <a:alpha val="50000"/>
              </a:prstClr>
            </a:innerShdw>
            <a:reflection blurRad="6350" stA="50000" endA="300" endPos="90000" dir="5400000" sy="-100000" algn="bl" rotWithShape="0"/>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bn-BD" sz="6600" b="1" kern="0" dirty="0" smtClean="0">
                <a:solidFill>
                  <a:srgbClr val="FFFF00"/>
                </a:solidFill>
                <a:effectLst>
                  <a:outerShdw blurRad="38100" dist="38100" dir="2700000" algn="tl">
                    <a:srgbClr val="000000">
                      <a:alpha val="43137"/>
                    </a:srgbClr>
                  </a:outerShdw>
                </a:effectLst>
                <a:latin typeface="NikoshBAN" pitchFamily="2" charset="0"/>
                <a:cs typeface="NikoshBAN" pitchFamily="2" charset="0"/>
              </a:rPr>
              <a:t>আলোর প্রতিফলন</a:t>
            </a:r>
          </a:p>
        </p:txBody>
      </p:sp>
    </p:spTree>
    <p:extLst>
      <p:ext uri="{BB962C8B-B14F-4D97-AF65-F5344CB8AC3E}">
        <p14:creationId xmlns:p14="http://schemas.microsoft.com/office/powerpoint/2010/main" val="367030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9" presetClass="entr" presetSubtype="1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anim calcmode="lin" valueType="num">
                                      <p:cBhvr>
                                        <p:cTn id="11" dur="5000" fill="hold"/>
                                        <p:tgtEl>
                                          <p:spTgt spid="5">
                                            <p:bg/>
                                          </p:spTgt>
                                        </p:tgtEl>
                                        <p:attrNameLst>
                                          <p:attrName>ppt_w</p:attrName>
                                        </p:attrNameLst>
                                      </p:cBhvr>
                                      <p:tavLst>
                                        <p:tav tm="0" fmla="#ppt_w*sin(2.5*pi*$)">
                                          <p:val>
                                            <p:fltVal val="0"/>
                                          </p:val>
                                        </p:tav>
                                        <p:tav tm="100000">
                                          <p:val>
                                            <p:fltVal val="1"/>
                                          </p:val>
                                        </p:tav>
                                      </p:tavLst>
                                    </p:anim>
                                    <p:anim calcmode="lin" valueType="num">
                                      <p:cBhvr>
                                        <p:cTn id="12" dur="5000" fill="hold"/>
                                        <p:tgtEl>
                                          <p:spTgt spid="5">
                                            <p:bg/>
                                          </p:spTgt>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9" presetClass="entr" presetSubtype="10" fill="hold" grpId="0" nodeType="clickEffect">
                                  <p:stCondLst>
                                    <p:cond delay="0"/>
                                  </p:stCondLst>
                                  <p:iterate type="wd">
                                    <p:tmPct val="10000"/>
                                  </p:iterate>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0" fill="hold"/>
                                        <p:tgtEl>
                                          <p:spTgt spid="5">
                                            <p:txEl>
                                              <p:pRg st="0" end="0"/>
                                            </p:txEl>
                                          </p:spTgt>
                                        </p:tgtEl>
                                        <p:attrNameLst>
                                          <p:attrName>ppt_w</p:attrName>
                                        </p:attrNameLst>
                                      </p:cBhvr>
                                      <p:tavLst>
                                        <p:tav tm="0" fmla="#ppt_w*sin(2.5*pi*$)">
                                          <p:val>
                                            <p:fltVal val="0"/>
                                          </p:val>
                                        </p:tav>
                                        <p:tav tm="100000">
                                          <p:val>
                                            <p:fltVal val="1"/>
                                          </p:val>
                                        </p:tav>
                                      </p:tavLst>
                                    </p:anim>
                                    <p:anim calcmode="lin" valueType="num">
                                      <p:cBhvr>
                                        <p:cTn id="18" dur="5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65760"/>
            <a:ext cx="8153400" cy="929640"/>
          </a:xfrm>
          <a:solidFill>
            <a:schemeClr val="bg1">
              <a:lumMod val="85000"/>
            </a:schemeClr>
          </a:solidFill>
          <a:ln>
            <a:noFill/>
          </a:ln>
          <a:effectLst>
            <a:glow rad="228600">
              <a:schemeClr val="accent6">
                <a:satMod val="175000"/>
                <a:alpha val="40000"/>
              </a:schemeClr>
            </a:glow>
          </a:effectLst>
          <a:scene3d>
            <a:camera prst="orthographicFront">
              <a:rot lat="0" lon="0" rev="0"/>
            </a:camera>
            <a:lightRig rig="chilly" dir="t">
              <a:rot lat="0" lon="0" rev="18480000"/>
            </a:lightRig>
          </a:scene3d>
          <a:sp3d prstMaterial="clear">
            <a:bevelT h="63500"/>
          </a:sp3d>
        </p:spPr>
        <p:txBody>
          <a:bodyPr>
            <a:noAutofit/>
          </a:bodyPr>
          <a:lstStyle/>
          <a:p>
            <a:pPr algn="ctr"/>
            <a:r>
              <a:rPr lang="bn-BD" sz="8000" b="1" spc="300"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rPr>
              <a:t>শিখন ফল</a:t>
            </a:r>
            <a:endParaRPr lang="en-US" sz="8000" b="1" spc="300" dirty="0">
              <a:solidFill>
                <a:srgbClr val="0070C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5" name="Content Placeholder 7"/>
          <p:cNvSpPr>
            <a:spLocks noGrp="1"/>
          </p:cNvSpPr>
          <p:nvPr>
            <p:ph idx="1"/>
          </p:nvPr>
        </p:nvSpPr>
        <p:spPr>
          <a:xfrm>
            <a:off x="533400" y="1524000"/>
            <a:ext cx="8001000" cy="5105400"/>
          </a:xfrm>
          <a:solidFill>
            <a:schemeClr val="tx2">
              <a:lumMod val="40000"/>
              <a:lumOff val="60000"/>
            </a:schemeClr>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marL="0" indent="0">
              <a:buNone/>
            </a:pPr>
            <a:r>
              <a:rPr lang="bn-BD" sz="4800" b="1" dirty="0" smtClean="0">
                <a:solidFill>
                  <a:srgbClr val="FFFF00"/>
                </a:solidFill>
                <a:effectLst>
                  <a:outerShdw blurRad="38100" dist="38100" dir="2700000" algn="tl">
                    <a:srgbClr val="000000">
                      <a:alpha val="43137"/>
                    </a:srgbClr>
                  </a:outerShdw>
                </a:effectLst>
                <a:latin typeface="NikoshBAN" pitchFamily="2" charset="0"/>
                <a:cs typeface="NikoshBAN" pitchFamily="2" charset="0"/>
              </a:rPr>
              <a:t>এই পাঠ শেষে শিক্ষার্থীরা-</a:t>
            </a:r>
          </a:p>
          <a:p>
            <a:pPr marL="0" indent="457200">
              <a:spcBef>
                <a:spcPts val="600"/>
              </a:spcBef>
              <a:buNone/>
            </a:pPr>
            <a:r>
              <a:rPr lang="bn-BD" sz="4000" dirty="0" smtClean="0">
                <a:effectLst>
                  <a:outerShdw blurRad="38100" dist="38100" dir="2700000" algn="tl">
                    <a:srgbClr val="000000">
                      <a:alpha val="43137"/>
                    </a:srgbClr>
                  </a:outerShdw>
                </a:effectLst>
                <a:latin typeface="NikoshBAN" pitchFamily="2" charset="0"/>
                <a:cs typeface="NikoshBAN" pitchFamily="2" charset="0"/>
              </a:rPr>
              <a:t>	</a:t>
            </a:r>
            <a:r>
              <a:rPr lang="bn-BD" sz="3600" dirty="0" smtClean="0">
                <a:effectLst>
                  <a:outerShdw blurRad="38100" dist="38100" dir="2700000" algn="tl">
                    <a:srgbClr val="000000">
                      <a:alpha val="43137"/>
                    </a:srgbClr>
                  </a:outerShdw>
                </a:effectLst>
                <a:latin typeface="NikoshBAN" pitchFamily="2" charset="0"/>
                <a:cs typeface="NikoshBAN" pitchFamily="2" charset="0"/>
              </a:rPr>
              <a:t>১। </a:t>
            </a:r>
            <a:r>
              <a:rPr lang="bn-BD" sz="3600" dirty="0">
                <a:effectLst>
                  <a:outerShdw blurRad="38100" dist="38100" dir="2700000" algn="tl">
                    <a:srgbClr val="000000">
                      <a:alpha val="43137"/>
                    </a:srgbClr>
                  </a:outerShdw>
                </a:effectLst>
                <a:latin typeface="NikoshBAN" pitchFamily="2" charset="0"/>
                <a:cs typeface="NikoshBAN" pitchFamily="2" charset="0"/>
              </a:rPr>
              <a:t>	</a:t>
            </a:r>
            <a:r>
              <a:rPr lang="bn-BD" sz="3600" dirty="0" smtClean="0">
                <a:effectLst>
                  <a:outerShdw blurRad="38100" dist="38100" dir="2700000" algn="tl">
                    <a:srgbClr val="000000">
                      <a:alpha val="43137"/>
                    </a:srgbClr>
                  </a:outerShdw>
                </a:effectLst>
                <a:latin typeface="NikoshBAN" pitchFamily="2" charset="0"/>
                <a:cs typeface="NikoshBAN" pitchFamily="2" charset="0"/>
              </a:rPr>
              <a:t>আলো কি তা বলতে পারবে।</a:t>
            </a:r>
          </a:p>
          <a:p>
            <a:pPr marL="0" indent="457200">
              <a:spcBef>
                <a:spcPts val="600"/>
              </a:spcBef>
              <a:buNone/>
            </a:pPr>
            <a:r>
              <a:rPr lang="bn-BD" sz="3600" dirty="0" smtClean="0">
                <a:effectLst>
                  <a:outerShdw blurRad="38100" dist="38100" dir="2700000" algn="tl">
                    <a:srgbClr val="000000">
                      <a:alpha val="43137"/>
                    </a:srgbClr>
                  </a:outerShdw>
                </a:effectLst>
                <a:latin typeface="NikoshBAN" pitchFamily="2" charset="0"/>
                <a:cs typeface="NikoshBAN" pitchFamily="2" charset="0"/>
              </a:rPr>
              <a:t>	২। 	আলোর ধর্ম বলতে করতে পারবে।</a:t>
            </a:r>
          </a:p>
          <a:p>
            <a:pPr marL="0" indent="457200">
              <a:spcBef>
                <a:spcPts val="600"/>
              </a:spcBef>
              <a:buNone/>
            </a:pPr>
            <a:r>
              <a:rPr lang="bn-BD" sz="3600" dirty="0" smtClean="0">
                <a:effectLst>
                  <a:outerShdw blurRad="38100" dist="38100" dir="2700000" algn="tl">
                    <a:srgbClr val="000000">
                      <a:alpha val="43137"/>
                    </a:srgbClr>
                  </a:outerShdw>
                </a:effectLst>
                <a:latin typeface="NikoshBAN" pitchFamily="2" charset="0"/>
                <a:cs typeface="NikoshBAN" pitchFamily="2" charset="0"/>
              </a:rPr>
              <a:t>	৩। 	আলোর প্রতিফলন কি তা বলতে পারবে।</a:t>
            </a:r>
          </a:p>
          <a:p>
            <a:pPr marL="0" indent="457200">
              <a:spcBef>
                <a:spcPts val="600"/>
              </a:spcBef>
              <a:buNone/>
            </a:pPr>
            <a:r>
              <a:rPr lang="bn-BD" sz="3600" dirty="0" smtClean="0">
                <a:effectLst>
                  <a:outerShdw blurRad="38100" dist="38100" dir="2700000" algn="tl">
                    <a:srgbClr val="000000">
                      <a:alpha val="43137"/>
                    </a:srgbClr>
                  </a:outerShdw>
                </a:effectLst>
                <a:latin typeface="NikoshBAN" pitchFamily="2" charset="0"/>
                <a:cs typeface="NikoshBAN" pitchFamily="2" charset="0"/>
              </a:rPr>
              <a:t>	৪। 	আলোর প্রতিফলনের সূত্র ব্যাখ্যা করতে</a:t>
            </a:r>
          </a:p>
          <a:p>
            <a:pPr marL="0" indent="457200">
              <a:spcBef>
                <a:spcPts val="600"/>
              </a:spcBef>
              <a:buNone/>
            </a:pPr>
            <a:r>
              <a:rPr lang="bn-BD" sz="3600" dirty="0">
                <a:effectLst>
                  <a:outerShdw blurRad="38100" dist="38100" dir="2700000" algn="tl">
                    <a:srgbClr val="000000">
                      <a:alpha val="43137"/>
                    </a:srgbClr>
                  </a:outerShdw>
                </a:effectLst>
                <a:latin typeface="NikoshBAN" pitchFamily="2" charset="0"/>
                <a:cs typeface="NikoshBAN" pitchFamily="2" charset="0"/>
              </a:rPr>
              <a:t>	</a:t>
            </a:r>
            <a:r>
              <a:rPr lang="bn-BD" sz="3600" dirty="0" smtClean="0">
                <a:effectLst>
                  <a:outerShdw blurRad="38100" dist="38100" dir="2700000" algn="tl">
                    <a:srgbClr val="000000">
                      <a:alpha val="43137"/>
                    </a:srgbClr>
                  </a:outerShdw>
                </a:effectLst>
                <a:latin typeface="NikoshBAN" pitchFamily="2" charset="0"/>
                <a:cs typeface="NikoshBAN" pitchFamily="2" charset="0"/>
              </a:rPr>
              <a:t>	পারবে।</a:t>
            </a:r>
          </a:p>
          <a:p>
            <a:pPr marL="0" indent="457200">
              <a:spcBef>
                <a:spcPts val="600"/>
              </a:spcBef>
              <a:buNone/>
            </a:pPr>
            <a:r>
              <a:rPr lang="bn-BD" sz="3600" dirty="0">
                <a:effectLst>
                  <a:outerShdw blurRad="38100" dist="38100" dir="2700000" algn="tl">
                    <a:srgbClr val="000000">
                      <a:alpha val="43137"/>
                    </a:srgbClr>
                  </a:outerShdw>
                </a:effectLst>
                <a:latin typeface="NikoshBAN" pitchFamily="2" charset="0"/>
                <a:cs typeface="NikoshBAN" pitchFamily="2" charset="0"/>
              </a:rPr>
              <a:t>	</a:t>
            </a:r>
            <a:r>
              <a:rPr lang="bn-BD" sz="3600" dirty="0" smtClean="0">
                <a:effectLst>
                  <a:outerShdw blurRad="38100" dist="38100" dir="2700000" algn="tl">
                    <a:srgbClr val="000000">
                      <a:alpha val="43137"/>
                    </a:srgbClr>
                  </a:outerShdw>
                </a:effectLst>
                <a:latin typeface="NikoshBAN" pitchFamily="2" charset="0"/>
                <a:cs typeface="NikoshBAN" pitchFamily="2" charset="0"/>
              </a:rPr>
              <a:t>৫।	প্রতিফলনের প্রকারভেদ করতে পারবে।</a:t>
            </a:r>
          </a:p>
          <a:p>
            <a:pPr marL="0" indent="0">
              <a:buNone/>
            </a:pPr>
            <a:endParaRPr lang="bn-BD" sz="4000" dirty="0" smtClean="0">
              <a:latin typeface="NikoshBAN" pitchFamily="2" charset="0"/>
              <a:cs typeface="NikoshBAN" pitchFamily="2" charset="0"/>
            </a:endParaRPr>
          </a:p>
        </p:txBody>
      </p:sp>
    </p:spTree>
    <p:extLst>
      <p:ext uri="{BB962C8B-B14F-4D97-AF65-F5344CB8AC3E}">
        <p14:creationId xmlns:p14="http://schemas.microsoft.com/office/powerpoint/2010/main" val="20496735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wd">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iterate type="wd">
                                    <p:tmPct val="10000"/>
                                  </p:iterate>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iterate type="wd">
                                    <p:tmPct val="10000"/>
                                  </p:iterate>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iterate type="wd">
                                    <p:tmPct val="10000"/>
                                  </p:iterate>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iterate type="wd">
                                    <p:tmPct val="10000"/>
                                  </p:iterate>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iterate type="wd">
                                    <p:tmPct val="10000"/>
                                  </p:iterate>
                                  <p:childTnLst>
                                    <p:set>
                                      <p:cBhvr>
                                        <p:cTn id="36" dur="1" fill="hold">
                                          <p:stCondLst>
                                            <p:cond delay="0"/>
                                          </p:stCondLst>
                                        </p:cTn>
                                        <p:tgtEl>
                                          <p:spTgt spid="5">
                                            <p:txEl>
                                              <p:pRg st="4" end="4"/>
                                            </p:txEl>
                                          </p:spTgt>
                                        </p:tgtEl>
                                        <p:attrNameLst>
                                          <p:attrName>style.visibility</p:attrName>
                                        </p:attrNameLst>
                                      </p:cBhvr>
                                      <p:to>
                                        <p:strVal val="visible"/>
                                      </p:to>
                                    </p:set>
                                    <p:anim calcmode="lin" valueType="num">
                                      <p:cBhvr additive="base">
                                        <p:cTn id="3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iterate type="wd">
                                    <p:tmPct val="10000"/>
                                  </p:iterate>
                                  <p:childTnLst>
                                    <p:set>
                                      <p:cBhvr>
                                        <p:cTn id="40" dur="1" fill="hold">
                                          <p:stCondLst>
                                            <p:cond delay="0"/>
                                          </p:stCondLst>
                                        </p:cTn>
                                        <p:tgtEl>
                                          <p:spTgt spid="5">
                                            <p:txEl>
                                              <p:pRg st="5" end="5"/>
                                            </p:txEl>
                                          </p:spTgt>
                                        </p:tgtEl>
                                        <p:attrNameLst>
                                          <p:attrName>style.visibility</p:attrName>
                                        </p:attrNameLst>
                                      </p:cBhvr>
                                      <p:to>
                                        <p:strVal val="visible"/>
                                      </p:to>
                                    </p:set>
                                    <p:anim calcmode="lin" valueType="num">
                                      <p:cBhvr additive="base">
                                        <p:cTn id="4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iterate type="wd">
                                    <p:tmPct val="10000"/>
                                  </p:iterate>
                                  <p:childTnLst>
                                    <p:set>
                                      <p:cBhvr>
                                        <p:cTn id="46" dur="1" fill="hold">
                                          <p:stCondLst>
                                            <p:cond delay="0"/>
                                          </p:stCondLst>
                                        </p:cTn>
                                        <p:tgtEl>
                                          <p:spTgt spid="5">
                                            <p:txEl>
                                              <p:pRg st="6" end="6"/>
                                            </p:txEl>
                                          </p:spTgt>
                                        </p:tgtEl>
                                        <p:attrNameLst>
                                          <p:attrName>style.visibility</p:attrName>
                                        </p:attrNameLst>
                                      </p:cBhvr>
                                      <p:to>
                                        <p:strVal val="visible"/>
                                      </p:to>
                                    </p:set>
                                    <p:anim calcmode="lin" valueType="num">
                                      <p:cBhvr additive="base">
                                        <p:cTn id="4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24840" y="274638"/>
            <a:ext cx="8077200" cy="1143000"/>
          </a:xfrm>
          <a:solidFill>
            <a:schemeClr val="accent6">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bn-BD" sz="96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পাঠ ঊপস্থাপন</a:t>
            </a:r>
            <a:endParaRPr lang="en-US" sz="9600" b="1" dirty="0">
              <a:solidFill>
                <a:srgbClr val="FF0000"/>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040" y="1524000"/>
            <a:ext cx="8077200" cy="4953000"/>
          </a:xfrm>
          <a:prstGeom prst="rect">
            <a:avLst/>
          </a:prstGeom>
        </p:spPr>
      </p:pic>
    </p:spTree>
    <p:extLst>
      <p:ext uri="{BB962C8B-B14F-4D97-AF65-F5344CB8AC3E}">
        <p14:creationId xmlns:p14="http://schemas.microsoft.com/office/powerpoint/2010/main" val="86996262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84784" y="3509963"/>
            <a:ext cx="8654416" cy="3352800"/>
          </a:xfrm>
        </p:spPr>
        <p:txBody>
          <a:bodyPr/>
          <a:lstStyle/>
          <a:p>
            <a:pPr algn="just"/>
            <a:r>
              <a:rPr lang="bn-BD" sz="36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আলোঃ</a:t>
            </a:r>
            <a:r>
              <a:rPr lang="bn-BD" dirty="0" smtClean="0">
                <a:latin typeface="NikoshBAN" pitchFamily="2" charset="0"/>
                <a:cs typeface="NikoshBAN" pitchFamily="2" charset="0"/>
              </a:rPr>
              <a:t> </a:t>
            </a:r>
            <a:r>
              <a:rPr lang="bn-BD" sz="2800" dirty="0" smtClean="0">
                <a:latin typeface="NikoshBAN" pitchFamily="2" charset="0"/>
                <a:cs typeface="NikoshBAN" pitchFamily="2" charset="0"/>
              </a:rPr>
              <a:t>আলো হলো এক প্রকার শক্তি,যার মাধ্যমে আমরা কোনো বস্তু দেখতে পাই। আমরা যখন কোন বস্তু দেখি, তখন বস্তু থেকে আলো আমাদের চোখে আসে। চোখে প্রবিষ্ট আলো চোখের রেটিনায় বস্তুটির প্রতিবিম্ব সৃষ্টি করে এবং জটিল প্রক্রিয়ার মাধ্যমে আমাদের মস্তিস্কে বস্তুটির অনুরূপ একটি অনুভুতি সৃষ্টি করে।অর্থ্যাৎ যখন কোনো বস্তু থেকে আলো আমাদের চোখে আসে,তখনই আমরা সেই বস্তু দেখতে পাই।</a:t>
            </a:r>
            <a:endParaRPr lang="bn-BD" dirty="0" smtClean="0">
              <a:latin typeface="NikoshBAN" pitchFamily="2" charset="0"/>
              <a:cs typeface="NikoshBAN" pitchFamily="2" charset="0"/>
            </a:endParaRPr>
          </a:p>
        </p:txBody>
      </p:sp>
      <p:sp>
        <p:nvSpPr>
          <p:cNvPr id="4" name="Subtitle 2"/>
          <p:cNvSpPr txBox="1">
            <a:spLocks/>
          </p:cNvSpPr>
          <p:nvPr/>
        </p:nvSpPr>
        <p:spPr>
          <a:xfrm>
            <a:off x="609600" y="3124200"/>
            <a:ext cx="7848600" cy="3505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bn-BD" dirty="0" smtClean="0">
              <a:latin typeface="NikoshBAN" pitchFamily="2" charset="0"/>
              <a:cs typeface="NikoshBAN" pitchFamily="2" charset="0"/>
            </a:endParaRPr>
          </a:p>
          <a:p>
            <a:pPr algn="l"/>
            <a:endParaRPr lang="bn-BD" dirty="0" smtClean="0">
              <a:latin typeface="NikoshBAN" pitchFamily="2" charset="0"/>
              <a:cs typeface="NikoshBAN" pitchFamily="2" charset="0"/>
            </a:endParaRPr>
          </a:p>
          <a:p>
            <a:pPr algn="l"/>
            <a:endParaRPr lang="bn-BD" dirty="0" smtClean="0">
              <a:latin typeface="NikoshBAN" pitchFamily="2" charset="0"/>
              <a:cs typeface="NikoshBAN" pitchFamily="2" charset="0"/>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199" y="2339464"/>
            <a:ext cx="1209675" cy="733425"/>
          </a:xfrm>
          <a:prstGeom prst="rect">
            <a:avLst/>
          </a:prstGeom>
        </p:spPr>
      </p:pic>
      <p:cxnSp>
        <p:nvCxnSpPr>
          <p:cNvPr id="17" name="Straight Arrow Connector 16"/>
          <p:cNvCxnSpPr/>
          <p:nvPr/>
        </p:nvCxnSpPr>
        <p:spPr>
          <a:xfrm flipV="1">
            <a:off x="1676400" y="1080462"/>
            <a:ext cx="4724400" cy="31171"/>
          </a:xfrm>
          <a:prstGeom prst="straightConnector1">
            <a:avLst/>
          </a:pr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676400" y="1111633"/>
            <a:ext cx="2052636" cy="1489347"/>
          </a:xfrm>
          <a:prstGeom prst="straightConnector1">
            <a:avLst/>
          </a:prstGeom>
          <a:ln w="3810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09600" y="2521527"/>
            <a:ext cx="1219200" cy="523220"/>
          </a:xfrm>
          <a:prstGeom prst="rect">
            <a:avLst/>
          </a:prstGeom>
          <a:noFill/>
        </p:spPr>
        <p:txBody>
          <a:bodyPr wrap="square" rtlCol="0">
            <a:spAutoFit/>
          </a:bodyPr>
          <a:lstStyle/>
          <a:p>
            <a:r>
              <a:rPr lang="bn-BD" sz="2800" dirty="0" smtClean="0">
                <a:solidFill>
                  <a:srgbClr val="FF0000"/>
                </a:solidFill>
                <a:latin typeface="NikoshBAN" pitchFamily="2" charset="0"/>
                <a:cs typeface="NikoshBAN" pitchFamily="2" charset="0"/>
              </a:rPr>
              <a:t>দীপ্তিমান</a:t>
            </a:r>
          </a:p>
        </p:txBody>
      </p:sp>
      <p:sp>
        <p:nvSpPr>
          <p:cNvPr id="26" name="TextBox 25"/>
          <p:cNvSpPr txBox="1"/>
          <p:nvPr/>
        </p:nvSpPr>
        <p:spPr>
          <a:xfrm>
            <a:off x="3342409" y="3124200"/>
            <a:ext cx="1219200" cy="523220"/>
          </a:xfrm>
          <a:prstGeom prst="rect">
            <a:avLst/>
          </a:prstGeom>
          <a:noFill/>
        </p:spPr>
        <p:txBody>
          <a:bodyPr wrap="square" rtlCol="0">
            <a:spAutoFit/>
          </a:bodyPr>
          <a:lstStyle/>
          <a:p>
            <a:r>
              <a:rPr lang="bn-BD" sz="2800" dirty="0" smtClean="0">
                <a:solidFill>
                  <a:srgbClr val="FF0000"/>
                </a:solidFill>
                <a:latin typeface="NikoshBAN" pitchFamily="2" charset="0"/>
                <a:cs typeface="NikoshBAN" pitchFamily="2" charset="0"/>
              </a:rPr>
              <a:t>দীপ্তিহীন</a:t>
            </a:r>
          </a:p>
        </p:txBody>
      </p:sp>
      <p:sp>
        <p:nvSpPr>
          <p:cNvPr id="27" name="TextBox 26"/>
          <p:cNvSpPr txBox="1"/>
          <p:nvPr/>
        </p:nvSpPr>
        <p:spPr>
          <a:xfrm>
            <a:off x="6851073" y="2600980"/>
            <a:ext cx="921327" cy="523220"/>
          </a:xfrm>
          <a:prstGeom prst="rect">
            <a:avLst/>
          </a:prstGeom>
          <a:noFill/>
        </p:spPr>
        <p:txBody>
          <a:bodyPr wrap="square" rtlCol="0">
            <a:spAutoFit/>
          </a:bodyPr>
          <a:lstStyle/>
          <a:p>
            <a:r>
              <a:rPr lang="bn-BD" sz="2800" dirty="0" smtClean="0">
                <a:solidFill>
                  <a:srgbClr val="FF0000"/>
                </a:solidFill>
                <a:latin typeface="NikoshBAN" pitchFamily="2" charset="0"/>
                <a:cs typeface="NikoshBAN" pitchFamily="2" charset="0"/>
              </a:rPr>
              <a:t>চোখ</a:t>
            </a:r>
          </a:p>
        </p:txBody>
      </p:sp>
      <p:cxnSp>
        <p:nvCxnSpPr>
          <p:cNvPr id="32" name="Straight Connector 31"/>
          <p:cNvCxnSpPr/>
          <p:nvPr/>
        </p:nvCxnSpPr>
        <p:spPr>
          <a:xfrm flipV="1">
            <a:off x="3729036" y="1111634"/>
            <a:ext cx="2610804" cy="1489346"/>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840" y="317230"/>
            <a:ext cx="1493520" cy="1441065"/>
          </a:xfrm>
          <a:prstGeom prst="rect">
            <a:avLst/>
          </a:prstGeom>
          <a:effectLst>
            <a:outerShdw blurRad="50800" dist="38100" dir="8100000" algn="tr" rotWithShape="0">
              <a:prstClr val="black">
                <a:alpha val="40000"/>
              </a:prstClr>
            </a:outerShdw>
            <a:softEdge rad="317500"/>
          </a:effectLst>
        </p:spPr>
      </p:pic>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784" y="538558"/>
            <a:ext cx="1644015" cy="1083809"/>
          </a:xfrm>
          <a:prstGeom prst="rect">
            <a:avLst/>
          </a:prstGeom>
        </p:spPr>
      </p:pic>
    </p:spTree>
    <p:extLst>
      <p:ext uri="{BB962C8B-B14F-4D97-AF65-F5344CB8AC3E}">
        <p14:creationId xmlns:p14="http://schemas.microsoft.com/office/powerpoint/2010/main" val="2103518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20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1000" fill="hold"/>
                                        <p:tgtEl>
                                          <p:spTgt spid="27"/>
                                        </p:tgtEl>
                                        <p:attrNameLst>
                                          <p:attrName>ppt_x</p:attrName>
                                        </p:attrNameLst>
                                      </p:cBhvr>
                                      <p:tavLst>
                                        <p:tav tm="0">
                                          <p:val>
                                            <p:strVal val="1+#ppt_w/2"/>
                                          </p:val>
                                        </p:tav>
                                        <p:tav tm="100000">
                                          <p:val>
                                            <p:strVal val="#ppt_x"/>
                                          </p:val>
                                        </p:tav>
                                      </p:tavLst>
                                    </p:anim>
                                    <p:anim calcmode="lin" valueType="num">
                                      <p:cBhvr additive="base">
                                        <p:cTn id="34" dur="10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1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1000" fill="hold"/>
                                        <p:tgtEl>
                                          <p:spTgt spid="18"/>
                                        </p:tgtEl>
                                        <p:attrNameLst>
                                          <p:attrName>ppt_x</p:attrName>
                                        </p:attrNameLst>
                                      </p:cBhvr>
                                      <p:tavLst>
                                        <p:tav tm="0">
                                          <p:val>
                                            <p:strVal val="#ppt_x"/>
                                          </p:val>
                                        </p:tav>
                                        <p:tav tm="100000">
                                          <p:val>
                                            <p:strVal val="#ppt_x"/>
                                          </p:val>
                                        </p:tav>
                                      </p:tavLst>
                                    </p:anim>
                                    <p:anim calcmode="lin" valueType="num">
                                      <p:cBhvr additive="base">
                                        <p:cTn id="40"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1000" fill="hold"/>
                                        <p:tgtEl>
                                          <p:spTgt spid="32"/>
                                        </p:tgtEl>
                                        <p:attrNameLst>
                                          <p:attrName>ppt_x</p:attrName>
                                        </p:attrNameLst>
                                      </p:cBhvr>
                                      <p:tavLst>
                                        <p:tav tm="0">
                                          <p:val>
                                            <p:strVal val="#ppt_x"/>
                                          </p:val>
                                        </p:tav>
                                        <p:tav tm="100000">
                                          <p:val>
                                            <p:strVal val="#ppt_x"/>
                                          </p:val>
                                        </p:tav>
                                      </p:tavLst>
                                    </p:anim>
                                    <p:anim calcmode="lin" valueType="num">
                                      <p:cBhvr additive="base">
                                        <p:cTn id="46"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10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1000" fill="hold"/>
                                        <p:tgtEl>
                                          <p:spTgt spid="17"/>
                                        </p:tgtEl>
                                        <p:attrNameLst>
                                          <p:attrName>ppt_x</p:attrName>
                                        </p:attrNameLst>
                                      </p:cBhvr>
                                      <p:tavLst>
                                        <p:tav tm="0">
                                          <p:val>
                                            <p:strVal val="0-#ppt_w/2"/>
                                          </p:val>
                                        </p:tav>
                                        <p:tav tm="100000">
                                          <p:val>
                                            <p:strVal val="#ppt_x"/>
                                          </p:val>
                                        </p:tav>
                                      </p:tavLst>
                                    </p:anim>
                                    <p:anim calcmode="lin" valueType="num">
                                      <p:cBhvr additive="base">
                                        <p:cTn id="52" dur="10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3000" fill="hold"/>
                                        <p:tgtEl>
                                          <p:spTgt spid="3"/>
                                        </p:tgtEl>
                                        <p:attrNameLst>
                                          <p:attrName>ppt_x</p:attrName>
                                        </p:attrNameLst>
                                      </p:cBhvr>
                                      <p:tavLst>
                                        <p:tav tm="0">
                                          <p:val>
                                            <p:strVal val="#ppt_x"/>
                                          </p:val>
                                        </p:tav>
                                        <p:tav tm="100000">
                                          <p:val>
                                            <p:strVal val="#ppt_x"/>
                                          </p:val>
                                        </p:tav>
                                      </p:tavLst>
                                    </p:anim>
                                    <p:anim calcmode="lin" valueType="num">
                                      <p:cBhvr additive="base">
                                        <p:cTn id="58" dur="3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8372475" cy="1143000"/>
          </a:xfrm>
          <a:solidFill>
            <a:srgbClr val="92D050"/>
          </a:solidFill>
          <a:ln w="38100">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90000"/>
          </a:bodyPr>
          <a:lstStyle/>
          <a:p>
            <a:r>
              <a:rPr lang="bn-BD" sz="8000" b="1" dirty="0" smtClean="0">
                <a:effectLst>
                  <a:outerShdw blurRad="38100" dist="38100" dir="2700000" algn="tl">
                    <a:srgbClr val="000000">
                      <a:alpha val="43137"/>
                    </a:srgbClr>
                  </a:outerShdw>
                </a:effectLst>
                <a:latin typeface="NikoshBAN" pitchFamily="2" charset="0"/>
                <a:cs typeface="NikoshBAN" pitchFamily="2" charset="0"/>
              </a:rPr>
              <a:t>আলোর ধর্ম</a:t>
            </a:r>
            <a:endParaRPr lang="en-US" b="1" dirty="0">
              <a:effectLst>
                <a:outerShdw blurRad="38100" dist="38100" dir="2700000" algn="tl">
                  <a:srgbClr val="000000">
                    <a:alpha val="43137"/>
                  </a:srgbClr>
                </a:outerShdw>
              </a:effectLst>
              <a:latin typeface="NikoshBAN" pitchFamily="2" charset="0"/>
              <a:cs typeface="NikoshBAN" pitchFamily="2" charset="0"/>
            </a:endParaRPr>
          </a:p>
        </p:txBody>
      </p:sp>
      <p:sp>
        <p:nvSpPr>
          <p:cNvPr id="3" name="Content Placeholder 2"/>
          <p:cNvSpPr>
            <a:spLocks noGrp="1"/>
          </p:cNvSpPr>
          <p:nvPr>
            <p:ph idx="1"/>
          </p:nvPr>
        </p:nvSpPr>
        <p:spPr>
          <a:xfrm>
            <a:off x="484908" y="1577071"/>
            <a:ext cx="8372476" cy="5276346"/>
          </a:xfrm>
          <a:blipFill>
            <a:blip r:embed="rId2"/>
            <a:tile tx="0" ty="0" sx="100000" sy="100000" flip="none" algn="tl"/>
          </a:blipFill>
          <a:ln w="7620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b="1" dirty="0">
                <a:solidFill>
                  <a:srgbClr val="FF0000"/>
                </a:solidFill>
                <a:effectLst>
                  <a:outerShdw blurRad="38100" dist="38100" dir="2700000" algn="tl">
                    <a:srgbClr val="000000">
                      <a:alpha val="43137"/>
                    </a:srgbClr>
                  </a:outerShdw>
                </a:effectLst>
                <a:latin typeface="NikoshBAN" pitchFamily="2" charset="0"/>
                <a:cs typeface="NikoshBAN" pitchFamily="2" charset="0"/>
              </a:rPr>
              <a:t>	</a:t>
            </a:r>
            <a:r>
              <a:rPr lang="bn-BD" dirty="0" smtClean="0">
                <a:latin typeface="NikoshBAN" pitchFamily="2" charset="0"/>
                <a:cs typeface="NikoshBAN" pitchFamily="2" charset="0"/>
              </a:rPr>
              <a:t>স্বচ্ছ </a:t>
            </a:r>
            <a:r>
              <a:rPr lang="bn-BD" dirty="0">
                <a:latin typeface="NikoshBAN" pitchFamily="2" charset="0"/>
                <a:cs typeface="NikoshBAN" pitchFamily="2" charset="0"/>
              </a:rPr>
              <a:t>মাধ্যমে আলো সরল পথে চলে।</a:t>
            </a:r>
          </a:p>
          <a:p>
            <a:pPr marL="0" indent="0">
              <a:buNone/>
            </a:pPr>
            <a:r>
              <a:rPr lang="bn-BD" dirty="0">
                <a:latin typeface="NikoshBAN" pitchFamily="2" charset="0"/>
                <a:cs typeface="NikoshBAN" pitchFamily="2" charset="0"/>
              </a:rPr>
              <a:t>	আলোর প্রতিফলন</a:t>
            </a:r>
            <a:r>
              <a:rPr lang="bn-BD" dirty="0" smtClean="0">
                <a:latin typeface="NikoshBAN" pitchFamily="2" charset="0"/>
                <a:cs typeface="NikoshBAN" pitchFamily="2" charset="0"/>
              </a:rPr>
              <a:t>, প্রতিসরন</a:t>
            </a:r>
            <a:r>
              <a:rPr lang="bn-BD" dirty="0">
                <a:latin typeface="NikoshBAN" pitchFamily="2" charset="0"/>
                <a:cs typeface="NikoshBAN" pitchFamily="2" charset="0"/>
              </a:rPr>
              <a:t>, বিচ্ছুরন এবং সমবর্তন </a:t>
            </a:r>
            <a:r>
              <a:rPr lang="bn-BD" dirty="0" smtClean="0">
                <a:latin typeface="NikoshBAN" pitchFamily="2" charset="0"/>
                <a:cs typeface="NikoshBAN" pitchFamily="2" charset="0"/>
              </a:rPr>
              <a:t>ঘটে</a:t>
            </a:r>
            <a:r>
              <a:rPr lang="bn-BD" dirty="0">
                <a:latin typeface="NikoshBAN" pitchFamily="2" charset="0"/>
                <a:cs typeface="NikoshBAN" pitchFamily="2" charset="0"/>
              </a:rPr>
              <a:t>।</a:t>
            </a:r>
          </a:p>
          <a:p>
            <a:pPr marL="0" indent="0">
              <a:buNone/>
            </a:pPr>
            <a:r>
              <a:rPr lang="bn-BD" dirty="0">
                <a:latin typeface="NikoshBAN" pitchFamily="2" charset="0"/>
                <a:cs typeface="NikoshBAN" pitchFamily="2" charset="0"/>
              </a:rPr>
              <a:t>	আলো এক ধরনের তাড়িতচুম্বক তরঙ্গ।</a:t>
            </a:r>
          </a:p>
          <a:p>
            <a:pPr marL="0" indent="0">
              <a:buNone/>
            </a:pPr>
            <a:r>
              <a:rPr lang="bn-BD" dirty="0">
                <a:latin typeface="NikoshBAN" pitchFamily="2" charset="0"/>
                <a:cs typeface="NikoshBAN" pitchFamily="2" charset="0"/>
              </a:rPr>
              <a:t>	আলো কণার ন্যায় আচরন করে</a:t>
            </a:r>
            <a:r>
              <a:rPr lang="bn-BD" dirty="0" smtClean="0">
                <a:latin typeface="NikoshBAN" pitchFamily="2" charset="0"/>
                <a:cs typeface="NikoshBAN" pitchFamily="2" charset="0"/>
              </a:rPr>
              <a:t>।</a:t>
            </a:r>
            <a:endParaRPr lang="en-US" dirty="0" smtClean="0">
              <a:latin typeface="NikoshBAN" pitchFamily="2" charset="0"/>
              <a:cs typeface="NikoshBAN" pitchFamily="2" charset="0"/>
            </a:endParaRPr>
          </a:p>
          <a:p>
            <a:pPr marL="0" indent="0">
              <a:buNone/>
            </a:pPr>
            <a:r>
              <a:rPr lang="en-US" dirty="0">
                <a:latin typeface="NikoshBAN" pitchFamily="2" charset="0"/>
                <a:cs typeface="NikoshBAN" pitchFamily="2" charset="0"/>
              </a:rPr>
              <a:t>	</a:t>
            </a:r>
            <a:r>
              <a:rPr lang="bn-BD" dirty="0" smtClean="0">
                <a:latin typeface="NikoshBAN" pitchFamily="2" charset="0"/>
                <a:cs typeface="NikoshBAN" pitchFamily="2" charset="0"/>
              </a:rPr>
              <a:t>আলো তরংগের ন্যায় আচারণ করে।</a:t>
            </a:r>
          </a:p>
          <a:p>
            <a:pPr marL="0" indent="0">
              <a:buNone/>
            </a:pPr>
            <a:endParaRPr lang="bn-BD" dirty="0">
              <a:latin typeface="NikoshBAN" pitchFamily="2" charset="0"/>
              <a:cs typeface="NikoshBAN" pitchFamily="2" charset="0"/>
            </a:endParaRPr>
          </a:p>
          <a:p>
            <a:pPr marL="0" indent="0">
              <a:buNone/>
            </a:pPr>
            <a:endParaRPr lang="en-US" dirty="0"/>
          </a:p>
        </p:txBody>
      </p:sp>
      <p:sp>
        <p:nvSpPr>
          <p:cNvPr id="4" name="Sun 3"/>
          <p:cNvSpPr/>
          <p:nvPr/>
        </p:nvSpPr>
        <p:spPr>
          <a:xfrm>
            <a:off x="838202" y="1702375"/>
            <a:ext cx="457200" cy="533400"/>
          </a:xfrm>
          <a:prstGeom prst="sun">
            <a:avLst>
              <a:gd name="adj" fmla="val 1893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un 4"/>
          <p:cNvSpPr/>
          <p:nvPr/>
        </p:nvSpPr>
        <p:spPr>
          <a:xfrm>
            <a:off x="845129" y="2775378"/>
            <a:ext cx="457200" cy="533400"/>
          </a:xfrm>
          <a:prstGeom prst="sun">
            <a:avLst>
              <a:gd name="adj" fmla="val 18939"/>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n 5"/>
          <p:cNvSpPr/>
          <p:nvPr/>
        </p:nvSpPr>
        <p:spPr>
          <a:xfrm>
            <a:off x="887365" y="3386542"/>
            <a:ext cx="457200" cy="533400"/>
          </a:xfrm>
          <a:prstGeom prst="sun">
            <a:avLst>
              <a:gd name="adj" fmla="val 18939"/>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n 6"/>
          <p:cNvSpPr/>
          <p:nvPr/>
        </p:nvSpPr>
        <p:spPr>
          <a:xfrm>
            <a:off x="838202" y="3948544"/>
            <a:ext cx="457200" cy="533400"/>
          </a:xfrm>
          <a:prstGeom prst="sun">
            <a:avLst>
              <a:gd name="adj" fmla="val 18939"/>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4215244"/>
            <a:ext cx="2505075" cy="22860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38469">
            <a:off x="6501611" y="1470653"/>
            <a:ext cx="1765880" cy="65547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9041" y="2750993"/>
            <a:ext cx="2168234" cy="767923"/>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7600" y="5098471"/>
            <a:ext cx="1828800" cy="1466850"/>
          </a:xfrm>
          <a:prstGeom prst="rect">
            <a:avLst/>
          </a:prstGeom>
        </p:spPr>
      </p:pic>
      <p:sp>
        <p:nvSpPr>
          <p:cNvPr id="15" name="Sun 14"/>
          <p:cNvSpPr/>
          <p:nvPr/>
        </p:nvSpPr>
        <p:spPr>
          <a:xfrm>
            <a:off x="887367" y="2217593"/>
            <a:ext cx="457200" cy="533400"/>
          </a:xfrm>
          <a:prstGeom prst="sun">
            <a:avLst>
              <a:gd name="adj" fmla="val 1893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5967" y="4792666"/>
            <a:ext cx="2278104" cy="1708578"/>
          </a:xfrm>
          <a:prstGeom prst="rect">
            <a:avLst/>
          </a:prstGeom>
        </p:spPr>
      </p:pic>
    </p:spTree>
    <p:extLst>
      <p:ext uri="{BB962C8B-B14F-4D97-AF65-F5344CB8AC3E}">
        <p14:creationId xmlns:p14="http://schemas.microsoft.com/office/powerpoint/2010/main" val="246248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additive="base">
                                        <p:cTn id="24"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9" fill="hold"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 calcmode="lin" valueType="num">
                                      <p:cBhvr additive="base">
                                        <p:cTn id="42"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500" fill="hold"/>
                                        <p:tgtEl>
                                          <p:spTgt spid="5"/>
                                        </p:tgtEl>
                                        <p:attrNameLst>
                                          <p:attrName>ppt_x</p:attrName>
                                        </p:attrNameLst>
                                      </p:cBhvr>
                                      <p:tavLst>
                                        <p:tav tm="0">
                                          <p:val>
                                            <p:strVal val="0-#ppt_w/2"/>
                                          </p:val>
                                        </p:tav>
                                        <p:tav tm="100000">
                                          <p:val>
                                            <p:strVal val="#ppt_x"/>
                                          </p:val>
                                        </p:tav>
                                      </p:tavLst>
                                    </p:anim>
                                    <p:anim calcmode="lin" valueType="num">
                                      <p:cBhvr additive="base">
                                        <p:cTn id="55"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6" fill="hold" nodeType="clickEffect">
                                  <p:stCondLst>
                                    <p:cond delay="0"/>
                                  </p:stCondLst>
                                  <p:childTnLst>
                                    <p:set>
                                      <p:cBhvr>
                                        <p:cTn id="59" dur="1" fill="hold">
                                          <p:stCondLst>
                                            <p:cond delay="0"/>
                                          </p:stCondLst>
                                        </p:cTn>
                                        <p:tgtEl>
                                          <p:spTgt spid="3">
                                            <p:txEl>
                                              <p:pRg st="2" end="2"/>
                                            </p:txEl>
                                          </p:spTgt>
                                        </p:tgtEl>
                                        <p:attrNameLst>
                                          <p:attrName>style.visibility</p:attrName>
                                        </p:attrNameLst>
                                      </p:cBhvr>
                                      <p:to>
                                        <p:strVal val="visible"/>
                                      </p:to>
                                    </p:set>
                                    <p:anim calcmode="lin" valueType="num">
                                      <p:cBhvr additive="base">
                                        <p:cTn id="60"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6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nodeType="click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fill="hold"/>
                                        <p:tgtEl>
                                          <p:spTgt spid="8"/>
                                        </p:tgtEl>
                                        <p:attrNameLst>
                                          <p:attrName>ppt_x</p:attrName>
                                        </p:attrNameLst>
                                      </p:cBhvr>
                                      <p:tavLst>
                                        <p:tav tm="0">
                                          <p:val>
                                            <p:strVal val="1+#ppt_w/2"/>
                                          </p:val>
                                        </p:tav>
                                        <p:tav tm="100000">
                                          <p:val>
                                            <p:strVal val="#ppt_x"/>
                                          </p:val>
                                        </p:tav>
                                      </p:tavLst>
                                    </p:anim>
                                    <p:anim calcmode="lin" valueType="num">
                                      <p:cBhvr additive="base">
                                        <p:cTn id="6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3">
                                            <p:txEl>
                                              <p:pRg st="3" end="3"/>
                                            </p:txEl>
                                          </p:spTgt>
                                        </p:tgtEl>
                                        <p:attrNameLst>
                                          <p:attrName>style.visibility</p:attrName>
                                        </p:attrNameLst>
                                      </p:cBhvr>
                                      <p:to>
                                        <p:strVal val="visible"/>
                                      </p:to>
                                    </p:set>
                                    <p:anim calcmode="lin" valueType="num">
                                      <p:cBhvr additive="base">
                                        <p:cTn id="7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500"/>
                                        <p:tgtEl>
                                          <p:spTgt spid="13"/>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3" fill="hold" grpId="0" nodeType="clickEffect">
                                  <p:stCondLst>
                                    <p:cond delay="0"/>
                                  </p:stCondLst>
                                  <p:childTnLst>
                                    <p:set>
                                      <p:cBhvr>
                                        <p:cTn id="88" dur="1" fill="hold">
                                          <p:stCondLst>
                                            <p:cond delay="0"/>
                                          </p:stCondLst>
                                        </p:cTn>
                                        <p:tgtEl>
                                          <p:spTgt spid="7"/>
                                        </p:tgtEl>
                                        <p:attrNameLst>
                                          <p:attrName>style.visibility</p:attrName>
                                        </p:attrNameLst>
                                      </p:cBhvr>
                                      <p:to>
                                        <p:strVal val="visible"/>
                                      </p:to>
                                    </p:set>
                                    <p:anim calcmode="lin" valueType="num">
                                      <p:cBhvr additive="base">
                                        <p:cTn id="89" dur="500" fill="hold"/>
                                        <p:tgtEl>
                                          <p:spTgt spid="7"/>
                                        </p:tgtEl>
                                        <p:attrNameLst>
                                          <p:attrName>ppt_x</p:attrName>
                                        </p:attrNameLst>
                                      </p:cBhvr>
                                      <p:tavLst>
                                        <p:tav tm="0">
                                          <p:val>
                                            <p:strVal val="1+#ppt_w/2"/>
                                          </p:val>
                                        </p:tav>
                                        <p:tav tm="100000">
                                          <p:val>
                                            <p:strVal val="#ppt_x"/>
                                          </p:val>
                                        </p:tav>
                                      </p:tavLst>
                                    </p:anim>
                                    <p:anim calcmode="lin" valueType="num">
                                      <p:cBhvr additive="base">
                                        <p:cTn id="9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9" fill="hold" nodeType="clickEffect">
                                  <p:stCondLst>
                                    <p:cond delay="0"/>
                                  </p:stCondLst>
                                  <p:childTnLst>
                                    <p:set>
                                      <p:cBhvr>
                                        <p:cTn id="94" dur="1" fill="hold">
                                          <p:stCondLst>
                                            <p:cond delay="0"/>
                                          </p:stCondLst>
                                        </p:cTn>
                                        <p:tgtEl>
                                          <p:spTgt spid="3">
                                            <p:txEl>
                                              <p:pRg st="4" end="4"/>
                                            </p:txEl>
                                          </p:spTgt>
                                        </p:tgtEl>
                                        <p:attrNameLst>
                                          <p:attrName>style.visibility</p:attrName>
                                        </p:attrNameLst>
                                      </p:cBhvr>
                                      <p:to>
                                        <p:strVal val="visible"/>
                                      </p:to>
                                    </p:set>
                                    <p:anim calcmode="lin" valueType="num">
                                      <p:cBhvr additive="base">
                                        <p:cTn id="9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96"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12" fill="hold" nodeType="click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fill="hold"/>
                                        <p:tgtEl>
                                          <p:spTgt spid="9"/>
                                        </p:tgtEl>
                                        <p:attrNameLst>
                                          <p:attrName>ppt_x</p:attrName>
                                        </p:attrNameLst>
                                      </p:cBhvr>
                                      <p:tavLst>
                                        <p:tav tm="0">
                                          <p:val>
                                            <p:strVal val="0-#ppt_w/2"/>
                                          </p:val>
                                        </p:tav>
                                        <p:tav tm="100000">
                                          <p:val>
                                            <p:strVal val="#ppt_x"/>
                                          </p:val>
                                        </p:tav>
                                      </p:tavLst>
                                    </p:anim>
                                    <p:anim calcmode="lin" valueType="num">
                                      <p:cBhvr additive="base">
                                        <p:cTn id="10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a:ln>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bn-BD" sz="48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আলোর প্রতিফলন</a:t>
            </a:r>
            <a:endParaRPr lang="en-US" sz="4800" b="1" dirty="0">
              <a:solidFill>
                <a:srgbClr val="FF0000"/>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4" y="4042338"/>
            <a:ext cx="8742363" cy="278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400" y="1600200"/>
            <a:ext cx="4800599" cy="2164080"/>
          </a:xfrm>
          <a:prstGeom prst="rect">
            <a:avLst/>
          </a:prstGeom>
        </p:spPr>
      </p:pic>
      <p:cxnSp>
        <p:nvCxnSpPr>
          <p:cNvPr id="5" name="Straight Arrow Connector 4"/>
          <p:cNvCxnSpPr/>
          <p:nvPr/>
        </p:nvCxnSpPr>
        <p:spPr>
          <a:xfrm>
            <a:off x="1600200" y="2286000"/>
            <a:ext cx="1828800" cy="2973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1600200" y="3581400"/>
            <a:ext cx="1828800" cy="1449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5240" y="1764268"/>
            <a:ext cx="1600200" cy="1077218"/>
          </a:xfrm>
          <a:prstGeom prst="rect">
            <a:avLst/>
          </a:prstGeom>
          <a:noFill/>
        </p:spPr>
        <p:txBody>
          <a:bodyPr wrap="square" rtlCol="0">
            <a:spAutoFit/>
          </a:bodyPr>
          <a:lstStyle/>
          <a:p>
            <a:pPr algn="ctr"/>
            <a:r>
              <a:rPr lang="bn-BD" sz="3200" b="1" dirty="0" smtClean="0">
                <a:effectLst>
                  <a:outerShdw blurRad="38100" dist="38100" dir="2700000" algn="tl">
                    <a:srgbClr val="000000">
                      <a:alpha val="43137"/>
                    </a:srgbClr>
                  </a:outerShdw>
                </a:effectLst>
                <a:latin typeface="NikoshBAN" pitchFamily="2" charset="0"/>
                <a:cs typeface="NikoshBAN" pitchFamily="2" charset="0"/>
              </a:rPr>
              <a:t>স্বচ্ছ মাধ্যম /১ম মাধ্যম</a:t>
            </a:r>
            <a:endParaRPr lang="bn-BD" b="1" dirty="0" smtClean="0">
              <a:effectLst>
                <a:outerShdw blurRad="38100" dist="38100" dir="2700000" algn="tl">
                  <a:srgbClr val="000000">
                    <a:alpha val="43137"/>
                  </a:srgbClr>
                </a:outerShdw>
              </a:effectLst>
              <a:latin typeface="NikoshBAN" pitchFamily="2" charset="0"/>
              <a:cs typeface="NikoshBAN" pitchFamily="2" charset="0"/>
            </a:endParaRPr>
          </a:p>
        </p:txBody>
      </p:sp>
      <p:sp>
        <p:nvSpPr>
          <p:cNvPr id="9" name="TextBox 8"/>
          <p:cNvSpPr txBox="1"/>
          <p:nvPr/>
        </p:nvSpPr>
        <p:spPr>
          <a:xfrm>
            <a:off x="0" y="3074908"/>
            <a:ext cx="1600200" cy="1077218"/>
          </a:xfrm>
          <a:prstGeom prst="rect">
            <a:avLst/>
          </a:prstGeom>
          <a:noFill/>
        </p:spPr>
        <p:txBody>
          <a:bodyPr wrap="square" rtlCol="0">
            <a:spAutoFit/>
          </a:bodyPr>
          <a:lstStyle/>
          <a:p>
            <a:pPr algn="ctr"/>
            <a:r>
              <a:rPr lang="bn-BD" sz="3200" b="1" dirty="0" smtClean="0">
                <a:effectLst>
                  <a:outerShdw blurRad="38100" dist="38100" dir="2700000" algn="tl">
                    <a:srgbClr val="000000">
                      <a:alpha val="43137"/>
                    </a:srgbClr>
                  </a:outerShdw>
                </a:effectLst>
                <a:latin typeface="NikoshBAN" pitchFamily="2" charset="0"/>
                <a:cs typeface="NikoshBAN" pitchFamily="2" charset="0"/>
              </a:rPr>
              <a:t>ঘন মাধ্যম /২য় মাধ্যম</a:t>
            </a:r>
            <a:endParaRPr lang="bn-BD" b="1" dirty="0" smtClean="0">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347857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8" presetClass="entr" presetSubtype="16" fill="hold" nodeType="clickEffect">
                                  <p:stCondLst>
                                    <p:cond delay="0"/>
                                  </p:stCondLst>
                                  <p:childTnLst>
                                    <p:set>
                                      <p:cBhvr>
                                        <p:cTn id="42" dur="1" fill="hold">
                                          <p:stCondLst>
                                            <p:cond delay="0"/>
                                          </p:stCondLst>
                                        </p:cTn>
                                        <p:tgtEl>
                                          <p:spTgt spid="1026"/>
                                        </p:tgtEl>
                                        <p:attrNameLst>
                                          <p:attrName>style.visibility</p:attrName>
                                        </p:attrNameLst>
                                      </p:cBhvr>
                                      <p:to>
                                        <p:strVal val="visible"/>
                                      </p:to>
                                    </p:set>
                                    <p:animEffect transition="in" filter="diamond(in)">
                                      <p:cBhvr>
                                        <p:cTn id="43"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xfrm>
            <a:off x="533400" y="0"/>
            <a:ext cx="7924800" cy="1143000"/>
          </a:xfrm>
          <a:prstGeom prst="rect">
            <a:avLst/>
          </a:prstGeom>
          <a:solidFill>
            <a:schemeClr val="accent6">
              <a:lumMod val="40000"/>
              <a:lumOff val="60000"/>
            </a:schemeClr>
          </a:solidFill>
          <a:ln w="38100">
            <a:solidFill>
              <a:schemeClr val="tx1"/>
            </a:solidFill>
          </a:ln>
          <a:effectLst>
            <a:reflection blurRad="6350" stA="50000" endA="300" endPos="90000" dir="5400000" sy="-100000" algn="bl" rotWithShape="0"/>
          </a:effectLst>
        </p:spPr>
        <p:txBody>
          <a:bodyPr vert="horz" lIns="91440" tIns="45720" rIns="91440" bIns="45720" rtlCol="0" anchor="ctr">
            <a:normAutofit fontScale="9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bn-BD" sz="7300" b="1" spc="300" dirty="0" smtClean="0">
                <a:solidFill>
                  <a:srgbClr val="92D050"/>
                </a:solidFill>
                <a:effectLst>
                  <a:outerShdw blurRad="38100" dist="38100" dir="2700000" algn="tl">
                    <a:srgbClr val="000000">
                      <a:alpha val="43137"/>
                    </a:srgbClr>
                  </a:outerShdw>
                </a:effectLst>
                <a:latin typeface="NikoshBAN" pitchFamily="2" charset="0"/>
                <a:cs typeface="NikoshBAN" pitchFamily="2" charset="0"/>
              </a:rPr>
              <a:t>প্রতিফলনের </a:t>
            </a:r>
            <a:r>
              <a:rPr lang="bn-BD" sz="8900" b="1" spc="300" dirty="0" smtClean="0">
                <a:solidFill>
                  <a:srgbClr val="92D050"/>
                </a:solidFill>
                <a:effectLst>
                  <a:outerShdw blurRad="38100" dist="38100" dir="2700000" algn="tl">
                    <a:srgbClr val="000000">
                      <a:alpha val="43137"/>
                    </a:srgbClr>
                  </a:outerShdw>
                </a:effectLst>
                <a:latin typeface="NikoshBAN" pitchFamily="2" charset="0"/>
                <a:cs typeface="NikoshBAN" pitchFamily="2" charset="0"/>
              </a:rPr>
              <a:t>সূত্রঃ</a:t>
            </a:r>
          </a:p>
          <a:p>
            <a:r>
              <a:rPr lang="bn-BD" dirty="0" smtClean="0">
                <a:latin typeface="NikoshBAN" pitchFamily="2" charset="0"/>
                <a:cs typeface="NikoshBAN" pitchFamily="2" charset="0"/>
              </a:rPr>
              <a:t>	</a:t>
            </a:r>
            <a:endParaRPr lang="en-US" dirty="0">
              <a:latin typeface="NikoshBAN" pitchFamily="2" charset="0"/>
              <a:cs typeface="NikoshBAN" pitchFamily="2" charset="0"/>
            </a:endParaRP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0374" y="1352263"/>
            <a:ext cx="8229600" cy="108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4343400"/>
            <a:ext cx="8156574" cy="796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0038" y="4953000"/>
            <a:ext cx="3022890" cy="1718541"/>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8512" y="2374326"/>
            <a:ext cx="2466975" cy="1847850"/>
          </a:xfrm>
          <a:prstGeom prst="rect">
            <a:avLst/>
          </a:prstGeom>
        </p:spPr>
      </p:pic>
      <p:cxnSp>
        <p:nvCxnSpPr>
          <p:cNvPr id="6" name="Straight Arrow Connector 5"/>
          <p:cNvCxnSpPr/>
          <p:nvPr/>
        </p:nvCxnSpPr>
        <p:spPr>
          <a:xfrm flipV="1">
            <a:off x="5257800" y="3048000"/>
            <a:ext cx="1295400" cy="152400"/>
          </a:xfrm>
          <a:prstGeom prst="straightConnector1">
            <a:avLst/>
          </a:prstGeom>
          <a:ln w="38100">
            <a:solidFill>
              <a:srgbClr val="FF0000"/>
            </a:solidFill>
            <a:tailEnd type="arrow"/>
          </a:ln>
          <a:scene3d>
            <a:camera prst="orthographicFront"/>
            <a:lightRig rig="threePt" dir="t"/>
          </a:scene3d>
          <a:sp3d>
            <a:bevelB/>
          </a:sp3d>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4610100" y="3605988"/>
            <a:ext cx="1943100" cy="152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2494932" y="3263531"/>
            <a:ext cx="1828800" cy="25977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2255638" y="3741180"/>
            <a:ext cx="1828800" cy="25977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553200" y="2836608"/>
            <a:ext cx="1905000" cy="369332"/>
          </a:xfrm>
          <a:prstGeom prst="rect">
            <a:avLst/>
          </a:prstGeom>
          <a:noFill/>
        </p:spPr>
        <p:txBody>
          <a:bodyPr wrap="square" rtlCol="0">
            <a:spAutoFit/>
          </a:bodyPr>
          <a:lstStyle/>
          <a:p>
            <a:r>
              <a:rPr lang="bn-BD" dirty="0" smtClean="0">
                <a:solidFill>
                  <a:srgbClr val="002060"/>
                </a:solidFill>
                <a:effectLst>
                  <a:outerShdw blurRad="38100" dist="38100" dir="2700000" algn="tl">
                    <a:srgbClr val="000000">
                      <a:alpha val="43137"/>
                    </a:srgbClr>
                  </a:outerShdw>
                </a:effectLst>
              </a:rPr>
              <a:t>প্রতিফলিত রশ্মি</a:t>
            </a:r>
            <a:endParaRPr lang="en-US" dirty="0">
              <a:solidFill>
                <a:srgbClr val="002060"/>
              </a:solidFill>
              <a:effectLst>
                <a:outerShdw blurRad="38100" dist="38100" dir="2700000" algn="tl">
                  <a:srgbClr val="000000">
                    <a:alpha val="43137"/>
                  </a:srgbClr>
                </a:outerShdw>
              </a:effectLst>
            </a:endParaRPr>
          </a:p>
        </p:txBody>
      </p:sp>
      <p:sp>
        <p:nvSpPr>
          <p:cNvPr id="17" name="TextBox 16"/>
          <p:cNvSpPr txBox="1"/>
          <p:nvPr/>
        </p:nvSpPr>
        <p:spPr>
          <a:xfrm>
            <a:off x="6537960" y="3438530"/>
            <a:ext cx="1600200" cy="369332"/>
          </a:xfrm>
          <a:prstGeom prst="rect">
            <a:avLst/>
          </a:prstGeom>
          <a:noFill/>
        </p:spPr>
        <p:txBody>
          <a:bodyPr wrap="square" rtlCol="0">
            <a:spAutoFit/>
          </a:bodyPr>
          <a:lstStyle/>
          <a:p>
            <a:r>
              <a:rPr lang="bn-BD" dirty="0" smtClean="0">
                <a:solidFill>
                  <a:srgbClr val="00B050"/>
                </a:solidFill>
                <a:effectLst>
                  <a:outerShdw blurRad="38100" dist="38100" dir="2700000" algn="tl">
                    <a:srgbClr val="000000">
                      <a:alpha val="43137"/>
                    </a:srgbClr>
                  </a:outerShdw>
                </a:effectLst>
              </a:rPr>
              <a:t>আপতন বিন্দু</a:t>
            </a:r>
            <a:endParaRPr lang="en-US" dirty="0">
              <a:solidFill>
                <a:srgbClr val="00B050"/>
              </a:solidFill>
              <a:effectLst>
                <a:outerShdw blurRad="38100" dist="38100" dir="2700000" algn="tl">
                  <a:srgbClr val="000000">
                    <a:alpha val="43137"/>
                  </a:srgbClr>
                </a:outerShdw>
              </a:effectLst>
            </a:endParaRPr>
          </a:p>
        </p:txBody>
      </p:sp>
      <p:sp>
        <p:nvSpPr>
          <p:cNvPr id="18" name="TextBox 17"/>
          <p:cNvSpPr txBox="1"/>
          <p:nvPr/>
        </p:nvSpPr>
        <p:spPr>
          <a:xfrm>
            <a:off x="762000" y="3023111"/>
            <a:ext cx="1600200" cy="369332"/>
          </a:xfrm>
          <a:prstGeom prst="rect">
            <a:avLst/>
          </a:prstGeom>
          <a:noFill/>
        </p:spPr>
        <p:txBody>
          <a:bodyPr wrap="square" rtlCol="0">
            <a:spAutoFit/>
          </a:bodyPr>
          <a:lstStyle/>
          <a:p>
            <a:r>
              <a:rPr lang="bn-BD" dirty="0" smtClean="0">
                <a:solidFill>
                  <a:srgbClr val="00B050"/>
                </a:solidFill>
                <a:effectLst>
                  <a:outerShdw blurRad="38100" dist="38100" dir="2700000" algn="tl">
                    <a:srgbClr val="000000">
                      <a:alpha val="43137"/>
                    </a:srgbClr>
                  </a:outerShdw>
                </a:effectLst>
              </a:rPr>
              <a:t>আপতিত রশ্মি</a:t>
            </a:r>
            <a:endParaRPr lang="en-US" dirty="0">
              <a:solidFill>
                <a:srgbClr val="00B050"/>
              </a:solidFill>
              <a:effectLst>
                <a:outerShdw blurRad="38100" dist="38100" dir="2700000" algn="tl">
                  <a:srgbClr val="000000">
                    <a:alpha val="43137"/>
                  </a:srgbClr>
                </a:outerShdw>
              </a:effectLst>
            </a:endParaRPr>
          </a:p>
        </p:txBody>
      </p:sp>
      <p:sp>
        <p:nvSpPr>
          <p:cNvPr id="19" name="TextBox 18"/>
          <p:cNvSpPr txBox="1"/>
          <p:nvPr/>
        </p:nvSpPr>
        <p:spPr>
          <a:xfrm>
            <a:off x="762000" y="3587766"/>
            <a:ext cx="1600200" cy="369332"/>
          </a:xfrm>
          <a:prstGeom prst="rect">
            <a:avLst/>
          </a:prstGeom>
          <a:noFill/>
        </p:spPr>
        <p:txBody>
          <a:bodyPr wrap="square" rtlCol="0">
            <a:spAutoFit/>
          </a:bodyPr>
          <a:lstStyle/>
          <a:p>
            <a:r>
              <a:rPr lang="bn-BD" dirty="0" smtClean="0">
                <a:solidFill>
                  <a:srgbClr val="7030A0"/>
                </a:solidFill>
                <a:effectLst>
                  <a:outerShdw blurRad="38100" dist="38100" dir="2700000" algn="tl">
                    <a:srgbClr val="000000">
                      <a:alpha val="43137"/>
                    </a:srgbClr>
                  </a:outerShdw>
                </a:effectLst>
              </a:rPr>
              <a:t>প্রতিফলক</a:t>
            </a:r>
            <a:endParaRPr lang="en-US" dirty="0">
              <a:solidFill>
                <a:srgbClr val="7030A0"/>
              </a:solidFill>
              <a:effectLst>
                <a:outerShdw blurRad="38100" dist="38100" dir="2700000" algn="tl">
                  <a:srgbClr val="000000">
                    <a:alpha val="43137"/>
                  </a:srgbClr>
                </a:outerShdw>
              </a:effectLst>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185556015"/>
              </p:ext>
            </p:extLst>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1085" name="Equation" r:id="rId7" imgW="114120" imgH="215640" progId="Equation.3">
                  <p:embed/>
                </p:oleObj>
              </mc:Choice>
              <mc:Fallback>
                <p:oleObj name="Equation" r:id="rId7" imgW="114120" imgH="215640" progId="Equation.3">
                  <p:embed/>
                  <p:pic>
                    <p:nvPicPr>
                      <p:cNvPr id="0" name=""/>
                      <p:cNvPicPr/>
                      <p:nvPr/>
                    </p:nvPicPr>
                    <p:blipFill>
                      <a:blip r:embed="rId8"/>
                      <a:stretch>
                        <a:fillRect/>
                      </a:stretch>
                    </p:blipFill>
                    <p:spPr>
                      <a:xfrm>
                        <a:off x="4514850" y="3321050"/>
                        <a:ext cx="114300" cy="215900"/>
                      </a:xfrm>
                      <a:prstGeom prst="rect">
                        <a:avLst/>
                      </a:prstGeom>
                    </p:spPr>
                  </p:pic>
                </p:oleObj>
              </mc:Fallback>
            </mc:AlternateContent>
          </a:graphicData>
        </a:graphic>
      </p:graphicFrame>
      <mc:AlternateContent xmlns:mc="http://schemas.openxmlformats.org/markup-compatibility/2006">
        <mc:Choice xmlns:a14="http://schemas.microsoft.com/office/drawing/2010/main" Requires="a14">
          <p:sp>
            <p:nvSpPr>
              <p:cNvPr id="12" name="TextBox 11"/>
              <p:cNvSpPr txBox="1"/>
              <p:nvPr/>
            </p:nvSpPr>
            <p:spPr>
              <a:xfrm>
                <a:off x="6537960" y="5607194"/>
                <a:ext cx="2136774" cy="7694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4400" i="1" smtClean="0">
                              <a:solidFill>
                                <a:srgbClr val="0070C0"/>
                              </a:solidFill>
                              <a:latin typeface="Cambria Math"/>
                            </a:rPr>
                          </m:ctrlPr>
                        </m:sSubPr>
                        <m:e>
                          <m:r>
                            <a:rPr lang="en-US" sz="4400" i="1" smtClean="0">
                              <a:solidFill>
                                <a:srgbClr val="0070C0"/>
                              </a:solidFill>
                              <a:latin typeface="Cambria Math"/>
                              <a:ea typeface="Cambria Math"/>
                            </a:rPr>
                            <m:t>𝜃</m:t>
                          </m:r>
                        </m:e>
                        <m:sub>
                          <m:r>
                            <a:rPr lang="en-US" sz="4400" b="0" i="1" smtClean="0">
                              <a:solidFill>
                                <a:srgbClr val="0070C0"/>
                              </a:solidFill>
                              <a:latin typeface="Cambria Math"/>
                            </a:rPr>
                            <m:t>𝑖</m:t>
                          </m:r>
                          <m:r>
                            <a:rPr lang="en-US" sz="4400" b="0" i="1" smtClean="0">
                              <a:solidFill>
                                <a:srgbClr val="0070C0"/>
                              </a:solidFill>
                              <a:latin typeface="Cambria Math"/>
                            </a:rPr>
                            <m:t>   = </m:t>
                          </m:r>
                        </m:sub>
                      </m:sSub>
                      <m:sSub>
                        <m:sSubPr>
                          <m:ctrlPr>
                            <a:rPr lang="en-US" sz="4400" i="1" smtClean="0">
                              <a:solidFill>
                                <a:srgbClr val="00B050"/>
                              </a:solidFill>
                              <a:latin typeface="Cambria Math"/>
                            </a:rPr>
                          </m:ctrlPr>
                        </m:sSubPr>
                        <m:e>
                          <m:r>
                            <a:rPr lang="en-US" sz="4400" i="1" smtClean="0">
                              <a:solidFill>
                                <a:srgbClr val="00B050"/>
                              </a:solidFill>
                              <a:latin typeface="Cambria Math"/>
                              <a:ea typeface="Cambria Math"/>
                            </a:rPr>
                            <m:t>𝜃</m:t>
                          </m:r>
                        </m:e>
                        <m:sub>
                          <m:r>
                            <a:rPr lang="en-US" sz="4400" b="0" i="1" smtClean="0">
                              <a:solidFill>
                                <a:srgbClr val="00B050"/>
                              </a:solidFill>
                              <a:latin typeface="Cambria Math"/>
                            </a:rPr>
                            <m:t>𝑟</m:t>
                          </m:r>
                        </m:sub>
                      </m:sSub>
                    </m:oMath>
                  </m:oMathPara>
                </a14:m>
                <a:endParaRPr lang="en-US" dirty="0"/>
              </a:p>
            </p:txBody>
          </p:sp>
        </mc:Choice>
        <mc:Fallback>
          <p:sp>
            <p:nvSpPr>
              <p:cNvPr id="12" name="TextBox 11"/>
              <p:cNvSpPr txBox="1">
                <a:spLocks noRot="1" noChangeAspect="1" noMove="1" noResize="1" noEditPoints="1" noAdjustHandles="1" noChangeArrowheads="1" noChangeShapeType="1" noTextEdit="1"/>
              </p:cNvSpPr>
              <p:nvPr/>
            </p:nvSpPr>
            <p:spPr>
              <a:xfrm>
                <a:off x="6537960" y="5607194"/>
                <a:ext cx="2136774" cy="769441"/>
              </a:xfrm>
              <a:prstGeom prst="rect">
                <a:avLst/>
              </a:prstGeom>
              <a:blipFill rotWithShape="1">
                <a:blip r:embed="rId9"/>
                <a:stretch>
                  <a:fillRect/>
                </a:stretch>
              </a:blipFill>
            </p:spPr>
            <p:txBody>
              <a:bodyPr/>
              <a:lstStyle/>
              <a:p>
                <a:r>
                  <a:rPr lang="en-US">
                    <a:noFill/>
                  </a:rPr>
                  <a:t> </a:t>
                </a:r>
              </a:p>
            </p:txBody>
          </p:sp>
        </mc:Fallback>
      </mc:AlternateContent>
      <p:grpSp>
        <p:nvGrpSpPr>
          <p:cNvPr id="27" name="Group 26"/>
          <p:cNvGrpSpPr/>
          <p:nvPr/>
        </p:nvGrpSpPr>
        <p:grpSpPr>
          <a:xfrm>
            <a:off x="228600" y="5133749"/>
            <a:ext cx="4095132" cy="678521"/>
            <a:chOff x="228600" y="5133749"/>
            <a:chExt cx="4095132" cy="678521"/>
          </a:xfrm>
        </p:grpSpPr>
        <p:grpSp>
          <p:nvGrpSpPr>
            <p:cNvPr id="25" name="Group 24"/>
            <p:cNvGrpSpPr/>
            <p:nvPr/>
          </p:nvGrpSpPr>
          <p:grpSpPr>
            <a:xfrm>
              <a:off x="1828800" y="5334000"/>
              <a:ext cx="2494932" cy="478270"/>
              <a:chOff x="1828800" y="5334000"/>
              <a:chExt cx="2494932" cy="478270"/>
            </a:xfrm>
          </p:grpSpPr>
          <p:cxnSp>
            <p:nvCxnSpPr>
              <p:cNvPr id="20" name="Straight Connector 19"/>
              <p:cNvCxnSpPr/>
              <p:nvPr/>
            </p:nvCxnSpPr>
            <p:spPr>
              <a:xfrm>
                <a:off x="1828800" y="5349240"/>
                <a:ext cx="249493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323732" y="5334000"/>
                <a:ext cx="0" cy="47827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228600" y="5133749"/>
              <a:ext cx="1600200" cy="369332"/>
            </a:xfrm>
            <a:prstGeom prst="rect">
              <a:avLst/>
            </a:prstGeom>
            <a:noFill/>
          </p:spPr>
          <p:txBody>
            <a:bodyPr wrap="square" rtlCol="0">
              <a:spAutoFit/>
            </a:bodyPr>
            <a:lstStyle/>
            <a:p>
              <a:r>
                <a:rPr lang="bn-BD" dirty="0" smtClean="0">
                  <a:solidFill>
                    <a:srgbClr val="00B050"/>
                  </a:solidFill>
                  <a:effectLst>
                    <a:outerShdw blurRad="38100" dist="38100" dir="2700000" algn="tl">
                      <a:srgbClr val="000000">
                        <a:alpha val="43137"/>
                      </a:srgbClr>
                    </a:outerShdw>
                  </a:effectLst>
                </a:rPr>
                <a:t>আপতন কোণ</a:t>
              </a:r>
              <a:endParaRPr lang="en-US" dirty="0">
                <a:solidFill>
                  <a:srgbClr val="00B050"/>
                </a:solidFill>
                <a:effectLst>
                  <a:outerShdw blurRad="38100" dist="38100" dir="2700000" algn="tl">
                    <a:srgbClr val="000000">
                      <a:alpha val="43137"/>
                    </a:srgbClr>
                  </a:outerShdw>
                </a:effectLst>
              </a:endParaRPr>
            </a:p>
          </p:txBody>
        </p:sp>
      </p:grpSp>
      <p:grpSp>
        <p:nvGrpSpPr>
          <p:cNvPr id="33" name="Group 32"/>
          <p:cNvGrpSpPr/>
          <p:nvPr/>
        </p:nvGrpSpPr>
        <p:grpSpPr>
          <a:xfrm>
            <a:off x="4921459" y="5154089"/>
            <a:ext cx="3929807" cy="503587"/>
            <a:chOff x="4921459" y="5154089"/>
            <a:chExt cx="3929807" cy="503587"/>
          </a:xfrm>
        </p:grpSpPr>
        <p:grpSp>
          <p:nvGrpSpPr>
            <p:cNvPr id="28" name="Group 27"/>
            <p:cNvGrpSpPr/>
            <p:nvPr/>
          </p:nvGrpSpPr>
          <p:grpSpPr>
            <a:xfrm rot="10556464" flipV="1">
              <a:off x="4921459" y="5269500"/>
              <a:ext cx="1945684" cy="388176"/>
              <a:chOff x="2415241" y="5334000"/>
              <a:chExt cx="1909750" cy="478270"/>
            </a:xfrm>
          </p:grpSpPr>
          <p:cxnSp>
            <p:nvCxnSpPr>
              <p:cNvPr id="29" name="Straight Connector 28"/>
              <p:cNvCxnSpPr/>
              <p:nvPr/>
            </p:nvCxnSpPr>
            <p:spPr>
              <a:xfrm rot="10556464" flipH="1" flipV="1">
                <a:off x="2415241" y="5393869"/>
                <a:ext cx="1909750" cy="4026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4323732" y="5334000"/>
                <a:ext cx="0" cy="47827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grpSp>
        <p:sp>
          <p:nvSpPr>
            <p:cNvPr id="32" name="TextBox 31"/>
            <p:cNvSpPr txBox="1"/>
            <p:nvPr/>
          </p:nvSpPr>
          <p:spPr>
            <a:xfrm>
              <a:off x="6781800" y="5154089"/>
              <a:ext cx="2069466" cy="369332"/>
            </a:xfrm>
            <a:prstGeom prst="rect">
              <a:avLst/>
            </a:prstGeom>
            <a:noFill/>
          </p:spPr>
          <p:txBody>
            <a:bodyPr wrap="square" rtlCol="0">
              <a:spAutoFit/>
            </a:bodyPr>
            <a:lstStyle/>
            <a:p>
              <a:r>
                <a:rPr lang="bn-BD" dirty="0" smtClean="0">
                  <a:solidFill>
                    <a:srgbClr val="00B050"/>
                  </a:solidFill>
                  <a:effectLst>
                    <a:outerShdw blurRad="38100" dist="38100" dir="2700000" algn="tl">
                      <a:srgbClr val="000000">
                        <a:alpha val="43137"/>
                      </a:srgbClr>
                    </a:outerShdw>
                  </a:effectLst>
                </a:rPr>
                <a:t>প্রতিফলন কোণ</a:t>
              </a:r>
            </a:p>
          </p:txBody>
        </p:sp>
      </p:grpSp>
    </p:spTree>
    <p:extLst>
      <p:ext uri="{BB962C8B-B14F-4D97-AF65-F5344CB8AC3E}">
        <p14:creationId xmlns:p14="http://schemas.microsoft.com/office/powerpoint/2010/main" val="301159460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arn(inVertical)">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1" fill="hold" nodeType="click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1+#ppt_w/2"/>
                                          </p:val>
                                        </p:tav>
                                        <p:tav tm="100000">
                                          <p:val>
                                            <p:strVal val="#ppt_x"/>
                                          </p:val>
                                        </p:tav>
                                      </p:tavLst>
                                    </p:anim>
                                    <p:anim calcmode="lin" valueType="num">
                                      <p:cBhvr additive="base">
                                        <p:cTn id="55"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3" fill="hold" nodeType="clickEffect">
                                  <p:stCondLst>
                                    <p:cond delay="0"/>
                                  </p:stCondLst>
                                  <p:childTnLst>
                                    <p:set>
                                      <p:cBhvr>
                                        <p:cTn id="59" dur="1" fill="hold">
                                          <p:stCondLst>
                                            <p:cond delay="0"/>
                                          </p:stCondLst>
                                        </p:cTn>
                                        <p:tgtEl>
                                          <p:spTgt spid="6"/>
                                        </p:tgtEl>
                                        <p:attrNameLst>
                                          <p:attrName>style.visibility</p:attrName>
                                        </p:attrNameLst>
                                      </p:cBhvr>
                                      <p:to>
                                        <p:strVal val="visible"/>
                                      </p:to>
                                    </p:set>
                                    <p:anim calcmode="lin" valueType="num">
                                      <p:cBhvr additive="base">
                                        <p:cTn id="60" dur="500" fill="hold"/>
                                        <p:tgtEl>
                                          <p:spTgt spid="6"/>
                                        </p:tgtEl>
                                        <p:attrNameLst>
                                          <p:attrName>ppt_x</p:attrName>
                                        </p:attrNameLst>
                                      </p:cBhvr>
                                      <p:tavLst>
                                        <p:tav tm="0">
                                          <p:val>
                                            <p:strVal val="1+#ppt_w/2"/>
                                          </p:val>
                                        </p:tav>
                                        <p:tav tm="100000">
                                          <p:val>
                                            <p:strVal val="#ppt_x"/>
                                          </p:val>
                                        </p:tav>
                                      </p:tavLst>
                                    </p:anim>
                                    <p:anim calcmode="lin" valueType="num">
                                      <p:cBhvr additive="base">
                                        <p:cTn id="61"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6" fill="hold" grpId="0" nodeType="click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500" fill="hold"/>
                                        <p:tgtEl>
                                          <p:spTgt spid="13"/>
                                        </p:tgtEl>
                                        <p:attrNameLst>
                                          <p:attrName>ppt_x</p:attrName>
                                        </p:attrNameLst>
                                      </p:cBhvr>
                                      <p:tavLst>
                                        <p:tav tm="0">
                                          <p:val>
                                            <p:strVal val="1+#ppt_w/2"/>
                                          </p:val>
                                        </p:tav>
                                        <p:tav tm="100000">
                                          <p:val>
                                            <p:strVal val="#ppt_x"/>
                                          </p:val>
                                        </p:tav>
                                      </p:tavLst>
                                    </p:anim>
                                    <p:anim calcmode="lin" valueType="num">
                                      <p:cBhvr additive="base">
                                        <p:cTn id="6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1027"/>
                                        </p:tgtEl>
                                        <p:attrNameLst>
                                          <p:attrName>style.visibility</p:attrName>
                                        </p:attrNameLst>
                                      </p:cBhvr>
                                      <p:to>
                                        <p:strVal val="visible"/>
                                      </p:to>
                                    </p:set>
                                    <p:anim calcmode="lin" valueType="num">
                                      <p:cBhvr additive="base">
                                        <p:cTn id="72" dur="1100" fill="hold"/>
                                        <p:tgtEl>
                                          <p:spTgt spid="1027"/>
                                        </p:tgtEl>
                                        <p:attrNameLst>
                                          <p:attrName>ppt_x</p:attrName>
                                        </p:attrNameLst>
                                      </p:cBhvr>
                                      <p:tavLst>
                                        <p:tav tm="0">
                                          <p:val>
                                            <p:strVal val="0-#ppt_w/2"/>
                                          </p:val>
                                        </p:tav>
                                        <p:tav tm="100000">
                                          <p:val>
                                            <p:strVal val="#ppt_x"/>
                                          </p:val>
                                        </p:tav>
                                      </p:tavLst>
                                    </p:anim>
                                    <p:anim calcmode="lin" valueType="num">
                                      <p:cBhvr additive="base">
                                        <p:cTn id="73" dur="1100" fill="hold"/>
                                        <p:tgtEl>
                                          <p:spTgt spid="1027"/>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nodeType="click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barn(inVertical)">
                                      <p:cBhvr>
                                        <p:cTn id="78" dur="500"/>
                                        <p:tgtEl>
                                          <p:spTgt spid="3"/>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3" fill="hold" grpId="0" nodeType="click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additive="base">
                                        <p:cTn id="83" dur="500" fill="hold"/>
                                        <p:tgtEl>
                                          <p:spTgt spid="12"/>
                                        </p:tgtEl>
                                        <p:attrNameLst>
                                          <p:attrName>ppt_x</p:attrName>
                                        </p:attrNameLst>
                                      </p:cBhvr>
                                      <p:tavLst>
                                        <p:tav tm="0">
                                          <p:val>
                                            <p:strVal val="1+#ppt_w/2"/>
                                          </p:val>
                                        </p:tav>
                                        <p:tav tm="100000">
                                          <p:val>
                                            <p:strVal val="#ppt_x"/>
                                          </p:val>
                                        </p:tav>
                                      </p:tavLst>
                                    </p:anim>
                                    <p:anim calcmode="lin" valueType="num">
                                      <p:cBhvr additive="base">
                                        <p:cTn id="8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1" fill="hold" nodeType="click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1" fill="hold" nodeType="click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additive="base">
                                        <p:cTn id="95" dur="500" fill="hold"/>
                                        <p:tgtEl>
                                          <p:spTgt spid="33"/>
                                        </p:tgtEl>
                                        <p:attrNameLst>
                                          <p:attrName>ppt_x</p:attrName>
                                        </p:attrNameLst>
                                      </p:cBhvr>
                                      <p:tavLst>
                                        <p:tav tm="0">
                                          <p:val>
                                            <p:strVal val="#ppt_x"/>
                                          </p:val>
                                        </p:tav>
                                        <p:tav tm="100000">
                                          <p:val>
                                            <p:strVal val="#ppt_x"/>
                                          </p:val>
                                        </p:tav>
                                      </p:tavLst>
                                    </p:anim>
                                    <p:anim calcmode="lin" valueType="num">
                                      <p:cBhvr additive="base">
                                        <p:cTn id="96"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p:bldP spid="17" grpId="0"/>
      <p:bldP spid="18" grpId="0"/>
      <p:bldP spid="19"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715962"/>
          </a:xfrm>
          <a:solidFill>
            <a:schemeClr val="tx2">
              <a:lumMod val="20000"/>
              <a:lumOff val="80000"/>
            </a:schemeClr>
          </a:solid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bn-BD" sz="4000" b="1" spc="300"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প্রতিফলনের প্রকারভেদ</a:t>
            </a:r>
            <a:endParaRPr lang="en-US" sz="4000" b="1" spc="300" dirty="0">
              <a:solidFill>
                <a:srgbClr val="FF000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3" name="Content Placeholder 2"/>
          <p:cNvSpPr>
            <a:spLocks noGrp="1"/>
          </p:cNvSpPr>
          <p:nvPr>
            <p:ph idx="1"/>
          </p:nvPr>
        </p:nvSpPr>
        <p:spPr>
          <a:xfrm>
            <a:off x="495300" y="3733800"/>
            <a:ext cx="8343900" cy="2362199"/>
          </a:xfrm>
          <a:solidFill>
            <a:schemeClr val="accent6">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2500" lnSpcReduction="10000"/>
          </a:bodyPr>
          <a:lstStyle/>
          <a:p>
            <a:pPr marL="0" indent="0" algn="just">
              <a:buNone/>
            </a:pPr>
            <a:r>
              <a:rPr lang="bn-BD" sz="3500" b="1"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নিয়মিত প্রতিফলনঃ </a:t>
            </a:r>
            <a:r>
              <a:rPr lang="bn-BD" dirty="0" smtClean="0">
                <a:latin typeface="NikoshBAN" pitchFamily="2" charset="0"/>
                <a:cs typeface="NikoshBAN" pitchFamily="2" charset="0"/>
              </a:rPr>
              <a:t>যদি একগুচ্ছ সমান্তরাল আলোকরশ্মি কোনো মসৃণ তলে আপতিত হয়ে প্রতিফলনের পর সমান্তরাল রশ্মিগুচ্ছ অভিসারি বা অপসারি রশ্মিগুচ্ছে পরিণত হয়; তবে এধরনের প্রতিফলনকে </a:t>
            </a:r>
            <a:r>
              <a:rPr lang="bn-BD" sz="3500"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নিয়মিত প্রতিফলন</a:t>
            </a:r>
            <a:r>
              <a:rPr lang="bn-BD" dirty="0" smtClean="0">
                <a:latin typeface="NikoshBAN" pitchFamily="2" charset="0"/>
                <a:cs typeface="NikoshBAN" pitchFamily="2" charset="0"/>
              </a:rPr>
              <a:t> বলে।</a:t>
            </a:r>
          </a:p>
          <a:p>
            <a:pPr marL="0" indent="0">
              <a:buNone/>
            </a:pPr>
            <a:r>
              <a:rPr lang="bn-BD" dirty="0" smtClean="0">
                <a:latin typeface="NikoshBAN" pitchFamily="2" charset="0"/>
                <a:cs typeface="NikoshBAN" pitchFamily="2" charset="0"/>
              </a:rPr>
              <a:t> </a:t>
            </a:r>
            <a:endParaRPr lang="en-US" dirty="0">
              <a:latin typeface="NikoshBAN" pitchFamily="2" charset="0"/>
              <a:cs typeface="NikoshBAN"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4880" y="1283779"/>
            <a:ext cx="2714625" cy="2182091"/>
          </a:xfrm>
          <a:prstGeom prst="rect">
            <a:avLst/>
          </a:prstGeom>
        </p:spPr>
      </p:pic>
      <p:sp>
        <p:nvSpPr>
          <p:cNvPr id="5" name="TextBox 4"/>
          <p:cNvSpPr txBox="1"/>
          <p:nvPr/>
        </p:nvSpPr>
        <p:spPr>
          <a:xfrm>
            <a:off x="621890" y="1325880"/>
            <a:ext cx="3416710" cy="707886"/>
          </a:xfrm>
          <a:prstGeom prst="rect">
            <a:avLst/>
          </a:prstGeom>
          <a:solidFill>
            <a:schemeClr val="accent1">
              <a:lumMod val="20000"/>
              <a:lumOff val="80000"/>
            </a:schemeClr>
          </a:solidFill>
        </p:spPr>
        <p:txBody>
          <a:bodyPr wrap="square" rtlCol="0">
            <a:spAutoFit/>
          </a:bodyPr>
          <a:lstStyle/>
          <a:p>
            <a:pPr algn="ctr"/>
            <a:r>
              <a:rPr lang="bn-BD" sz="4000" b="1" dirty="0">
                <a:solidFill>
                  <a:srgbClr val="92D050"/>
                </a:solidFill>
                <a:effectLst>
                  <a:outerShdw blurRad="38100" dist="38100" dir="2700000" algn="tl">
                    <a:srgbClr val="000000">
                      <a:alpha val="43137"/>
                    </a:srgbClr>
                  </a:outerShdw>
                </a:effectLst>
                <a:latin typeface="NikoshBAN" pitchFamily="2" charset="0"/>
                <a:cs typeface="NikoshBAN" pitchFamily="2" charset="0"/>
              </a:rPr>
              <a:t>নিয়মিত প্রতিফলনঃ</a:t>
            </a:r>
            <a:endParaRPr lang="en-US" sz="2400" b="1" dirty="0">
              <a:solidFill>
                <a:srgbClr val="92D050"/>
              </a:solidFill>
              <a:effectLst>
                <a:outerShdw blurRad="38100" dist="38100" dir="2700000" algn="tl">
                  <a:srgbClr val="000000">
                    <a:alpha val="43137"/>
                  </a:srgbClr>
                </a:outerShdw>
              </a:effectLst>
            </a:endParaRPr>
          </a:p>
        </p:txBody>
      </p:sp>
      <p:grpSp>
        <p:nvGrpSpPr>
          <p:cNvPr id="9" name="Group 8"/>
          <p:cNvGrpSpPr/>
          <p:nvPr/>
        </p:nvGrpSpPr>
        <p:grpSpPr>
          <a:xfrm>
            <a:off x="457200" y="2190159"/>
            <a:ext cx="4297680" cy="400110"/>
            <a:chOff x="457200" y="2190159"/>
            <a:chExt cx="4297680" cy="400110"/>
          </a:xfrm>
        </p:grpSpPr>
        <p:cxnSp>
          <p:nvCxnSpPr>
            <p:cNvPr id="7" name="Straight Arrow Connector 6"/>
            <p:cNvCxnSpPr>
              <a:endCxn id="6" idx="1"/>
            </p:cNvCxnSpPr>
            <p:nvPr/>
          </p:nvCxnSpPr>
          <p:spPr>
            <a:xfrm>
              <a:off x="3048000" y="2374824"/>
              <a:ext cx="1706880"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7200" y="2190159"/>
              <a:ext cx="2438400" cy="400110"/>
            </a:xfrm>
            <a:prstGeom prst="rect">
              <a:avLst/>
            </a:prstGeom>
            <a:noFill/>
          </p:spPr>
          <p:txBody>
            <a:bodyPr wrap="square" rtlCol="0">
              <a:spAutoFit/>
            </a:bodyPr>
            <a:lstStyle/>
            <a:p>
              <a:r>
                <a:rPr lang="bn-BD" sz="2000" b="1" dirty="0" smtClean="0">
                  <a:effectLst>
                    <a:outerShdw blurRad="38100" dist="38100" dir="2700000" algn="tl">
                      <a:srgbClr val="000000">
                        <a:alpha val="43137"/>
                      </a:srgbClr>
                    </a:outerShdw>
                  </a:effectLst>
                  <a:latin typeface="NikoshBAN" pitchFamily="2" charset="0"/>
                  <a:cs typeface="NikoshBAN" pitchFamily="2" charset="0"/>
                </a:rPr>
                <a:t>সমান্তরাল আলোকরশ্মি</a:t>
              </a:r>
            </a:p>
          </p:txBody>
        </p:sp>
      </p:grpSp>
      <p:grpSp>
        <p:nvGrpSpPr>
          <p:cNvPr id="10" name="Group 9"/>
          <p:cNvGrpSpPr/>
          <p:nvPr/>
        </p:nvGrpSpPr>
        <p:grpSpPr>
          <a:xfrm>
            <a:off x="591410" y="3096538"/>
            <a:ext cx="4297680" cy="461665"/>
            <a:chOff x="457200" y="2190159"/>
            <a:chExt cx="4297680" cy="461665"/>
          </a:xfrm>
        </p:grpSpPr>
        <p:cxnSp>
          <p:nvCxnSpPr>
            <p:cNvPr id="11" name="Straight Arrow Connector 10"/>
            <p:cNvCxnSpPr/>
            <p:nvPr/>
          </p:nvCxnSpPr>
          <p:spPr>
            <a:xfrm>
              <a:off x="3048000" y="2374824"/>
              <a:ext cx="1706880"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57200" y="2190159"/>
              <a:ext cx="2438400" cy="461665"/>
            </a:xfrm>
            <a:prstGeom prst="rect">
              <a:avLst/>
            </a:prstGeom>
            <a:noFill/>
          </p:spPr>
          <p:txBody>
            <a:bodyPr wrap="square" rtlCol="0">
              <a:spAutoFit/>
            </a:bodyPr>
            <a:lstStyle/>
            <a:p>
              <a:r>
                <a:rPr lang="bn-BD" sz="2400" b="1" dirty="0" smtClean="0">
                  <a:effectLst>
                    <a:outerShdw blurRad="38100" dist="38100" dir="2700000" algn="tl">
                      <a:srgbClr val="000000">
                        <a:alpha val="43137"/>
                      </a:srgbClr>
                    </a:outerShdw>
                  </a:effectLst>
                  <a:latin typeface="NikoshBAN" pitchFamily="2" charset="0"/>
                  <a:cs typeface="NikoshBAN" pitchFamily="2" charset="0"/>
                </a:rPr>
                <a:t>মসৃণ তল</a:t>
              </a:r>
              <a:endParaRPr lang="bn-BD" b="1" dirty="0" smtClean="0">
                <a:effectLst>
                  <a:outerShdw blurRad="38100" dist="38100" dir="2700000" algn="tl">
                    <a:srgbClr val="000000">
                      <a:alpha val="43137"/>
                    </a:srgbClr>
                  </a:outerShdw>
                </a:effectLst>
                <a:latin typeface="NikoshBAN" pitchFamily="2" charset="0"/>
                <a:cs typeface="NikoshBAN" pitchFamily="2" charset="0"/>
              </a:endParaRPr>
            </a:p>
          </p:txBody>
        </p:sp>
      </p:grpSp>
    </p:spTree>
    <p:extLst>
      <p:ext uri="{BB962C8B-B14F-4D97-AF65-F5344CB8AC3E}">
        <p14:creationId xmlns:p14="http://schemas.microsoft.com/office/powerpoint/2010/main" val="12521778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3">
                                            <p:bg/>
                                          </p:spTgt>
                                        </p:tgtEl>
                                        <p:attrNameLst>
                                          <p:attrName>style.visibility</p:attrName>
                                        </p:attrNameLst>
                                      </p:cBhvr>
                                      <p:to>
                                        <p:strVal val="visible"/>
                                      </p:to>
                                    </p:set>
                                    <p:animEffect transition="in" filter="fade">
                                      <p:cBhvr>
                                        <p:cTn id="36" dur="1000"/>
                                        <p:tgtEl>
                                          <p:spTgt spid="3">
                                            <p:bg/>
                                          </p:spTgt>
                                        </p:tgtEl>
                                      </p:cBhvr>
                                    </p:animEffect>
                                    <p:anim calcmode="lin" valueType="num">
                                      <p:cBhvr>
                                        <p:cTn id="37" dur="1000" fill="hold"/>
                                        <p:tgtEl>
                                          <p:spTgt spid="3">
                                            <p:bg/>
                                          </p:spTgt>
                                        </p:tgtEl>
                                        <p:attrNameLst>
                                          <p:attrName>ppt_x</p:attrName>
                                        </p:attrNameLst>
                                      </p:cBhvr>
                                      <p:tavLst>
                                        <p:tav tm="0">
                                          <p:val>
                                            <p:strVal val="#ppt_x"/>
                                          </p:val>
                                        </p:tav>
                                        <p:tav tm="100000">
                                          <p:val>
                                            <p:strVal val="#ppt_x"/>
                                          </p:val>
                                        </p:tav>
                                      </p:tavLst>
                                    </p:anim>
                                    <p:anim calcmode="lin" valueType="num">
                                      <p:cBhvr>
                                        <p:cTn id="38"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7" presetClass="entr" presetSubtype="0" fill="hold" grpId="0" nodeType="clickEffect">
                                  <p:stCondLst>
                                    <p:cond delay="0"/>
                                  </p:stCondLst>
                                  <p:iterate type="wd">
                                    <p:tmPct val="10000"/>
                                  </p:iterate>
                                  <p:childTnLst>
                                    <p:set>
                                      <p:cBhvr>
                                        <p:cTn id="42" dur="1" fill="hold">
                                          <p:stCondLst>
                                            <p:cond delay="0"/>
                                          </p:stCondLst>
                                        </p:cTn>
                                        <p:tgtEl>
                                          <p:spTgt spid="3">
                                            <p:txEl>
                                              <p:pRg st="0" end="0"/>
                                            </p:txEl>
                                          </p:spTgt>
                                        </p:tgtEl>
                                        <p:attrNameLst>
                                          <p:attrName>style.visibility</p:attrName>
                                        </p:attrNameLst>
                                      </p:cBhvr>
                                      <p:to>
                                        <p:strVal val="visible"/>
                                      </p:to>
                                    </p:set>
                                    <p:animEffect transition="in" filter="fade">
                                      <p:cBhvr>
                                        <p:cTn id="43" dur="1000"/>
                                        <p:tgtEl>
                                          <p:spTgt spid="3">
                                            <p:txEl>
                                              <p:pRg st="0" end="0"/>
                                            </p:txEl>
                                          </p:spTgt>
                                        </p:tgtEl>
                                      </p:cBhvr>
                                    </p:animEffect>
                                    <p:anim calcmode="lin" valueType="num">
                                      <p:cBhvr>
                                        <p:cTn id="4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iterate type="wd">
                                    <p:tmPct val="10000"/>
                                  </p:iterate>
                                  <p:childTnLst>
                                    <p:set>
                                      <p:cBhvr>
                                        <p:cTn id="49" dur="1" fill="hold">
                                          <p:stCondLst>
                                            <p:cond delay="0"/>
                                          </p:stCondLst>
                                        </p:cTn>
                                        <p:tgtEl>
                                          <p:spTgt spid="3">
                                            <p:txEl>
                                              <p:pRg st="1" end="1"/>
                                            </p:txEl>
                                          </p:spTgt>
                                        </p:tgtEl>
                                        <p:attrNameLst>
                                          <p:attrName>style.visibility</p:attrName>
                                        </p:attrNameLst>
                                      </p:cBhvr>
                                      <p:to>
                                        <p:strVal val="visible"/>
                                      </p:to>
                                    </p:set>
                                    <p:animEffect transition="in" filter="fade">
                                      <p:cBhvr>
                                        <p:cTn id="50" dur="1000"/>
                                        <p:tgtEl>
                                          <p:spTgt spid="3">
                                            <p:txEl>
                                              <p:pRg st="1" end="1"/>
                                            </p:txEl>
                                          </p:spTgt>
                                        </p:tgtEl>
                                      </p:cBhvr>
                                    </p:animEffect>
                                    <p:anim calcmode="lin" valueType="num">
                                      <p:cBhvr>
                                        <p:cTn id="5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5023" y="817583"/>
            <a:ext cx="6965245" cy="858818"/>
          </a:xfrm>
          <a:solidFill>
            <a:schemeClr val="tx2">
              <a:lumMod val="20000"/>
              <a:lumOff val="80000"/>
            </a:schemeClr>
          </a:solidFill>
          <a:ln>
            <a:noFill/>
          </a:ln>
          <a:effectLst/>
          <a:scene3d>
            <a:camera prst="orthographicFront">
              <a:rot lat="0" lon="0" rev="0"/>
            </a:camera>
            <a:lightRig rig="contrasting" dir="t">
              <a:rot lat="0" lon="0" rev="7800000"/>
            </a:lightRig>
          </a:scene3d>
          <a:sp3d>
            <a:bevelT w="139700" h="139700"/>
          </a:sp3d>
        </p:spPr>
        <p:txBody>
          <a:bodyPr>
            <a:normAutofit/>
          </a:bodyPr>
          <a:lstStyle/>
          <a:p>
            <a:r>
              <a:rPr lang="bn-BD" sz="48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অনিয়মিত প্রতিফলনঃ </a:t>
            </a:r>
            <a:endParaRPr lang="en-US" sz="4800" b="1" dirty="0">
              <a:solidFill>
                <a:srgbClr val="FF0000"/>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1000" y="1752600"/>
            <a:ext cx="3657600" cy="2286000"/>
          </a:xfrm>
          <a:prstGeom prst="rect">
            <a:avLst/>
          </a:prstGeom>
        </p:spPr>
      </p:pic>
      <p:sp>
        <p:nvSpPr>
          <p:cNvPr id="5" name="Content Placeholder 2"/>
          <p:cNvSpPr txBox="1">
            <a:spLocks/>
          </p:cNvSpPr>
          <p:nvPr/>
        </p:nvSpPr>
        <p:spPr>
          <a:xfrm>
            <a:off x="838200" y="4038600"/>
            <a:ext cx="7620000" cy="2209800"/>
          </a:xfrm>
          <a:prstGeom prst="rect">
            <a:avLst/>
          </a:prstGeom>
          <a:solidFill>
            <a:srgbClr val="F79646">
              <a:lumMod val="20000"/>
              <a:lumOff val="80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bn-BD" sz="14400" b="1" i="0" u="none" strike="noStrike" kern="1200" cap="none" spc="0" normalizeH="0" baseline="0" noProof="0" dirty="0" smtClean="0">
                <a:ln>
                  <a:noFill/>
                </a:ln>
                <a:solidFill>
                  <a:srgbClr val="92D050"/>
                </a:solidFill>
                <a:effectLst>
                  <a:outerShdw blurRad="38100" dist="38100" dir="2700000" algn="tl">
                    <a:srgbClr val="000000">
                      <a:alpha val="43137"/>
                    </a:srgbClr>
                  </a:outerShdw>
                </a:effectLst>
                <a:uLnTx/>
                <a:uFillTx/>
                <a:latin typeface="NikoshBAN" pitchFamily="2" charset="0"/>
                <a:ea typeface="+mn-ea"/>
                <a:cs typeface="NikoshBAN" pitchFamily="2" charset="0"/>
              </a:rPr>
              <a:t>অনিয়মিত প্রতিফলনঃ </a:t>
            </a:r>
            <a:r>
              <a:rPr kumimoji="0" lang="bn-BD" sz="12800" i="0" u="none" strike="noStrike" kern="1200" cap="none" spc="0" normalizeH="0" baseline="0" noProof="0" dirty="0" smtClean="0">
                <a:ln>
                  <a:noFill/>
                </a:ln>
                <a:solidFill>
                  <a:sysClr val="windowText" lastClr="000000"/>
                </a:solidFill>
                <a:uLnTx/>
                <a:uFillTx/>
                <a:latin typeface="NikoshBAN" pitchFamily="2" charset="0"/>
                <a:ea typeface="+mn-ea"/>
                <a:cs typeface="NikoshBAN" pitchFamily="2" charset="0"/>
              </a:rPr>
              <a:t>যদি একগুচ্ছ সমান্তরাল আলোকরশ্মি </a:t>
            </a:r>
            <a:r>
              <a:rPr kumimoji="0" lang="bn-BD" sz="12800" i="0" u="none" strike="noStrike" kern="1200" cap="none" spc="0" normalizeH="0" baseline="0" noProof="0" dirty="0" smtClean="0">
                <a:ln>
                  <a:noFill/>
                </a:ln>
                <a:solidFill>
                  <a:sysClr val="windowText" lastClr="000000"/>
                </a:solidFill>
                <a:uLnTx/>
                <a:uFillTx/>
                <a:latin typeface="NikoshBAN" pitchFamily="2" charset="0"/>
                <a:ea typeface="+mn-ea"/>
                <a:cs typeface="NikoshBAN" pitchFamily="2" charset="0"/>
              </a:rPr>
              <a:t>কোনো </a:t>
            </a:r>
            <a:r>
              <a:rPr kumimoji="0" lang="bn-BD" sz="12800" i="0" u="none" strike="noStrike" kern="1200" cap="none" spc="0" normalizeH="0" baseline="0" noProof="0" dirty="0" smtClean="0">
                <a:ln>
                  <a:noFill/>
                </a:ln>
                <a:solidFill>
                  <a:sysClr val="windowText" lastClr="000000"/>
                </a:solidFill>
                <a:uLnTx/>
                <a:uFillTx/>
                <a:latin typeface="NikoshBAN" pitchFamily="2" charset="0"/>
                <a:ea typeface="+mn-ea"/>
                <a:cs typeface="NikoshBAN" pitchFamily="2" charset="0"/>
              </a:rPr>
              <a:t>তলে আপতিত হয়ে প্রতিফলনের পর আর সমান্তরাল না</a:t>
            </a:r>
            <a:r>
              <a:rPr kumimoji="0" lang="bn-BD" sz="12800" i="0" u="none" strike="noStrike" kern="1200" cap="none" spc="0" normalizeH="0" noProof="0" dirty="0" smtClean="0">
                <a:ln>
                  <a:noFill/>
                </a:ln>
                <a:solidFill>
                  <a:sysClr val="windowText" lastClr="000000"/>
                </a:solidFill>
                <a:uLnTx/>
                <a:uFillTx/>
                <a:latin typeface="NikoshBAN" pitchFamily="2" charset="0"/>
                <a:ea typeface="+mn-ea"/>
                <a:cs typeface="NikoshBAN" pitchFamily="2" charset="0"/>
              </a:rPr>
              <a:t> থাকে বা </a:t>
            </a:r>
            <a:r>
              <a:rPr kumimoji="0" lang="bn-BD" sz="12800" i="0" u="none" strike="noStrike" kern="1200" cap="none" spc="0" normalizeH="0" baseline="0" noProof="0" dirty="0" smtClean="0">
                <a:ln>
                  <a:noFill/>
                </a:ln>
                <a:solidFill>
                  <a:sysClr val="windowText" lastClr="000000"/>
                </a:solidFill>
                <a:uLnTx/>
                <a:uFillTx/>
                <a:latin typeface="NikoshBAN" pitchFamily="2" charset="0"/>
                <a:ea typeface="+mn-ea"/>
                <a:cs typeface="NikoshBAN" pitchFamily="2" charset="0"/>
              </a:rPr>
              <a:t>অভিসারি বা অপসারি রশ্মিগুচ্ছে পরিণত না</a:t>
            </a:r>
            <a:r>
              <a:rPr kumimoji="0" lang="bn-BD" sz="12800" i="0" u="none" strike="noStrike" kern="1200" cap="none" spc="0" normalizeH="0" noProof="0" dirty="0" smtClean="0">
                <a:ln>
                  <a:noFill/>
                </a:ln>
                <a:solidFill>
                  <a:sysClr val="windowText" lastClr="000000"/>
                </a:solidFill>
                <a:uLnTx/>
                <a:uFillTx/>
                <a:latin typeface="NikoshBAN" pitchFamily="2" charset="0"/>
                <a:ea typeface="+mn-ea"/>
                <a:cs typeface="NikoshBAN" pitchFamily="2" charset="0"/>
              </a:rPr>
              <a:t> </a:t>
            </a:r>
            <a:r>
              <a:rPr kumimoji="0" lang="bn-BD" sz="12800" i="0" u="none" strike="noStrike" kern="1200" cap="none" spc="0" normalizeH="0" baseline="0" noProof="0" dirty="0" smtClean="0">
                <a:ln>
                  <a:noFill/>
                </a:ln>
                <a:solidFill>
                  <a:sysClr val="windowText" lastClr="000000"/>
                </a:solidFill>
                <a:uLnTx/>
                <a:uFillTx/>
                <a:latin typeface="NikoshBAN" pitchFamily="2" charset="0"/>
                <a:ea typeface="+mn-ea"/>
                <a:cs typeface="NikoshBAN" pitchFamily="2" charset="0"/>
              </a:rPr>
              <a:t>হয় তবে এধরনের প্রতিফলনকে </a:t>
            </a:r>
            <a:r>
              <a:rPr kumimoji="0" lang="bn-BD" sz="14400"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NikoshBAN" pitchFamily="2" charset="0"/>
                <a:ea typeface="+mn-ea"/>
                <a:cs typeface="NikoshBAN" pitchFamily="2" charset="0"/>
              </a:rPr>
              <a:t>ব্যাপ্ত বা অনিয়মিত প্রতিফলন</a:t>
            </a:r>
            <a:r>
              <a:rPr kumimoji="0" lang="bn-BD" sz="12800" i="0" u="none" strike="noStrike" kern="1200" cap="none" spc="0" normalizeH="0" baseline="0" noProof="0" dirty="0" smtClean="0">
                <a:ln>
                  <a:noFill/>
                </a:ln>
                <a:solidFill>
                  <a:sysClr val="windowText" lastClr="000000"/>
                </a:solidFill>
                <a:uLnTx/>
                <a:uFillTx/>
                <a:latin typeface="NikoshBAN" pitchFamily="2" charset="0"/>
                <a:ea typeface="+mn-ea"/>
                <a:cs typeface="NikoshBAN" pitchFamily="2" charset="0"/>
              </a:rPr>
              <a:t> বলে।</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bn-BD" sz="3200" i="0" u="none" strike="noStrike" kern="1200" cap="none" spc="0" normalizeH="0" baseline="0" noProof="0" dirty="0" smtClean="0">
              <a:ln>
                <a:noFill/>
              </a:ln>
              <a:solidFill>
                <a:sysClr val="windowText" lastClr="000000"/>
              </a:solidFill>
              <a:uLnTx/>
              <a:uFillTx/>
              <a:latin typeface="NikoshBAN" pitchFamily="2" charset="0"/>
              <a:ea typeface="+mn-ea"/>
              <a:cs typeface="NikoshBAN" pitchFamily="2"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bn-BD" sz="3200" i="0" u="none" strike="noStrike" kern="1200" cap="none" spc="0" normalizeH="0" baseline="0" noProof="0" dirty="0" smtClean="0">
                <a:ln>
                  <a:noFill/>
                </a:ln>
                <a:solidFill>
                  <a:sysClr val="windowText" lastClr="000000"/>
                </a:solidFill>
                <a:uLnTx/>
                <a:uFillTx/>
                <a:latin typeface="NikoshBAN" pitchFamily="2" charset="0"/>
                <a:ea typeface="+mn-ea"/>
                <a:cs typeface="NikoshBAN" pitchFamily="2" charset="0"/>
              </a:rPr>
              <a:t> </a:t>
            </a:r>
            <a:endParaRPr kumimoji="0" lang="en-US" sz="3200" i="0" u="none" strike="noStrike" kern="1200" cap="none" spc="0" normalizeH="0" baseline="0" noProof="0" dirty="0">
              <a:ln>
                <a:noFill/>
              </a:ln>
              <a:solidFill>
                <a:sysClr val="windowText" lastClr="000000"/>
              </a:solidFill>
              <a:uLnTx/>
              <a:uFillTx/>
              <a:latin typeface="NikoshBAN" pitchFamily="2" charset="0"/>
              <a:ea typeface="+mn-ea"/>
              <a:cs typeface="NikoshBAN" pitchFamily="2" charset="0"/>
            </a:endParaRPr>
          </a:p>
        </p:txBody>
      </p:sp>
      <p:grpSp>
        <p:nvGrpSpPr>
          <p:cNvPr id="6" name="Group 5"/>
          <p:cNvGrpSpPr/>
          <p:nvPr/>
        </p:nvGrpSpPr>
        <p:grpSpPr>
          <a:xfrm>
            <a:off x="1051560" y="2190159"/>
            <a:ext cx="3703320" cy="400110"/>
            <a:chOff x="1051560" y="2190159"/>
            <a:chExt cx="3703320" cy="400110"/>
          </a:xfrm>
        </p:grpSpPr>
        <p:cxnSp>
          <p:nvCxnSpPr>
            <p:cNvPr id="7" name="Straight Arrow Connector 6"/>
            <p:cNvCxnSpPr/>
            <p:nvPr/>
          </p:nvCxnSpPr>
          <p:spPr>
            <a:xfrm>
              <a:off x="3048000" y="2374824"/>
              <a:ext cx="1706880"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051560" y="2190159"/>
              <a:ext cx="1981200" cy="400110"/>
            </a:xfrm>
            <a:prstGeom prst="rect">
              <a:avLst/>
            </a:prstGeom>
            <a:noFill/>
          </p:spPr>
          <p:txBody>
            <a:bodyPr wrap="square" rtlCol="0">
              <a:spAutoFit/>
            </a:bodyPr>
            <a:lstStyle/>
            <a:p>
              <a:r>
                <a:rPr lang="bn-BD" sz="2000" b="1" dirty="0" smtClean="0">
                  <a:effectLst>
                    <a:outerShdw blurRad="38100" dist="38100" dir="2700000" algn="tl">
                      <a:srgbClr val="000000">
                        <a:alpha val="43137"/>
                      </a:srgbClr>
                    </a:outerShdw>
                  </a:effectLst>
                  <a:latin typeface="NikoshBAN" pitchFamily="2" charset="0"/>
                  <a:cs typeface="NikoshBAN" pitchFamily="2" charset="0"/>
                </a:rPr>
                <a:t>সমান্তরাল আলোকরশ্মি</a:t>
              </a:r>
            </a:p>
          </p:txBody>
        </p:sp>
      </p:grpSp>
    </p:spTree>
    <p:extLst>
      <p:ext uri="{BB962C8B-B14F-4D97-AF65-F5344CB8AC3E}">
        <p14:creationId xmlns:p14="http://schemas.microsoft.com/office/powerpoint/2010/main" val="341669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5">
                                            <p:bg/>
                                          </p:spTgt>
                                        </p:tgtEl>
                                        <p:attrNameLst>
                                          <p:attrName>style.visibility</p:attrName>
                                        </p:attrNameLst>
                                      </p:cBhvr>
                                      <p:to>
                                        <p:strVal val="visible"/>
                                      </p:to>
                                    </p:set>
                                    <p:animEffect transition="in" filter="fade">
                                      <p:cBhvr>
                                        <p:cTn id="24" dur="1000"/>
                                        <p:tgtEl>
                                          <p:spTgt spid="5">
                                            <p:bg/>
                                          </p:spTgt>
                                        </p:tgtEl>
                                      </p:cBhvr>
                                    </p:animEffect>
                                    <p:anim calcmode="lin" valueType="num">
                                      <p:cBhvr>
                                        <p:cTn id="25" dur="1000" fill="hold"/>
                                        <p:tgtEl>
                                          <p:spTgt spid="5">
                                            <p:bg/>
                                          </p:spTgt>
                                        </p:tgtEl>
                                        <p:attrNameLst>
                                          <p:attrName>ppt_x</p:attrName>
                                        </p:attrNameLst>
                                      </p:cBhvr>
                                      <p:tavLst>
                                        <p:tav tm="0">
                                          <p:val>
                                            <p:strVal val="#ppt_x"/>
                                          </p:val>
                                        </p:tav>
                                        <p:tav tm="100000">
                                          <p:val>
                                            <p:strVal val="#ppt_x"/>
                                          </p:val>
                                        </p:tav>
                                      </p:tavLst>
                                    </p:anim>
                                    <p:anim calcmode="lin" valueType="num">
                                      <p:cBhvr>
                                        <p:cTn id="26"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iterate type="wd">
                                    <p:tmPct val="10000"/>
                                  </p:iterate>
                                  <p:childTnLst>
                                    <p:set>
                                      <p:cBhvr>
                                        <p:cTn id="30" dur="1" fill="hold">
                                          <p:stCondLst>
                                            <p:cond delay="0"/>
                                          </p:stCondLst>
                                        </p:cTn>
                                        <p:tgtEl>
                                          <p:spTgt spid="5">
                                            <p:txEl>
                                              <p:pRg st="0" end="0"/>
                                            </p:txEl>
                                          </p:spTgt>
                                        </p:tgtEl>
                                        <p:attrNameLst>
                                          <p:attrName>style.visibility</p:attrName>
                                        </p:attrNameLst>
                                      </p:cBhvr>
                                      <p:to>
                                        <p:strVal val="visible"/>
                                      </p:to>
                                    </p:set>
                                    <p:animEffect transition="in" filter="fade">
                                      <p:cBhvr>
                                        <p:cTn id="31" dur="1000"/>
                                        <p:tgtEl>
                                          <p:spTgt spid="5">
                                            <p:txEl>
                                              <p:pRg st="0" end="0"/>
                                            </p:txEl>
                                          </p:spTgt>
                                        </p:tgtEl>
                                      </p:cBhvr>
                                    </p:animEffect>
                                    <p:anim calcmode="lin" valueType="num">
                                      <p:cBhvr>
                                        <p:cTn id="3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iterate type="wd">
                                    <p:tmPct val="10000"/>
                                  </p:iterate>
                                  <p:childTnLst>
                                    <p:set>
                                      <p:cBhvr>
                                        <p:cTn id="37" dur="1" fill="hold">
                                          <p:stCondLst>
                                            <p:cond delay="0"/>
                                          </p:stCondLst>
                                        </p:cTn>
                                        <p:tgtEl>
                                          <p:spTgt spid="5">
                                            <p:txEl>
                                              <p:pRg st="2" end="2"/>
                                            </p:txEl>
                                          </p:spTgt>
                                        </p:tgtEl>
                                        <p:attrNameLst>
                                          <p:attrName>style.visibility</p:attrName>
                                        </p:attrNameLst>
                                      </p:cBhvr>
                                      <p:to>
                                        <p:strVal val="visible"/>
                                      </p:to>
                                    </p:set>
                                    <p:animEffect transition="in" filter="fade">
                                      <p:cBhvr>
                                        <p:cTn id="38" dur="1000"/>
                                        <p:tgtEl>
                                          <p:spTgt spid="5">
                                            <p:txEl>
                                              <p:pRg st="2" end="2"/>
                                            </p:txEl>
                                          </p:spTgt>
                                        </p:tgtEl>
                                      </p:cBhvr>
                                    </p:animEffect>
                                    <p:anim calcmode="lin" valueType="num">
                                      <p:cBhvr>
                                        <p:cTn id="3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Title 1"/>
          <p:cNvSpPr>
            <a:spLocks noGrp="1"/>
          </p:cNvSpPr>
          <p:nvPr>
            <p:ph type="ctrTitle"/>
          </p:nvPr>
        </p:nvSpPr>
        <p:spPr>
          <a:xfrm>
            <a:off x="609600" y="381000"/>
            <a:ext cx="7772400" cy="1470025"/>
          </a:xfrm>
          <a:solidFill>
            <a:schemeClr val="tx1">
              <a:lumMod val="25000"/>
              <a:lumOff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bn-BD" sz="80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দলীয় কাজ</a:t>
            </a:r>
            <a:endParaRPr lang="en-US" sz="8000" b="1" dirty="0">
              <a:solidFill>
                <a:srgbClr val="FF000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11" name="Content Placeholder 2"/>
          <p:cNvSpPr>
            <a:spLocks noGrp="1"/>
          </p:cNvSpPr>
          <p:nvPr>
            <p:ph type="subTitle" idx="1"/>
          </p:nvPr>
        </p:nvSpPr>
        <p:spPr>
          <a:xfrm>
            <a:off x="533400" y="3886200"/>
            <a:ext cx="3810000" cy="1676400"/>
          </a:xfrm>
          <a:ln>
            <a:noFill/>
          </a:ln>
          <a:effectLst/>
          <a:scene3d>
            <a:camera prst="orthographicFront">
              <a:rot lat="0" lon="0" rev="0"/>
            </a:camera>
            <a:lightRig rig="chilly" dir="t">
              <a:rot lat="0" lon="0" rev="18480000"/>
            </a:lightRig>
          </a:scene3d>
          <a:sp3d prstMaterial="clear">
            <a:bevelT h="63500"/>
          </a:sp3d>
        </p:spPr>
        <p:txBody>
          <a:bodyPr anchor="ctr">
            <a:normAutofit fontScale="92500" lnSpcReduction="20000"/>
          </a:bodyPr>
          <a:lstStyle/>
          <a:p>
            <a:pPr marL="0" indent="0">
              <a:buNone/>
            </a:pPr>
            <a:r>
              <a:rPr lang="bn-BD" sz="4000" b="1" dirty="0" smtClean="0">
                <a:effectLst>
                  <a:outerShdw blurRad="38100" dist="38100" dir="2700000" algn="tl">
                    <a:srgbClr val="000000">
                      <a:alpha val="43137"/>
                    </a:srgbClr>
                  </a:outerShdw>
                </a:effectLst>
                <a:latin typeface="NikoshBAN" pitchFamily="2" charset="0"/>
                <a:cs typeface="NikoshBAN" pitchFamily="2" charset="0"/>
              </a:rPr>
              <a:t> </a:t>
            </a:r>
          </a:p>
          <a:p>
            <a:pPr marL="0" indent="0">
              <a:buNone/>
            </a:pPr>
            <a:r>
              <a:rPr lang="bn-BD" sz="40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আলোর প্রতিফলনের সূত্রটি লিখ।</a:t>
            </a:r>
          </a:p>
          <a:p>
            <a:pPr marL="0" indent="0">
              <a:buNone/>
            </a:pPr>
            <a:endParaRPr lang="bn-BD" sz="4000" b="1" dirty="0" smtClean="0">
              <a:solidFill>
                <a:srgbClr val="0070C0"/>
              </a:solidFill>
              <a:latin typeface="NikoshBAN" pitchFamily="2" charset="0"/>
              <a:cs typeface="NikoshBAN" pitchFamily="2" charset="0"/>
            </a:endParaRPr>
          </a:p>
        </p:txBody>
      </p:sp>
      <p:sp>
        <p:nvSpPr>
          <p:cNvPr id="4" name="Content Placeholder 2"/>
          <p:cNvSpPr txBox="1">
            <a:spLocks/>
          </p:cNvSpPr>
          <p:nvPr/>
        </p:nvSpPr>
        <p:spPr>
          <a:xfrm>
            <a:off x="533400" y="2362200"/>
            <a:ext cx="3810000" cy="914400"/>
          </a:xfrm>
          <a:prstGeom prst="rect">
            <a:avLst/>
          </a:prstGeom>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fontScale="2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bn-BD" sz="4000" b="1" dirty="0" smtClean="0">
              <a:effectLst>
                <a:outerShdw blurRad="38100" dist="38100" dir="2700000" algn="tl">
                  <a:srgbClr val="000000">
                    <a:alpha val="43137"/>
                  </a:srgbClr>
                </a:outerShdw>
              </a:effectLst>
              <a:latin typeface="NikoshBAN" pitchFamily="2" charset="0"/>
              <a:cs typeface="NikoshBAN" pitchFamily="2" charset="0"/>
            </a:endParaRPr>
          </a:p>
          <a:p>
            <a:r>
              <a:rPr lang="bn-BD" sz="19200" b="1" dirty="0" smtClean="0">
                <a:solidFill>
                  <a:srgbClr val="FFFF00"/>
                </a:solidFill>
                <a:effectLst>
                  <a:outerShdw blurRad="38100" dist="38100" dir="2700000" algn="tl">
                    <a:srgbClr val="000000">
                      <a:alpha val="43137"/>
                    </a:srgbClr>
                  </a:outerShdw>
                </a:effectLst>
                <a:latin typeface="NikoshBAN" pitchFamily="2" charset="0"/>
                <a:cs typeface="NikoshBAN" pitchFamily="2" charset="0"/>
              </a:rPr>
              <a:t>ক-দল</a:t>
            </a:r>
          </a:p>
          <a:p>
            <a:endParaRPr lang="bn-BD" sz="4000" b="1" dirty="0" smtClean="0">
              <a:solidFill>
                <a:srgbClr val="0070C0"/>
              </a:solidFill>
              <a:latin typeface="NikoshBAN" pitchFamily="2" charset="0"/>
              <a:cs typeface="NikoshBAN" pitchFamily="2" charset="0"/>
            </a:endParaRPr>
          </a:p>
        </p:txBody>
      </p:sp>
      <p:sp>
        <p:nvSpPr>
          <p:cNvPr id="5" name="Content Placeholder 2"/>
          <p:cNvSpPr txBox="1">
            <a:spLocks/>
          </p:cNvSpPr>
          <p:nvPr/>
        </p:nvSpPr>
        <p:spPr>
          <a:xfrm>
            <a:off x="4648200" y="2362200"/>
            <a:ext cx="3810000" cy="893618"/>
          </a:xfrm>
          <a:prstGeom prst="rect">
            <a:avLst/>
          </a:prstGeom>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fontScale="2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bn-BD" sz="4000" b="1" dirty="0" smtClean="0">
              <a:effectLst>
                <a:outerShdw blurRad="38100" dist="38100" dir="2700000" algn="tl">
                  <a:srgbClr val="000000">
                    <a:alpha val="43137"/>
                  </a:srgbClr>
                </a:outerShdw>
              </a:effectLst>
              <a:latin typeface="NikoshBAN" pitchFamily="2" charset="0"/>
              <a:cs typeface="NikoshBAN" pitchFamily="2" charset="0"/>
            </a:endParaRPr>
          </a:p>
          <a:p>
            <a:endParaRPr lang="bn-BD" sz="19200" b="1" dirty="0" smtClean="0">
              <a:solidFill>
                <a:srgbClr val="FFFF00"/>
              </a:solidFill>
              <a:effectLst>
                <a:outerShdw blurRad="38100" dist="38100" dir="2700000" algn="tl">
                  <a:srgbClr val="000000">
                    <a:alpha val="43137"/>
                  </a:srgbClr>
                </a:outerShdw>
              </a:effectLst>
              <a:latin typeface="NikoshBAN" pitchFamily="2" charset="0"/>
              <a:cs typeface="NikoshBAN" pitchFamily="2" charset="0"/>
            </a:endParaRPr>
          </a:p>
          <a:p>
            <a:r>
              <a:rPr lang="bn-BD" sz="19200" b="1" dirty="0" smtClean="0">
                <a:solidFill>
                  <a:srgbClr val="FFFF00"/>
                </a:solidFill>
                <a:effectLst>
                  <a:outerShdw blurRad="38100" dist="38100" dir="2700000" algn="tl">
                    <a:srgbClr val="000000">
                      <a:alpha val="43137"/>
                    </a:srgbClr>
                  </a:outerShdw>
                </a:effectLst>
                <a:latin typeface="NikoshBAN" pitchFamily="2" charset="0"/>
                <a:cs typeface="NikoshBAN" pitchFamily="2" charset="0"/>
              </a:rPr>
              <a:t>খ-দল</a:t>
            </a:r>
          </a:p>
          <a:p>
            <a:endParaRPr lang="bn-BD" sz="19200" b="1" dirty="0" smtClean="0">
              <a:solidFill>
                <a:srgbClr val="FFFF00"/>
              </a:solidFill>
              <a:effectLst>
                <a:outerShdw blurRad="38100" dist="38100" dir="2700000" algn="tl">
                  <a:srgbClr val="000000">
                    <a:alpha val="43137"/>
                  </a:srgbClr>
                </a:outerShdw>
              </a:effectLst>
              <a:latin typeface="NikoshBAN" pitchFamily="2" charset="0"/>
              <a:cs typeface="NikoshBAN" pitchFamily="2" charset="0"/>
            </a:endParaRPr>
          </a:p>
          <a:p>
            <a:endParaRPr lang="bn-BD" sz="4000" b="1" dirty="0" smtClean="0">
              <a:solidFill>
                <a:srgbClr val="0070C0"/>
              </a:solidFill>
              <a:latin typeface="NikoshBAN" pitchFamily="2" charset="0"/>
              <a:cs typeface="NikoshBAN" pitchFamily="2" charset="0"/>
            </a:endParaRPr>
          </a:p>
        </p:txBody>
      </p:sp>
      <p:sp>
        <p:nvSpPr>
          <p:cNvPr id="6" name="Content Placeholder 2"/>
          <p:cNvSpPr txBox="1">
            <a:spLocks/>
          </p:cNvSpPr>
          <p:nvPr/>
        </p:nvSpPr>
        <p:spPr>
          <a:xfrm>
            <a:off x="4724400" y="3962400"/>
            <a:ext cx="3810000" cy="1676400"/>
          </a:xfrm>
          <a:prstGeom prst="rect">
            <a:avLst/>
          </a:prstGeom>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fontScale="3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bn-BD" sz="4000" b="1" dirty="0" smtClean="0">
                <a:effectLst>
                  <a:outerShdw blurRad="38100" dist="38100" dir="2700000" algn="tl">
                    <a:srgbClr val="000000">
                      <a:alpha val="43137"/>
                    </a:srgbClr>
                  </a:outerShdw>
                </a:effectLst>
                <a:latin typeface="NikoshBAN" pitchFamily="2" charset="0"/>
                <a:cs typeface="NikoshBAN" pitchFamily="2" charset="0"/>
              </a:rPr>
              <a:t> </a:t>
            </a:r>
          </a:p>
          <a:p>
            <a:r>
              <a:rPr lang="bn-BD" sz="12300" b="1" dirty="0" smtClean="0">
                <a:solidFill>
                  <a:srgbClr val="FF0000"/>
                </a:solidFill>
                <a:latin typeface="NikoshBAN" pitchFamily="2" charset="0"/>
                <a:cs typeface="NikoshBAN" pitchFamily="2" charset="0"/>
              </a:rPr>
              <a:t>আলোর নিয়মিত প্রতিফলের কারণ কি?</a:t>
            </a:r>
          </a:p>
          <a:p>
            <a:r>
              <a:rPr lang="bn-BD" sz="4000" b="1" dirty="0" smtClean="0">
                <a:effectLst>
                  <a:outerShdw blurRad="38100" dist="38100" dir="2700000" algn="tl">
                    <a:srgbClr val="000000">
                      <a:alpha val="43137"/>
                    </a:srgbClr>
                  </a:outerShdw>
                </a:effectLst>
                <a:latin typeface="NikoshBAN" pitchFamily="2" charset="0"/>
                <a:cs typeface="NikoshBAN" pitchFamily="2" charset="0"/>
              </a:rPr>
              <a:t> </a:t>
            </a:r>
          </a:p>
          <a:p>
            <a:endParaRPr lang="bn-BD" sz="4000" b="1" dirty="0" smtClean="0">
              <a:solidFill>
                <a:srgbClr val="0070C0"/>
              </a:solidFill>
              <a:latin typeface="NikoshBAN" pitchFamily="2" charset="0"/>
              <a:cs typeface="NikoshBAN" pitchFamily="2" charset="0"/>
            </a:endParaRPr>
          </a:p>
        </p:txBody>
      </p:sp>
    </p:spTree>
    <p:extLst>
      <p:ext uri="{BB962C8B-B14F-4D97-AF65-F5344CB8AC3E}">
        <p14:creationId xmlns:p14="http://schemas.microsoft.com/office/powerpoint/2010/main" val="3770662135"/>
      </p:ext>
    </p:extLst>
  </p:cSld>
  <p:clrMapOvr>
    <a:overrideClrMapping bg1="dk1" tx1="lt1" bg2="dk2" tx2="lt2" accent1="accent1" accent2="accent2" accent3="accent3" accent4="accent4" accent5="accent5" accent6="accent6" hlink="hlink" folHlink="folHlink"/>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10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 calcmode="lin" valueType="num">
                                      <p:cBhvr additive="base">
                                        <p:cTn id="18"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11">
                                            <p:txEl>
                                              <p:pRg st="1" end="1"/>
                                            </p:txEl>
                                          </p:spTgt>
                                        </p:tgtEl>
                                        <p:attrNameLst>
                                          <p:attrName>style.visibility</p:attrName>
                                        </p:attrNameLst>
                                      </p:cBhvr>
                                      <p:to>
                                        <p:strVal val="visible"/>
                                      </p:to>
                                    </p:set>
                                    <p:anim calcmode="lin" valueType="num">
                                      <p:cBhvr>
                                        <p:cTn id="24" dur="1000" fill="hold"/>
                                        <p:tgtEl>
                                          <p:spTgt spid="11">
                                            <p:txEl>
                                              <p:pRg st="1" end="1"/>
                                            </p:txEl>
                                          </p:spTgt>
                                        </p:tgtEl>
                                        <p:attrNameLst>
                                          <p:attrName>ppt_w</p:attrName>
                                        </p:attrNameLst>
                                      </p:cBhvr>
                                      <p:tavLst>
                                        <p:tav tm="0">
                                          <p:val>
                                            <p:fltVal val="0"/>
                                          </p:val>
                                        </p:tav>
                                        <p:tav tm="100000">
                                          <p:val>
                                            <p:strVal val="#ppt_w"/>
                                          </p:val>
                                        </p:tav>
                                      </p:tavLst>
                                    </p:anim>
                                    <p:anim calcmode="lin" valueType="num">
                                      <p:cBhvr>
                                        <p:cTn id="25" dur="1000" fill="hold"/>
                                        <p:tgtEl>
                                          <p:spTgt spid="11">
                                            <p:txEl>
                                              <p:pRg st="1" end="1"/>
                                            </p:txEl>
                                          </p:spTgt>
                                        </p:tgtEl>
                                        <p:attrNameLst>
                                          <p:attrName>ppt_h</p:attrName>
                                        </p:attrNameLst>
                                      </p:cBhvr>
                                      <p:tavLst>
                                        <p:tav tm="0">
                                          <p:val>
                                            <p:fltVal val="0"/>
                                          </p:val>
                                        </p:tav>
                                        <p:tav tm="100000">
                                          <p:val>
                                            <p:strVal val="#ppt_h"/>
                                          </p:val>
                                        </p:tav>
                                      </p:tavLst>
                                    </p:anim>
                                    <p:anim calcmode="lin" valueType="num">
                                      <p:cBhvr>
                                        <p:cTn id="26" dur="1000" fill="hold"/>
                                        <p:tgtEl>
                                          <p:spTgt spid="11">
                                            <p:txEl>
                                              <p:pRg st="1" end="1"/>
                                            </p:txEl>
                                          </p:spTgt>
                                        </p:tgtEl>
                                        <p:attrNameLst>
                                          <p:attrName>style.rotation</p:attrName>
                                        </p:attrNameLst>
                                      </p:cBhvr>
                                      <p:tavLst>
                                        <p:tav tm="0">
                                          <p:val>
                                            <p:fltVal val="90"/>
                                          </p:val>
                                        </p:tav>
                                        <p:tav tm="100000">
                                          <p:val>
                                            <p:fltVal val="0"/>
                                          </p:val>
                                        </p:tav>
                                      </p:tavLst>
                                    </p:anim>
                                    <p:animEffect transition="in" filter="fade">
                                      <p:cBhvr>
                                        <p:cTn id="27" dur="10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2000"/>
                                        <p:tgtEl>
                                          <p:spTgt spid="5"/>
                                        </p:tgtEl>
                                      </p:cBhvr>
                                    </p:animEffect>
                                    <p:anim calcmode="lin" valueType="num">
                                      <p:cBhvr>
                                        <p:cTn id="33" dur="2000" fill="hold"/>
                                        <p:tgtEl>
                                          <p:spTgt spid="5"/>
                                        </p:tgtEl>
                                        <p:attrNameLst>
                                          <p:attrName>ppt_w</p:attrName>
                                        </p:attrNameLst>
                                      </p:cBhvr>
                                      <p:tavLst>
                                        <p:tav tm="0" fmla="#ppt_w*sin(2.5*pi*$)">
                                          <p:val>
                                            <p:fltVal val="0"/>
                                          </p:val>
                                        </p:tav>
                                        <p:tav tm="100000">
                                          <p:val>
                                            <p:fltVal val="1"/>
                                          </p:val>
                                        </p:tav>
                                      </p:tavLst>
                                    </p:anim>
                                    <p:anim calcmode="lin" valueType="num">
                                      <p:cBhvr>
                                        <p:cTn id="34"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2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870">
                                          <p:stCondLst>
                                            <p:cond delay="0"/>
                                          </p:stCondLst>
                                        </p:cTn>
                                        <p:tgtEl>
                                          <p:spTgt spid="6"/>
                                        </p:tgtEl>
                                      </p:cBhvr>
                                    </p:animEffect>
                                    <p:anim calcmode="lin" valueType="num">
                                      <p:cBhvr>
                                        <p:cTn id="40" dur="2733"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1" dur="996"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2" dur="996" tmFilter="0, 0; 0.125,0.2665; 0.25,0.4; 0.375,0.465; 0.5,0.5;  0.625,0.535; 0.75,0.6; 0.875,0.7335; 1,1">
                                          <p:stCondLst>
                                            <p:cond delay="996"/>
                                          </p:stCondLst>
                                        </p:cTn>
                                        <p:tgtEl>
                                          <p:spTgt spid="6"/>
                                        </p:tgtEl>
                                        <p:attrNameLst>
                                          <p:attrName>ppt_y</p:attrName>
                                        </p:attrNameLst>
                                      </p:cBhvr>
                                      <p:tavLst>
                                        <p:tav tm="0" fmla="#ppt_y-sin(pi*$)/9">
                                          <p:val>
                                            <p:fltVal val="0"/>
                                          </p:val>
                                        </p:tav>
                                        <p:tav tm="100000">
                                          <p:val>
                                            <p:fltVal val="1"/>
                                          </p:val>
                                        </p:tav>
                                      </p:tavLst>
                                    </p:anim>
                                    <p:anim calcmode="lin" valueType="num">
                                      <p:cBhvr>
                                        <p:cTn id="43" dur="498" tmFilter="0, 0; 0.125,0.2665; 0.25,0.4; 0.375,0.465; 0.5,0.5;  0.625,0.535; 0.75,0.6; 0.875,0.7335; 1,1">
                                          <p:stCondLst>
                                            <p:cond delay="1986"/>
                                          </p:stCondLst>
                                        </p:cTn>
                                        <p:tgtEl>
                                          <p:spTgt spid="6"/>
                                        </p:tgtEl>
                                        <p:attrNameLst>
                                          <p:attrName>ppt_y</p:attrName>
                                        </p:attrNameLst>
                                      </p:cBhvr>
                                      <p:tavLst>
                                        <p:tav tm="0" fmla="#ppt_y-sin(pi*$)/27">
                                          <p:val>
                                            <p:fltVal val="0"/>
                                          </p:val>
                                        </p:tav>
                                        <p:tav tm="100000">
                                          <p:val>
                                            <p:fltVal val="1"/>
                                          </p:val>
                                        </p:tav>
                                      </p:tavLst>
                                    </p:anim>
                                    <p:anim calcmode="lin" valueType="num">
                                      <p:cBhvr>
                                        <p:cTn id="44" dur="246" tmFilter="0, 0; 0.125,0.2665; 0.25,0.4; 0.375,0.465; 0.5,0.5;  0.625,0.535; 0.75,0.6; 0.875,0.7335; 1,1">
                                          <p:stCondLst>
                                            <p:cond delay="2484"/>
                                          </p:stCondLst>
                                        </p:cTn>
                                        <p:tgtEl>
                                          <p:spTgt spid="6"/>
                                        </p:tgtEl>
                                        <p:attrNameLst>
                                          <p:attrName>ppt_y</p:attrName>
                                        </p:attrNameLst>
                                      </p:cBhvr>
                                      <p:tavLst>
                                        <p:tav tm="0" fmla="#ppt_y-sin(pi*$)/81">
                                          <p:val>
                                            <p:fltVal val="0"/>
                                          </p:val>
                                        </p:tav>
                                        <p:tav tm="100000">
                                          <p:val>
                                            <p:fltVal val="1"/>
                                          </p:val>
                                        </p:tav>
                                      </p:tavLst>
                                    </p:anim>
                                    <p:animScale>
                                      <p:cBhvr>
                                        <p:cTn id="45" dur="39">
                                          <p:stCondLst>
                                            <p:cond delay="975"/>
                                          </p:stCondLst>
                                        </p:cTn>
                                        <p:tgtEl>
                                          <p:spTgt spid="6"/>
                                        </p:tgtEl>
                                      </p:cBhvr>
                                      <p:to x="100000" y="60000"/>
                                    </p:animScale>
                                    <p:animScale>
                                      <p:cBhvr>
                                        <p:cTn id="46" dur="249" decel="50000">
                                          <p:stCondLst>
                                            <p:cond delay="1014"/>
                                          </p:stCondLst>
                                        </p:cTn>
                                        <p:tgtEl>
                                          <p:spTgt spid="6"/>
                                        </p:tgtEl>
                                      </p:cBhvr>
                                      <p:to x="100000" y="100000"/>
                                    </p:animScale>
                                    <p:animScale>
                                      <p:cBhvr>
                                        <p:cTn id="47" dur="39">
                                          <p:stCondLst>
                                            <p:cond delay="1968"/>
                                          </p:stCondLst>
                                        </p:cTn>
                                        <p:tgtEl>
                                          <p:spTgt spid="6"/>
                                        </p:tgtEl>
                                      </p:cBhvr>
                                      <p:to x="100000" y="80000"/>
                                    </p:animScale>
                                    <p:animScale>
                                      <p:cBhvr>
                                        <p:cTn id="48" dur="249" decel="50000">
                                          <p:stCondLst>
                                            <p:cond delay="2007"/>
                                          </p:stCondLst>
                                        </p:cTn>
                                        <p:tgtEl>
                                          <p:spTgt spid="6"/>
                                        </p:tgtEl>
                                      </p:cBhvr>
                                      <p:to x="100000" y="100000"/>
                                    </p:animScale>
                                    <p:animScale>
                                      <p:cBhvr>
                                        <p:cTn id="49" dur="39">
                                          <p:stCondLst>
                                            <p:cond delay="2463"/>
                                          </p:stCondLst>
                                        </p:cTn>
                                        <p:tgtEl>
                                          <p:spTgt spid="6"/>
                                        </p:tgtEl>
                                      </p:cBhvr>
                                      <p:to x="100000" y="90000"/>
                                    </p:animScale>
                                    <p:animScale>
                                      <p:cBhvr>
                                        <p:cTn id="50" dur="249" decel="50000">
                                          <p:stCondLst>
                                            <p:cond delay="2502"/>
                                          </p:stCondLst>
                                        </p:cTn>
                                        <p:tgtEl>
                                          <p:spTgt spid="6"/>
                                        </p:tgtEl>
                                      </p:cBhvr>
                                      <p:to x="100000" y="100000"/>
                                    </p:animScale>
                                    <p:animScale>
                                      <p:cBhvr>
                                        <p:cTn id="51" dur="39">
                                          <p:stCondLst>
                                            <p:cond delay="2712"/>
                                          </p:stCondLst>
                                        </p:cTn>
                                        <p:tgtEl>
                                          <p:spTgt spid="6"/>
                                        </p:tgtEl>
                                      </p:cBhvr>
                                      <p:to x="100000" y="95000"/>
                                    </p:animScale>
                                    <p:animScale>
                                      <p:cBhvr>
                                        <p:cTn id="52" dur="249" decel="50000">
                                          <p:stCondLst>
                                            <p:cond delay="2751"/>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build="p"/>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868362"/>
          </a:xfrm>
          <a:solidFill>
            <a:srgbClr val="92D05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pPr algn="ctr"/>
            <a:r>
              <a:rPr lang="bn-BD" sz="8000" b="1" dirty="0" smtClean="0">
                <a:effectLst>
                  <a:outerShdw blurRad="38100" dist="38100" dir="2700000" algn="tl">
                    <a:srgbClr val="000000">
                      <a:alpha val="43137"/>
                    </a:srgbClr>
                  </a:outerShdw>
                </a:effectLst>
                <a:latin typeface="NikoshBAN" pitchFamily="2" charset="0"/>
                <a:cs typeface="NikoshBAN" pitchFamily="2" charset="0"/>
              </a:rPr>
              <a:t>মূল্যায়ন</a:t>
            </a:r>
            <a:endParaRPr lang="en-US" sz="8000" b="1" dirty="0">
              <a:effectLst>
                <a:outerShdw blurRad="38100" dist="38100" dir="2700000" algn="tl">
                  <a:srgbClr val="000000">
                    <a:alpha val="43137"/>
                  </a:srgbClr>
                </a:outerShdw>
              </a:effectLst>
              <a:latin typeface="NikoshBAN" pitchFamily="2" charset="0"/>
              <a:cs typeface="NikoshBAN" pitchFamily="2" charset="0"/>
            </a:endParaRPr>
          </a:p>
        </p:txBody>
      </p:sp>
      <p:sp>
        <p:nvSpPr>
          <p:cNvPr id="5" name="Content Placeholder 2"/>
          <p:cNvSpPr>
            <a:spLocks noGrp="1"/>
          </p:cNvSpPr>
          <p:nvPr>
            <p:ph idx="1"/>
          </p:nvPr>
        </p:nvSpPr>
        <p:spPr>
          <a:xfrm>
            <a:off x="533400" y="1524000"/>
            <a:ext cx="8229600" cy="5334000"/>
          </a:xfr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normAutofit/>
          </a:bodyPr>
          <a:lstStyle/>
          <a:p>
            <a:pPr marL="0" indent="0">
              <a:buNone/>
            </a:pPr>
            <a:endParaRPr lang="bn-BD" sz="40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endParaRPr>
          </a:p>
          <a:p>
            <a:pPr marL="0" indent="0">
              <a:buNone/>
            </a:pPr>
            <a:r>
              <a:rPr lang="bn-BD" sz="40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প্রশ্ন-১। 	আমরা কীভাবে কোন বস্তু দেখি?</a:t>
            </a:r>
          </a:p>
          <a:p>
            <a:pPr marL="0" indent="0">
              <a:buNone/>
            </a:pPr>
            <a:r>
              <a:rPr lang="bn-BD" sz="40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প্রশ্ন-২। 	</a:t>
            </a:r>
            <a:r>
              <a:rPr lang="bn-BD" sz="4000" b="1" dirty="0" smtClean="0">
                <a:solidFill>
                  <a:srgbClr val="0070C0"/>
                </a:solidFill>
                <a:effectLst>
                  <a:outerShdw blurRad="38100" dist="38100" dir="2700000" algn="tl">
                    <a:srgbClr val="000000">
                      <a:alpha val="43137"/>
                    </a:srgbClr>
                  </a:outerShdw>
                </a:effectLst>
                <a:latin typeface="NikoshBAN" pitchFamily="2" charset="0"/>
                <a:cs typeface="NikoshBAN" pitchFamily="2" charset="0"/>
              </a:rPr>
              <a:t>আপতিত রশ্মি কী?</a:t>
            </a:r>
          </a:p>
          <a:p>
            <a:pPr marL="0" indent="0">
              <a:buNone/>
            </a:pPr>
            <a:r>
              <a:rPr lang="bn-BD" sz="4000" b="1"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প্রশ্ন-৩। 	</a:t>
            </a:r>
            <a:r>
              <a:rPr lang="bn-BD" sz="40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নিচের চিত্রের আপতন কোণ ও প্রতিফলন 		কোণ চিহ্নিত কর।</a:t>
            </a:r>
          </a:p>
          <a:p>
            <a:pPr marL="0" indent="0">
              <a:buNone/>
            </a:pPr>
            <a:endParaRPr lang="bn-BD" sz="4800" dirty="0" smtClean="0">
              <a:solidFill>
                <a:srgbClr val="0070C0"/>
              </a:solidFill>
              <a:latin typeface="NikoshBAN" pitchFamily="2" charset="0"/>
              <a:cs typeface="NikoshBAN" pitchFamily="2" charset="0"/>
            </a:endParaRPr>
          </a:p>
          <a:p>
            <a:pPr marL="0" indent="0">
              <a:buNone/>
            </a:pPr>
            <a:endParaRPr lang="bn-BD" sz="4800" dirty="0" smtClean="0">
              <a:solidFill>
                <a:srgbClr val="0070C0"/>
              </a:solidFill>
              <a:latin typeface="NikoshBAN" pitchFamily="2" charset="0"/>
              <a:cs typeface="NikoshBAN" pitchFamily="2" charset="0"/>
            </a:endParaRPr>
          </a:p>
          <a:p>
            <a:pPr marL="0" indent="0">
              <a:buNone/>
            </a:pPr>
            <a:endParaRPr lang="en-US" sz="4400" dirty="0">
              <a:solidFill>
                <a:srgbClr val="0070C0"/>
              </a:solidFill>
              <a:latin typeface="NikoshBAN" pitchFamily="2" charset="0"/>
              <a:cs typeface="NikoshBAN" pitchFamily="2" charset="0"/>
            </a:endParaRPr>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4495800"/>
            <a:ext cx="31242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851171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2"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additive="base">
                                        <p:cTn id="14"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iterate type="wd">
                                    <p:tmPct val="10000"/>
                                  </p:iterate>
                                  <p:childTnLst>
                                    <p:set>
                                      <p:cBhvr>
                                        <p:cTn id="19" dur="1" fill="hold">
                                          <p:stCondLst>
                                            <p:cond delay="0"/>
                                          </p:stCondLst>
                                        </p:cTn>
                                        <p:tgtEl>
                                          <p:spTgt spid="5">
                                            <p:txEl>
                                              <p:pRg st="2" end="2"/>
                                            </p:txEl>
                                          </p:spTgt>
                                        </p:tgtEl>
                                        <p:attrNameLst>
                                          <p:attrName>style.visibility</p:attrName>
                                        </p:attrNameLst>
                                      </p:cBhvr>
                                      <p:to>
                                        <p:strVal val="visible"/>
                                      </p:to>
                                    </p:set>
                                    <p:anim calcmode="lin" valueType="num">
                                      <p:cBhvr additive="base">
                                        <p:cTn id="20"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6" fill="hold" nodeType="clickEffect">
                                  <p:stCondLst>
                                    <p:cond delay="0"/>
                                  </p:stCondLst>
                                  <p:iterate type="wd">
                                    <p:tmPct val="10000"/>
                                  </p:iterate>
                                  <p:childTnLst>
                                    <p:set>
                                      <p:cBhvr>
                                        <p:cTn id="25" dur="1" fill="hold">
                                          <p:stCondLst>
                                            <p:cond delay="0"/>
                                          </p:stCondLst>
                                        </p:cTn>
                                        <p:tgtEl>
                                          <p:spTgt spid="5">
                                            <p:txEl>
                                              <p:pRg st="3" end="3"/>
                                            </p:txEl>
                                          </p:spTgt>
                                        </p:tgtEl>
                                        <p:attrNameLst>
                                          <p:attrName>style.visibility</p:attrName>
                                        </p:attrNameLst>
                                      </p:cBhvr>
                                      <p:to>
                                        <p:strVal val="visible"/>
                                      </p:to>
                                    </p:set>
                                    <p:anim calcmode="lin" valueType="num">
                                      <p:cBhvr additive="base">
                                        <p:cTn id="26" dur="10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27" dur="10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2054"/>
                                        </p:tgtEl>
                                        <p:attrNameLst>
                                          <p:attrName>style.visibility</p:attrName>
                                        </p:attrNameLst>
                                      </p:cBhvr>
                                      <p:to>
                                        <p:strVal val="visible"/>
                                      </p:to>
                                    </p:set>
                                    <p:anim calcmode="lin" valueType="num">
                                      <p:cBhvr additive="base">
                                        <p:cTn id="32" dur="500" fill="hold"/>
                                        <p:tgtEl>
                                          <p:spTgt spid="2054"/>
                                        </p:tgtEl>
                                        <p:attrNameLst>
                                          <p:attrName>ppt_x</p:attrName>
                                        </p:attrNameLst>
                                      </p:cBhvr>
                                      <p:tavLst>
                                        <p:tav tm="0">
                                          <p:val>
                                            <p:strVal val="0-#ppt_w/2"/>
                                          </p:val>
                                        </p:tav>
                                        <p:tav tm="100000">
                                          <p:val>
                                            <p:strVal val="#ppt_x"/>
                                          </p:val>
                                        </p:tav>
                                      </p:tavLst>
                                    </p:anim>
                                    <p:anim calcmode="lin" valueType="num">
                                      <p:cBhvr additive="base">
                                        <p:cTn id="33"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bn-BD" sz="8000" b="1" dirty="0" smtClean="0">
                <a:solidFill>
                  <a:srgbClr val="FF0000"/>
                </a:solidFill>
                <a:latin typeface="NikoshBAN" pitchFamily="2" charset="0"/>
                <a:cs typeface="NikoshBAN" pitchFamily="2" charset="0"/>
              </a:rPr>
              <a:t>বাড়ীর কাজ</a:t>
            </a:r>
            <a:endParaRPr lang="en-US" sz="8000" b="1" dirty="0">
              <a:solidFill>
                <a:srgbClr val="FF0000"/>
              </a:solidFill>
              <a:latin typeface="NikoshBAN" pitchFamily="2" charset="0"/>
              <a:cs typeface="NikoshBAN" pitchFamily="2" charset="0"/>
            </a:endParaRPr>
          </a:p>
        </p:txBody>
      </p:sp>
      <p:sp>
        <p:nvSpPr>
          <p:cNvPr id="3" name="Content Placeholder 2"/>
          <p:cNvSpPr>
            <a:spLocks noGrp="1"/>
          </p:cNvSpPr>
          <p:nvPr>
            <p:ph idx="1"/>
          </p:nvPr>
        </p:nvSpPr>
        <p:spPr>
          <a:xfrm>
            <a:off x="1066800" y="2666999"/>
            <a:ext cx="7010400" cy="2819401"/>
          </a:xfrm>
        </p:spPr>
        <p:txBody>
          <a:bodyPr anchor="ctr">
            <a:normAutofit/>
          </a:bodyPr>
          <a:lstStyle/>
          <a:p>
            <a:pPr marL="0" indent="0" algn="ctr">
              <a:buNone/>
            </a:pPr>
            <a:r>
              <a:rPr lang="bn-BD" sz="4000" b="1" dirty="0" smtClean="0">
                <a:effectLst>
                  <a:outerShdw blurRad="38100" dist="38100" dir="2700000" algn="tl">
                    <a:srgbClr val="000000">
                      <a:alpha val="43137"/>
                    </a:srgbClr>
                  </a:outerShdw>
                </a:effectLst>
                <a:latin typeface="NikoshBAN" pitchFamily="2" charset="0"/>
                <a:cs typeface="NikoshBAN" pitchFamily="2" charset="0"/>
              </a:rPr>
              <a:t>         </a:t>
            </a:r>
            <a:r>
              <a:rPr lang="bn-BD" sz="5400" b="1" dirty="0" smtClean="0">
                <a:effectLst>
                  <a:outerShdw blurRad="38100" dist="38100" dir="2700000" algn="tl">
                    <a:srgbClr val="000000">
                      <a:alpha val="43137"/>
                    </a:srgbClr>
                  </a:outerShdw>
                </a:effectLst>
                <a:latin typeface="NikoshBAN" pitchFamily="2" charset="0"/>
                <a:cs typeface="NikoshBAN" pitchFamily="2" charset="0"/>
              </a:rPr>
              <a:t>''</a:t>
            </a:r>
            <a:r>
              <a:rPr lang="bn-BD" sz="54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 আমরা অন্ধকারে কোন বস্তু দেখতে পাই না কেন - ব্যাখা কর? </a:t>
            </a:r>
            <a:r>
              <a:rPr lang="bn-BD" sz="5400" b="1" dirty="0" smtClean="0">
                <a:effectLst>
                  <a:outerShdw blurRad="38100" dist="38100" dir="2700000" algn="tl">
                    <a:srgbClr val="000000">
                      <a:alpha val="43137"/>
                    </a:srgbClr>
                  </a:outerShdw>
                </a:effectLst>
                <a:latin typeface="NikoshBAN" pitchFamily="2" charset="0"/>
                <a:cs typeface="NikoshBAN" pitchFamily="2" charset="0"/>
              </a:rPr>
              <a:t>''</a:t>
            </a:r>
            <a:r>
              <a:rPr lang="bn-BD" sz="5400" b="1" dirty="0" smtClean="0">
                <a:solidFill>
                  <a:srgbClr val="00B050"/>
                </a:solidFill>
                <a:effectLst>
                  <a:outerShdw blurRad="38100" dist="38100" dir="2700000" algn="tl">
                    <a:srgbClr val="000000">
                      <a:alpha val="43137"/>
                    </a:srgbClr>
                  </a:outerShdw>
                </a:effectLst>
                <a:latin typeface="NikoshBAN" pitchFamily="2" charset="0"/>
                <a:cs typeface="NikoshBAN" pitchFamily="2" charset="0"/>
              </a:rPr>
              <a:t> </a:t>
            </a:r>
            <a:endParaRPr lang="en-US" sz="5400" b="1" dirty="0">
              <a:solidFill>
                <a:srgbClr val="00B050"/>
              </a:solidFill>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57959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path" presetSubtype="0" accel="50000" decel="50000" fill="hold" grpId="0" nodeType="clickEffect">
                                  <p:stCondLst>
                                    <p:cond delay="0"/>
                                  </p:stCondLst>
                                  <p:childTnLst>
                                    <p:animMotion origin="layout" path="M 0 0 C 0.069 0 0.125 0.056 0.125 0.125 C 0.125 0.194 0.069 0.25 0 0.25 C -0.069 0.25 -0.125 0.194 -0.125 0.125 C -0.125 0.056 -0.069 0 0 0 Z" pathEditMode="relative" ptsTypes="">
                                      <p:cBhvr>
                                        <p:cTn id="6" dur="2000" fill="hold"/>
                                        <p:tgtEl>
                                          <p:spTgt spid="2"/>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21"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heel(4)">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74638"/>
            <a:ext cx="4495800" cy="1143000"/>
          </a:xfrm>
          <a:solidFill>
            <a:schemeClr val="accent1">
              <a:lumMod val="20000"/>
              <a:lumOff val="80000"/>
            </a:schemeClr>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txBody>
          <a:bodyPr>
            <a:noAutofit/>
          </a:bodyPr>
          <a:lstStyle/>
          <a:p>
            <a:r>
              <a:rPr lang="bn-BD" sz="9600" b="1" spc="600" dirty="0" smtClean="0">
                <a:solidFill>
                  <a:srgbClr val="92D050"/>
                </a:solidFill>
                <a:effectLst>
                  <a:outerShdw blurRad="38100" dist="38100" dir="2700000" algn="tl">
                    <a:srgbClr val="000000">
                      <a:alpha val="43137"/>
                    </a:srgbClr>
                  </a:outerShdw>
                </a:effectLst>
                <a:latin typeface="NikoshBAN" pitchFamily="2" charset="0"/>
                <a:cs typeface="NikoshBAN" pitchFamily="2" charset="0"/>
              </a:rPr>
              <a:t>ধন্যবাদ</a:t>
            </a:r>
            <a:endParaRPr lang="en-US" sz="9600" b="1" spc="600" dirty="0">
              <a:solidFill>
                <a:srgbClr val="92D050"/>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2743200"/>
            <a:ext cx="3657600" cy="3352800"/>
          </a:xfrm>
          <a:prstGeom prst="rect">
            <a:avLst/>
          </a:prstGeom>
        </p:spPr>
      </p:pic>
      <p:sp>
        <p:nvSpPr>
          <p:cNvPr id="7" name="TextBox 6"/>
          <p:cNvSpPr txBox="1"/>
          <p:nvPr/>
        </p:nvSpPr>
        <p:spPr>
          <a:xfrm>
            <a:off x="5257800" y="2111276"/>
            <a:ext cx="2739253" cy="2769989"/>
          </a:xfrm>
          <a:prstGeom prst="rect">
            <a:avLst/>
          </a:prstGeom>
          <a:solidFill>
            <a:srgbClr val="92D050"/>
          </a:solidFill>
          <a:ln w="34925">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rtlCol="0">
            <a:spAutoFit/>
          </a:bodyPr>
          <a:lstStyle/>
          <a:p>
            <a:r>
              <a:rPr lang="bn-BD" sz="6000" b="1" spc="-300" dirty="0" smtClean="0">
                <a:solidFill>
                  <a:srgbClr val="FF0000"/>
                </a:solidFill>
                <a:effectLst>
                  <a:outerShdw blurRad="38100" dist="38100" dir="2700000" algn="tl">
                    <a:srgbClr val="000000">
                      <a:alpha val="43137"/>
                    </a:srgbClr>
                  </a:outerShdw>
                </a:effectLst>
                <a:latin typeface="NikoshBAN" pitchFamily="2" charset="0"/>
                <a:cs typeface="NikoshBAN" pitchFamily="2" charset="0"/>
              </a:rPr>
              <a:t>আবার দেখা হবে,কেমন?</a:t>
            </a:r>
          </a:p>
          <a:p>
            <a:endParaRPr lang="en-US" sz="5400" dirty="0"/>
          </a:p>
        </p:txBody>
      </p:sp>
    </p:spTree>
    <p:extLst>
      <p:ext uri="{BB962C8B-B14F-4D97-AF65-F5344CB8AC3E}">
        <p14:creationId xmlns:p14="http://schemas.microsoft.com/office/powerpoint/2010/main" val="185478998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xit" presetSubtype="10" fill="hold" grpId="0" nodeType="clickEffect">
                                  <p:stCondLst>
                                    <p:cond delay="0"/>
                                  </p:stCondLst>
                                  <p:childTnLst>
                                    <p:anim calcmode="lin" valueType="num">
                                      <p:cBhvr>
                                        <p:cTn id="6" dur="5000"/>
                                        <p:tgtEl>
                                          <p:spTgt spid="2"/>
                                        </p:tgtEl>
                                        <p:attrNameLst>
                                          <p:attrName>ppt_h</p:attrName>
                                        </p:attrNameLst>
                                      </p:cBhvr>
                                      <p:tavLst>
                                        <p:tav tm="0">
                                          <p:val>
                                            <p:strVal val="ppt_h"/>
                                          </p:val>
                                        </p:tav>
                                        <p:tav tm="100000">
                                          <p:val>
                                            <p:strVal val="ppt_h"/>
                                          </p:val>
                                        </p:tav>
                                      </p:tavLst>
                                    </p:anim>
                                    <p:anim calcmode="lin" valueType="num">
                                      <p:cBhvr>
                                        <p:cTn id="7" dur="5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8" dur="1" fill="hold">
                                          <p:stCondLst>
                                            <p:cond delay="49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45" presetClass="exit" presetSubtype="0" fill="hold" nodeType="clickEffect">
                                  <p:stCondLst>
                                    <p:cond delay="0"/>
                                  </p:stCondLst>
                                  <p:childTnLst>
                                    <p:animEffect transition="out" filter="fade">
                                      <p:cBhvr>
                                        <p:cTn id="12" dur="2000"/>
                                        <p:tgtEl>
                                          <p:spTgt spid="5"/>
                                        </p:tgtEl>
                                      </p:cBhvr>
                                    </p:animEffect>
                                    <p:anim calcmode="lin" valueType="num">
                                      <p:cBhvr>
                                        <p:cTn id="13" dur="2000"/>
                                        <p:tgtEl>
                                          <p:spTgt spid="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4" dur="2000"/>
                                        <p:tgtEl>
                                          <p:spTgt spid="5"/>
                                        </p:tgtEl>
                                        <p:attrNameLst>
                                          <p:attrName>ppt_h</p:attrName>
                                        </p:attrNameLst>
                                      </p:cBhvr>
                                      <p:tavLst>
                                        <p:tav tm="0">
                                          <p:val>
                                            <p:strVal val="ppt_h"/>
                                          </p:val>
                                        </p:tav>
                                        <p:tav tm="100000">
                                          <p:val>
                                            <p:strVal val="ppt_h"/>
                                          </p:val>
                                        </p:tav>
                                      </p:tavLst>
                                    </p:anim>
                                    <p:set>
                                      <p:cBhvr>
                                        <p:cTn id="15" dur="1" fill="hold">
                                          <p:stCondLst>
                                            <p:cond delay="1999"/>
                                          </p:stCondLst>
                                        </p:cTn>
                                        <p:tgtEl>
                                          <p:spTgt spid="5"/>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1" presetClass="exit" presetSubtype="1" fill="hold" grpId="0" nodeType="clickEffect">
                                  <p:stCondLst>
                                    <p:cond delay="200"/>
                                  </p:stCondLst>
                                  <p:childTnLst>
                                    <p:animEffect transition="out" filter="wheel(1)">
                                      <p:cBhvr>
                                        <p:cTn id="19" dur="2000"/>
                                        <p:tgtEl>
                                          <p:spTgt spid="7"/>
                                        </p:tgtEl>
                                      </p:cBhvr>
                                    </p:animEffect>
                                    <p:set>
                                      <p:cBhvr>
                                        <p:cTn id="20" dur="1" fill="hold">
                                          <p:stCondLst>
                                            <p:cond delay="19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nodeType="clickEffect">
                                  <p:stCondLst>
                                    <p:cond delay="0"/>
                                  </p:stCondLst>
                                  <p:iterate type="lt">
                                    <p:tmPct val="10000"/>
                                  </p:iterate>
                                  <p:childTnLst>
                                    <p:set>
                                      <p:cBhvr>
                                        <p:cTn id="24" dur="1" fill="hold">
                                          <p:stCondLst>
                                            <p:cond delay="0"/>
                                          </p:stCondLst>
                                        </p:cTn>
                                        <p:tgtEl>
                                          <p:spTgt spid="7">
                                            <p:txEl>
                                              <p:pRg st="0" end="0"/>
                                            </p:txEl>
                                          </p:spTgt>
                                        </p:tgtEl>
                                        <p:attrNameLst>
                                          <p:attrName>style.visibility</p:attrName>
                                        </p:attrNameLst>
                                      </p:cBhvr>
                                      <p:to>
                                        <p:strVal val="visible"/>
                                      </p:to>
                                    </p:set>
                                    <p:anim by="(-#ppt_w*2)" calcmode="lin" valueType="num">
                                      <p:cBhvr rctx="PPT">
                                        <p:cTn id="25" dur="500" autoRev="1" fill="hold">
                                          <p:stCondLst>
                                            <p:cond delay="0"/>
                                          </p:stCondLst>
                                        </p:cTn>
                                        <p:tgtEl>
                                          <p:spTgt spid="7">
                                            <p:txEl>
                                              <p:pRg st="0" end="0"/>
                                            </p:txEl>
                                          </p:spTgt>
                                        </p:tgtEl>
                                        <p:attrNameLst>
                                          <p:attrName>ppt_w</p:attrName>
                                        </p:attrNameLst>
                                      </p:cBhvr>
                                    </p:anim>
                                    <p:anim by="(#ppt_w*0.50)" calcmode="lin" valueType="num">
                                      <p:cBhvr>
                                        <p:cTn id="26" dur="500" decel="50000" autoRev="1" fill="hold">
                                          <p:stCondLst>
                                            <p:cond delay="0"/>
                                          </p:stCondLst>
                                        </p:cTn>
                                        <p:tgtEl>
                                          <p:spTgt spid="7">
                                            <p:txEl>
                                              <p:pRg st="0" end="0"/>
                                            </p:txEl>
                                          </p:spTgt>
                                        </p:tgtEl>
                                        <p:attrNameLst>
                                          <p:attrName>ppt_x</p:attrName>
                                        </p:attrNameLst>
                                      </p:cBhvr>
                                    </p:anim>
                                    <p:anim from="(-#ppt_h/2)" to="(#ppt_y)" calcmode="lin" valueType="num">
                                      <p:cBhvr>
                                        <p:cTn id="27" dur="1000" fill="hold">
                                          <p:stCondLst>
                                            <p:cond delay="0"/>
                                          </p:stCondLst>
                                        </p:cTn>
                                        <p:tgtEl>
                                          <p:spTgt spid="7">
                                            <p:txEl>
                                              <p:pRg st="0" end="0"/>
                                            </p:txEl>
                                          </p:spTgt>
                                        </p:tgtEl>
                                        <p:attrNameLst>
                                          <p:attrName>ppt_y</p:attrName>
                                        </p:attrNameLst>
                                      </p:cBhvr>
                                    </p:anim>
                                    <p:animRot by="21600000">
                                      <p:cBhvr>
                                        <p:cTn id="28" dur="1000" fill="hold">
                                          <p:stCondLst>
                                            <p:cond delay="0"/>
                                          </p:stCondLst>
                                        </p:cTn>
                                        <p:tgtEl>
                                          <p:spTgt spid="7">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3.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1126</TotalTime>
  <Words>265</Words>
  <Application>Microsoft Office PowerPoint</Application>
  <PresentationFormat>On-screen Show (4:3)</PresentationFormat>
  <Paragraphs>77</Paragraphs>
  <Slides>16</Slides>
  <Notes>1</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16</vt:i4>
      </vt:variant>
    </vt:vector>
  </HeadingPairs>
  <TitlesOfParts>
    <vt:vector size="20" baseType="lpstr">
      <vt:lpstr>Office Theme</vt:lpstr>
      <vt:lpstr>Pushpin</vt:lpstr>
      <vt:lpstr>Couture</vt:lpstr>
      <vt:lpstr>Equation</vt:lpstr>
      <vt:lpstr>স্বাগতম</vt:lpstr>
      <vt:lpstr>পরিচিতি </vt:lpstr>
      <vt:lpstr>চল এবার কিছু চিত্র দেখি</vt:lpstr>
      <vt:lpstr> আজকের পাঠের বিষয়</vt:lpstr>
      <vt:lpstr>শিখন ফল</vt:lpstr>
      <vt:lpstr>পাঠ ঊপস্থাপন</vt:lpstr>
      <vt:lpstr>PowerPoint Presentation</vt:lpstr>
      <vt:lpstr>আলোর ধর্ম</vt:lpstr>
      <vt:lpstr>আলোর প্রতিফলন</vt:lpstr>
      <vt:lpstr>প্রতিফলনের সূত্রঃ  </vt:lpstr>
      <vt:lpstr>প্রতিফলনের প্রকারভেদ</vt:lpstr>
      <vt:lpstr>অনিয়মিত প্রতিফলনঃ </vt:lpstr>
      <vt:lpstr>দলীয় কাজ</vt:lpstr>
      <vt:lpstr>মূল্যায়ন</vt:lpstr>
      <vt:lpstr>বাড়ীর কাজ</vt:lpstr>
      <vt:lpstr>ধন্যবাদ</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স্বাগতম</dc:title>
  <dc:creator>RSA</dc:creator>
  <cp:lastModifiedBy>user</cp:lastModifiedBy>
  <cp:revision>277</cp:revision>
  <dcterms:created xsi:type="dcterms:W3CDTF">2006-08-16T00:00:00Z</dcterms:created>
  <dcterms:modified xsi:type="dcterms:W3CDTF">2014-02-15T00:21:26Z</dcterms:modified>
</cp:coreProperties>
</file>