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8" r:id="rId5"/>
    <p:sldId id="267" r:id="rId6"/>
    <p:sldId id="269" r:id="rId7"/>
    <p:sldId id="270" r:id="rId8"/>
    <p:sldId id="260" r:id="rId9"/>
    <p:sldId id="261" r:id="rId10"/>
    <p:sldId id="262" r:id="rId11"/>
    <p:sldId id="263" r:id="rId12"/>
    <p:sldId id="271" r:id="rId13"/>
    <p:sldId id="264" r:id="rId14"/>
    <p:sldId id="265" r:id="rId15"/>
    <p:sldId id="26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9" d="100"/>
          <a:sy n="89" d="100"/>
        </p:scale>
        <p:origin x="-846" y="3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1D8BD707-D9CF-40AE-B4C6-C98DA3205C09}" type="datetimeFigureOut">
              <a:rPr lang="en-US" smtClean="0"/>
              <a:pPr/>
              <a:t>21-Oct-13</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pPr/>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21-Oct-13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21-Oct-13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21-Oct-13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21-Oct-13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1D8BD707-D9CF-40AE-B4C6-C98DA3205C09}" type="datetimeFigureOut">
              <a:rPr lang="en-US" smtClean="0"/>
              <a:pPr/>
              <a:t>21-Oct-13</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 y="152400"/>
            <a:ext cx="8915400" cy="1143000"/>
          </a:xfrm>
          <a:solidFill>
            <a:schemeClr val="accent2"/>
          </a:solidFill>
          <a:ln>
            <a:solidFill>
              <a:srgbClr val="FF0000"/>
            </a:solidFill>
          </a:ln>
        </p:spPr>
        <p:txBody>
          <a:bodyPr>
            <a:noAutofit/>
          </a:bodyPr>
          <a:lstStyle/>
          <a:p>
            <a:r>
              <a:rPr lang="en-US" sz="7200" b="1" dirty="0" smtClean="0">
                <a:solidFill>
                  <a:srgbClr val="002060"/>
                </a:solidFill>
              </a:rPr>
              <a:t> </a:t>
            </a:r>
            <a:r>
              <a:rPr lang="bn-BD" sz="7200" b="1" dirty="0" smtClean="0">
                <a:solidFill>
                  <a:srgbClr val="002060"/>
                </a:solidFill>
              </a:rPr>
              <a:t>স্বাগতম</a:t>
            </a:r>
            <a:endParaRPr lang="en-US" sz="7200" b="1" dirty="0">
              <a:solidFill>
                <a:srgbClr val="002060"/>
              </a:solidFill>
            </a:endParaRPr>
          </a:p>
        </p:txBody>
      </p:sp>
      <p:sp>
        <p:nvSpPr>
          <p:cNvPr id="3" name="Subtitle 2"/>
          <p:cNvSpPr>
            <a:spLocks noGrp="1"/>
          </p:cNvSpPr>
          <p:nvPr>
            <p:ph type="subTitle" idx="1"/>
          </p:nvPr>
        </p:nvSpPr>
        <p:spPr/>
        <p:txBody>
          <a:bodyPr/>
          <a:lstStyle/>
          <a:p>
            <a:endParaRPr lang="en-US" dirty="0"/>
          </a:p>
        </p:txBody>
      </p:sp>
      <p:pic>
        <p:nvPicPr>
          <p:cNvPr id="1026" name="Picture 2" descr="D:\Photos\YJX0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52" y="1282849"/>
            <a:ext cx="9144000"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9800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edge">
                                      <p:cBhvr>
                                        <p:cTn id="1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50000"/>
            </a:schemeClr>
          </a:solidFill>
        </p:spPr>
        <p:txBody>
          <a:bodyPr/>
          <a:lstStyle/>
          <a:p>
            <a:r>
              <a:rPr lang="bn-BD" sz="8000" b="1" dirty="0" smtClean="0"/>
              <a:t>পরিচিতি</a:t>
            </a:r>
            <a:endParaRPr lang="en-US" sz="8000" b="1" dirty="0"/>
          </a:p>
        </p:txBody>
      </p:sp>
      <p:sp>
        <p:nvSpPr>
          <p:cNvPr id="3" name="Content Placeholder 2"/>
          <p:cNvSpPr>
            <a:spLocks noGrp="1"/>
          </p:cNvSpPr>
          <p:nvPr>
            <p:ph sz="quarter" idx="13"/>
          </p:nvPr>
        </p:nvSpPr>
        <p:spPr>
          <a:xfrm>
            <a:off x="18826" y="2209800"/>
            <a:ext cx="4172174" cy="3877056"/>
          </a:xfrm>
          <a:solidFill>
            <a:schemeClr val="accent3"/>
          </a:solidFill>
        </p:spPr>
        <p:txBody>
          <a:bodyPr/>
          <a:lstStyle/>
          <a:p>
            <a:pPr marL="0" indent="0">
              <a:buNone/>
            </a:pPr>
            <a:r>
              <a:rPr lang="as-IN" sz="2800" b="1" dirty="0" smtClean="0">
                <a:solidFill>
                  <a:schemeClr val="accent5"/>
                </a:solidFill>
              </a:rPr>
              <a:t>দেওয়ান </a:t>
            </a:r>
            <a:r>
              <a:rPr lang="as-IN" sz="2800" b="1" dirty="0">
                <a:solidFill>
                  <a:schemeClr val="accent5"/>
                </a:solidFill>
              </a:rPr>
              <a:t>শরিফুল ইসলাম</a:t>
            </a:r>
            <a:endParaRPr lang="as-IN" b="1" dirty="0">
              <a:solidFill>
                <a:schemeClr val="accent5"/>
              </a:solidFill>
            </a:endParaRPr>
          </a:p>
          <a:p>
            <a:pPr marL="0" indent="0">
              <a:buNone/>
            </a:pPr>
            <a:r>
              <a:rPr lang="as-IN" b="1" dirty="0">
                <a:solidFill>
                  <a:srgbClr val="0070C0"/>
                </a:solidFill>
              </a:rPr>
              <a:t>সহকারী শিক্ষক(কম্পিউটার)</a:t>
            </a:r>
          </a:p>
          <a:p>
            <a:pPr marL="0" indent="0">
              <a:buNone/>
            </a:pPr>
            <a:r>
              <a:rPr lang="as-IN" b="1" dirty="0">
                <a:solidFill>
                  <a:schemeClr val="accent5">
                    <a:lumMod val="50000"/>
                  </a:schemeClr>
                </a:solidFill>
              </a:rPr>
              <a:t>আখতার সিদ্দিকী বালিকা উচ্চ বিদালয় ।</a:t>
            </a:r>
          </a:p>
          <a:p>
            <a:pPr marL="0" indent="0">
              <a:buNone/>
            </a:pPr>
            <a:r>
              <a:rPr lang="as-IN" b="1" dirty="0">
                <a:solidFill>
                  <a:srgbClr val="00B050"/>
                </a:solidFill>
              </a:rPr>
              <a:t>পোষ্টঃ-উত্তরগ্রাম</a:t>
            </a:r>
          </a:p>
          <a:p>
            <a:pPr marL="0" indent="0">
              <a:buNone/>
            </a:pPr>
            <a:r>
              <a:rPr lang="as-IN" b="1" dirty="0">
                <a:solidFill>
                  <a:srgbClr val="FFFF00"/>
                </a:solidFill>
              </a:rPr>
              <a:t>উপজেলাঃ-মহাদেবপুর</a:t>
            </a:r>
          </a:p>
          <a:p>
            <a:pPr marL="0" indent="0">
              <a:buNone/>
            </a:pPr>
            <a:r>
              <a:rPr lang="as-IN" b="1" dirty="0">
                <a:solidFill>
                  <a:schemeClr val="accent1">
                    <a:lumMod val="60000"/>
                    <a:lumOff val="40000"/>
                  </a:schemeClr>
                </a:solidFill>
              </a:rPr>
              <a:t>জেলাঃ-নওগাঁপরিচিতি</a:t>
            </a:r>
          </a:p>
          <a:p>
            <a:pPr marL="0" indent="0">
              <a:buNone/>
            </a:pPr>
            <a:endParaRPr lang="en-US" dirty="0"/>
          </a:p>
        </p:txBody>
      </p:sp>
      <p:sp>
        <p:nvSpPr>
          <p:cNvPr id="4" name="Content Placeholder 3"/>
          <p:cNvSpPr>
            <a:spLocks noGrp="1"/>
          </p:cNvSpPr>
          <p:nvPr>
            <p:ph sz="quarter" idx="14"/>
          </p:nvPr>
        </p:nvSpPr>
        <p:spPr>
          <a:xfrm>
            <a:off x="5105400" y="2209800"/>
            <a:ext cx="4038600" cy="3877056"/>
          </a:xfrm>
          <a:solidFill>
            <a:srgbClr val="FFC000"/>
          </a:solidFill>
        </p:spPr>
        <p:txBody>
          <a:bodyPr/>
          <a:lstStyle/>
          <a:p>
            <a:pPr marL="0" indent="0">
              <a:buNone/>
            </a:pPr>
            <a:r>
              <a:rPr lang="as-IN" sz="4000" b="1" dirty="0">
                <a:solidFill>
                  <a:srgbClr val="C00000"/>
                </a:solidFill>
              </a:rPr>
              <a:t>শ্রেণীঃ-    </a:t>
            </a:r>
            <a:r>
              <a:rPr lang="bn-BD" sz="4000" b="1" dirty="0" smtClean="0">
                <a:solidFill>
                  <a:srgbClr val="C00000"/>
                </a:solidFill>
              </a:rPr>
              <a:t>দশম</a:t>
            </a:r>
            <a:endParaRPr lang="as-IN" sz="4000" b="1" dirty="0">
              <a:solidFill>
                <a:srgbClr val="C00000"/>
              </a:solidFill>
            </a:endParaRPr>
          </a:p>
          <a:p>
            <a:pPr marL="0" indent="0">
              <a:buNone/>
            </a:pPr>
            <a:r>
              <a:rPr lang="en-US" b="1" i="1" dirty="0" smtClean="0"/>
              <a:t> </a:t>
            </a:r>
            <a:r>
              <a:rPr lang="as-IN" b="1" i="1" dirty="0" smtClean="0">
                <a:solidFill>
                  <a:srgbClr val="00B050"/>
                </a:solidFill>
              </a:rPr>
              <a:t>বিষয়ঃ- </a:t>
            </a:r>
            <a:r>
              <a:rPr lang="as-IN" b="1" i="1" dirty="0">
                <a:solidFill>
                  <a:srgbClr val="00B050"/>
                </a:solidFill>
              </a:rPr>
              <a:t>কম্পিউটার শিক্ষা</a:t>
            </a:r>
          </a:p>
          <a:p>
            <a:pPr marL="0" indent="0">
              <a:buNone/>
            </a:pPr>
            <a:r>
              <a:rPr lang="en-US" b="1" dirty="0" smtClean="0">
                <a:solidFill>
                  <a:srgbClr val="C00000"/>
                </a:solidFill>
              </a:rPr>
              <a:t>  </a:t>
            </a:r>
            <a:r>
              <a:rPr lang="as-IN" b="1" dirty="0" smtClean="0">
                <a:solidFill>
                  <a:srgbClr val="C00000"/>
                </a:solidFill>
              </a:rPr>
              <a:t>শিরোনামঃ-</a:t>
            </a:r>
            <a:r>
              <a:rPr lang="en-US" b="1" dirty="0" smtClean="0">
                <a:solidFill>
                  <a:srgbClr val="C00000"/>
                </a:solidFill>
              </a:rPr>
              <a:t>         </a:t>
            </a:r>
            <a:r>
              <a:rPr lang="bn-BD" b="1" dirty="0" smtClean="0">
                <a:solidFill>
                  <a:srgbClr val="C00000"/>
                </a:solidFill>
              </a:rPr>
              <a:t>কম্পিউটারের প্রয়োগ ও </a:t>
            </a:r>
            <a:r>
              <a:rPr lang="en-US" b="1" dirty="0" smtClean="0">
                <a:solidFill>
                  <a:srgbClr val="C00000"/>
                </a:solidFill>
              </a:rPr>
              <a:t>     </a:t>
            </a:r>
            <a:r>
              <a:rPr lang="bn-BD" b="1" dirty="0" smtClean="0">
                <a:solidFill>
                  <a:srgbClr val="C00000"/>
                </a:solidFill>
              </a:rPr>
              <a:t>মাল্টিমিডিয়া</a:t>
            </a:r>
          </a:p>
          <a:p>
            <a:pPr marL="0" indent="0">
              <a:buNone/>
            </a:pPr>
            <a:r>
              <a:rPr lang="en-US" dirty="0" smtClean="0"/>
              <a:t> </a:t>
            </a:r>
            <a:r>
              <a:rPr lang="as-IN" b="1" dirty="0" smtClean="0">
                <a:solidFill>
                  <a:srgbClr val="0070C0"/>
                </a:solidFill>
              </a:rPr>
              <a:t>সময়ঃ- </a:t>
            </a:r>
            <a:r>
              <a:rPr lang="as-IN" b="1" dirty="0">
                <a:solidFill>
                  <a:srgbClr val="0070C0"/>
                </a:solidFill>
              </a:rPr>
              <a:t>৪৫ মিনিট</a:t>
            </a:r>
          </a:p>
          <a:p>
            <a:pPr marL="0" indent="0">
              <a:buNone/>
            </a:pPr>
            <a:r>
              <a:rPr lang="en-US" b="1" dirty="0" smtClean="0"/>
              <a:t> </a:t>
            </a:r>
            <a:r>
              <a:rPr lang="as-IN" b="1" dirty="0" smtClean="0">
                <a:solidFill>
                  <a:schemeClr val="tx1">
                    <a:lumMod val="65000"/>
                    <a:lumOff val="35000"/>
                  </a:schemeClr>
                </a:solidFill>
              </a:rPr>
              <a:t>তারিখঃ-</a:t>
            </a:r>
            <a:r>
              <a:rPr lang="bn-BD" b="1" dirty="0" smtClean="0">
                <a:solidFill>
                  <a:schemeClr val="tx1">
                    <a:lumMod val="65000"/>
                    <a:lumOff val="35000"/>
                  </a:schemeClr>
                </a:solidFill>
              </a:rPr>
              <a:t>১০</a:t>
            </a:r>
            <a:r>
              <a:rPr lang="as-IN" b="1" dirty="0" smtClean="0">
                <a:solidFill>
                  <a:schemeClr val="tx1">
                    <a:lumMod val="65000"/>
                    <a:lumOff val="35000"/>
                  </a:schemeClr>
                </a:solidFill>
              </a:rPr>
              <a:t>/০২/২০১৩ইং</a:t>
            </a:r>
            <a:endParaRPr lang="as-IN" b="1" dirty="0">
              <a:solidFill>
                <a:schemeClr val="tx1">
                  <a:lumMod val="65000"/>
                  <a:lumOff val="35000"/>
                </a:schemeClr>
              </a:solidFill>
            </a:endParaRPr>
          </a:p>
        </p:txBody>
      </p:sp>
    </p:spTree>
    <p:extLst>
      <p:ext uri="{BB962C8B-B14F-4D97-AF65-F5344CB8AC3E}">
        <p14:creationId xmlns:p14="http://schemas.microsoft.com/office/powerpoint/2010/main" val="299204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edge">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7"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0"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800" decel="100000"/>
                                        <p:tgtEl>
                                          <p:spTgt spid="3">
                                            <p:txEl>
                                              <p:pRg st="2" end="2"/>
                                            </p:txEl>
                                          </p:spTgt>
                                        </p:tgtEl>
                                      </p:cBhvr>
                                    </p:animEffect>
                                    <p:anim calcmode="lin" valueType="num">
                                      <p:cBhvr>
                                        <p:cTn id="27" dur="8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28" dur="8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29" dur="8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30" dur="200" accel="100000" fill="hold">
                                          <p:stCondLst>
                                            <p:cond delay="8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31" dur="200" accel="100000" fill="hold">
                                          <p:stCondLst>
                                            <p:cond delay="800"/>
                                          </p:stCondLst>
                                        </p:cTn>
                                        <p:tgtEl>
                                          <p:spTgt spid="3">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5"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2000"/>
                                        <p:tgtEl>
                                          <p:spTgt spid="3">
                                            <p:txEl>
                                              <p:pRg st="3" end="3"/>
                                            </p:txEl>
                                          </p:spTgt>
                                        </p:tgtEl>
                                      </p:cBhvr>
                                    </p:animEffect>
                                    <p:anim calcmode="lin" valueType="num">
                                      <p:cBhvr>
                                        <p:cTn id="37" dur="2000" fill="hold"/>
                                        <p:tgtEl>
                                          <p:spTgt spid="3">
                                            <p:txEl>
                                              <p:pRg st="3" end="3"/>
                                            </p:txEl>
                                          </p:spTgt>
                                        </p:tgtEl>
                                        <p:attrNameLst>
                                          <p:attrName>style.rotation</p:attrName>
                                        </p:attrNameLst>
                                      </p:cBhvr>
                                      <p:tavLst>
                                        <p:tav tm="0">
                                          <p:val>
                                            <p:fltVal val="720"/>
                                          </p:val>
                                        </p:tav>
                                        <p:tav tm="100000">
                                          <p:val>
                                            <p:fltVal val="0"/>
                                          </p:val>
                                        </p:tav>
                                      </p:tavLst>
                                    </p:anim>
                                    <p:anim calcmode="lin" valueType="num">
                                      <p:cBhvr>
                                        <p:cTn id="38" dur="2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9" dur="2000" fill="hold"/>
                                        <p:tgtEl>
                                          <p:spTgt spid="3">
                                            <p:txEl>
                                              <p:pRg st="3" end="3"/>
                                            </p:txEl>
                                          </p:spTgt>
                                        </p:tgtEl>
                                        <p:attrNameLst>
                                          <p:attrName>ppt_w</p:attrName>
                                        </p:attrNameLst>
                                      </p:cBhvr>
                                      <p:tavLst>
                                        <p:tav tm="0">
                                          <p:val>
                                            <p:fltVal val="0"/>
                                          </p:val>
                                        </p:tav>
                                        <p:tav tm="100000">
                                          <p:val>
                                            <p:strVal val="#ppt_w"/>
                                          </p:val>
                                        </p:tav>
                                      </p:tavLst>
                                    </p:anim>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nodeType="click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circle(in)">
                                      <p:cBhvr>
                                        <p:cTn id="44" dur="20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6" presetClass="entr" presetSubtype="0" fill="hold" nodeType="clickEffect">
                                  <p:stCondLst>
                                    <p:cond delay="0"/>
                                  </p:stCondLst>
                                  <p:iterate type="lt">
                                    <p:tmPct val="10000"/>
                                  </p:iterate>
                                  <p:childTnLst>
                                    <p:set>
                                      <p:cBhvr>
                                        <p:cTn id="48" dur="1" fill="hold">
                                          <p:stCondLst>
                                            <p:cond delay="0"/>
                                          </p:stCondLst>
                                        </p:cTn>
                                        <p:tgtEl>
                                          <p:spTgt spid="3">
                                            <p:txEl>
                                              <p:pRg st="5" end="5"/>
                                            </p:txEl>
                                          </p:spTgt>
                                        </p:tgtEl>
                                        <p:attrNameLst>
                                          <p:attrName>style.visibility</p:attrName>
                                        </p:attrNameLst>
                                      </p:cBhvr>
                                      <p:to>
                                        <p:strVal val="visible"/>
                                      </p:to>
                                    </p:set>
                                    <p:anim by="(-#ppt_w*2)" calcmode="lin" valueType="num">
                                      <p:cBhvr rctx="PPT">
                                        <p:cTn id="49" dur="500" autoRev="1" fill="hold">
                                          <p:stCondLst>
                                            <p:cond delay="0"/>
                                          </p:stCondLst>
                                        </p:cTn>
                                        <p:tgtEl>
                                          <p:spTgt spid="3">
                                            <p:txEl>
                                              <p:pRg st="5" end="5"/>
                                            </p:txEl>
                                          </p:spTgt>
                                        </p:tgtEl>
                                        <p:attrNameLst>
                                          <p:attrName>ppt_w</p:attrName>
                                        </p:attrNameLst>
                                      </p:cBhvr>
                                    </p:anim>
                                    <p:anim by="(#ppt_w*0.50)" calcmode="lin" valueType="num">
                                      <p:cBhvr>
                                        <p:cTn id="50" dur="500" decel="50000" autoRev="1" fill="hold">
                                          <p:stCondLst>
                                            <p:cond delay="0"/>
                                          </p:stCondLst>
                                        </p:cTn>
                                        <p:tgtEl>
                                          <p:spTgt spid="3">
                                            <p:txEl>
                                              <p:pRg st="5" end="5"/>
                                            </p:txEl>
                                          </p:spTgt>
                                        </p:tgtEl>
                                        <p:attrNameLst>
                                          <p:attrName>ppt_x</p:attrName>
                                        </p:attrNameLst>
                                      </p:cBhvr>
                                    </p:anim>
                                    <p:anim from="(-#ppt_h/2)" to="(#ppt_y)" calcmode="lin" valueType="num">
                                      <p:cBhvr>
                                        <p:cTn id="51" dur="1000" fill="hold">
                                          <p:stCondLst>
                                            <p:cond delay="0"/>
                                          </p:stCondLst>
                                        </p:cTn>
                                        <p:tgtEl>
                                          <p:spTgt spid="3">
                                            <p:txEl>
                                              <p:pRg st="5" end="5"/>
                                            </p:txEl>
                                          </p:spTgt>
                                        </p:tgtEl>
                                        <p:attrNameLst>
                                          <p:attrName>ppt_y</p:attrName>
                                        </p:attrNameLst>
                                      </p:cBhvr>
                                    </p:anim>
                                    <p:animRot by="21600000">
                                      <p:cBhvr>
                                        <p:cTn id="52" dur="1000" fill="hold">
                                          <p:stCondLst>
                                            <p:cond delay="0"/>
                                          </p:stCondLst>
                                        </p:cTn>
                                        <p:tgtEl>
                                          <p:spTgt spid="3">
                                            <p:txEl>
                                              <p:pRg st="5" end="5"/>
                                            </p:txEl>
                                          </p:spTgt>
                                        </p:tgtEl>
                                        <p:attrNameLst>
                                          <p:attrName>r</p:attrName>
                                        </p:attrNameLst>
                                      </p:cBhvr>
                                    </p:animRot>
                                  </p:childTnLst>
                                </p:cTn>
                              </p:par>
                            </p:childTnLst>
                          </p:cTn>
                        </p:par>
                      </p:childTnLst>
                    </p:cTn>
                  </p:par>
                  <p:par>
                    <p:cTn id="53" fill="hold">
                      <p:stCondLst>
                        <p:cond delay="indefinite"/>
                      </p:stCondLst>
                      <p:childTnLst>
                        <p:par>
                          <p:cTn id="54" fill="hold">
                            <p:stCondLst>
                              <p:cond delay="0"/>
                            </p:stCondLst>
                            <p:childTnLst>
                              <p:par>
                                <p:cTn id="55" presetID="43" presetClass="entr" presetSubtype="0" fill="hold" nodeType="clickEffect">
                                  <p:stCondLst>
                                    <p:cond delay="0"/>
                                  </p:stCondLst>
                                  <p:childTnLst>
                                    <p:set>
                                      <p:cBhvr>
                                        <p:cTn id="56" dur="1" fill="hold">
                                          <p:stCondLst>
                                            <p:cond delay="0"/>
                                          </p:stCondLst>
                                        </p:cTn>
                                        <p:tgtEl>
                                          <p:spTgt spid="4">
                                            <p:txEl>
                                              <p:pRg st="0" end="0"/>
                                            </p:txEl>
                                          </p:spTgt>
                                        </p:tgtEl>
                                        <p:attrNameLst>
                                          <p:attrName>style.visibility</p:attrName>
                                        </p:attrNameLst>
                                      </p:cBhvr>
                                      <p:to>
                                        <p:strVal val="visible"/>
                                      </p:to>
                                    </p:set>
                                    <p:animEffect transition="in" filter="fade">
                                      <p:cBhvr>
                                        <p:cTn id="57" dur="100"/>
                                        <p:tgtEl>
                                          <p:spTgt spid="4">
                                            <p:txEl>
                                              <p:pRg st="0" end="0"/>
                                            </p:txEl>
                                          </p:spTgt>
                                        </p:tgtEl>
                                      </p:cBhvr>
                                    </p:animEffect>
                                    <p:anim calcmode="lin" valueType="num">
                                      <p:cBhvr>
                                        <p:cTn id="58" dur="4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59" dur="400" fill="hold"/>
                                        <p:tgtEl>
                                          <p:spTgt spid="4">
                                            <p:txEl>
                                              <p:pRg st="0" end="0"/>
                                            </p:txEl>
                                          </p:spTgt>
                                        </p:tgtEl>
                                        <p:attrNameLst>
                                          <p:attrName>ppt_y</p:attrName>
                                        </p:attrNameLst>
                                      </p:cBhvr>
                                      <p:tavLst>
                                        <p:tav tm="0">
                                          <p:val>
                                            <p:strVal val="#ppt_y+0.31"/>
                                          </p:val>
                                        </p:tav>
                                        <p:tav tm="100000">
                                          <p:val>
                                            <p:strVal val="#ppt_y+0.31"/>
                                          </p:val>
                                        </p:tav>
                                      </p:tavLst>
                                    </p:anim>
                                    <p:anim calcmode="lin" valueType="num">
                                      <p:cBhvr>
                                        <p:cTn id="60" dur="600" decel="50000" fill="hold">
                                          <p:stCondLst>
                                            <p:cond delay="400"/>
                                          </p:stCondLst>
                                        </p:cTn>
                                        <p:tgtEl>
                                          <p:spTgt spid="4">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61" dur="600" decel="50000" fill="hold">
                                          <p:stCondLst>
                                            <p:cond delay="400"/>
                                          </p:stCondLst>
                                        </p:cTn>
                                        <p:tgtEl>
                                          <p:spTgt spid="4">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35" presetClass="entr" presetSubtype="0" fill="hold" nodeType="clickEffect">
                                  <p:stCondLst>
                                    <p:cond delay="0"/>
                                  </p:stCondLst>
                                  <p:childTnLst>
                                    <p:set>
                                      <p:cBhvr>
                                        <p:cTn id="65" dur="1" fill="hold">
                                          <p:stCondLst>
                                            <p:cond delay="0"/>
                                          </p:stCondLst>
                                        </p:cTn>
                                        <p:tgtEl>
                                          <p:spTgt spid="4">
                                            <p:txEl>
                                              <p:pRg st="1" end="1"/>
                                            </p:txEl>
                                          </p:spTgt>
                                        </p:tgtEl>
                                        <p:attrNameLst>
                                          <p:attrName>style.visibility</p:attrName>
                                        </p:attrNameLst>
                                      </p:cBhvr>
                                      <p:to>
                                        <p:strVal val="visible"/>
                                      </p:to>
                                    </p:set>
                                    <p:animEffect transition="in" filter="fade">
                                      <p:cBhvr>
                                        <p:cTn id="66" dur="2000"/>
                                        <p:tgtEl>
                                          <p:spTgt spid="4">
                                            <p:txEl>
                                              <p:pRg st="1" end="1"/>
                                            </p:txEl>
                                          </p:spTgt>
                                        </p:tgtEl>
                                      </p:cBhvr>
                                    </p:animEffect>
                                    <p:anim calcmode="lin" valueType="num">
                                      <p:cBhvr>
                                        <p:cTn id="67" dur="2000" fill="hold"/>
                                        <p:tgtEl>
                                          <p:spTgt spid="4">
                                            <p:txEl>
                                              <p:pRg st="1" end="1"/>
                                            </p:txEl>
                                          </p:spTgt>
                                        </p:tgtEl>
                                        <p:attrNameLst>
                                          <p:attrName>style.rotation</p:attrName>
                                        </p:attrNameLst>
                                      </p:cBhvr>
                                      <p:tavLst>
                                        <p:tav tm="0">
                                          <p:val>
                                            <p:fltVal val="720"/>
                                          </p:val>
                                        </p:tav>
                                        <p:tav tm="100000">
                                          <p:val>
                                            <p:fltVal val="0"/>
                                          </p:val>
                                        </p:tav>
                                      </p:tavLst>
                                    </p:anim>
                                    <p:anim calcmode="lin" valueType="num">
                                      <p:cBhvr>
                                        <p:cTn id="68" dur="2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69" dur="2000" fill="hold"/>
                                        <p:tgtEl>
                                          <p:spTgt spid="4">
                                            <p:txEl>
                                              <p:pRg st="1" end="1"/>
                                            </p:txEl>
                                          </p:spTgt>
                                        </p:tgtEl>
                                        <p:attrNameLst>
                                          <p:attrName>ppt_w</p:attrName>
                                        </p:attrNameLst>
                                      </p:cBhvr>
                                      <p:tavLst>
                                        <p:tav tm="0">
                                          <p:val>
                                            <p:fltVal val="0"/>
                                          </p:val>
                                        </p:tav>
                                        <p:tav tm="100000">
                                          <p:val>
                                            <p:strVal val="#ppt_w"/>
                                          </p:val>
                                        </p:tav>
                                      </p:tavLst>
                                    </p:anim>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nodeType="clickEffect">
                                  <p:stCondLst>
                                    <p:cond delay="0"/>
                                  </p:stCondLst>
                                  <p:childTnLst>
                                    <p:set>
                                      <p:cBhvr>
                                        <p:cTn id="73" dur="1" fill="hold">
                                          <p:stCondLst>
                                            <p:cond delay="0"/>
                                          </p:stCondLst>
                                        </p:cTn>
                                        <p:tgtEl>
                                          <p:spTgt spid="4">
                                            <p:txEl>
                                              <p:pRg st="2" end="2"/>
                                            </p:txEl>
                                          </p:spTgt>
                                        </p:tgtEl>
                                        <p:attrNameLst>
                                          <p:attrName>style.visibility</p:attrName>
                                        </p:attrNameLst>
                                      </p:cBhvr>
                                      <p:to>
                                        <p:strVal val="visible"/>
                                      </p:to>
                                    </p:set>
                                    <p:animEffect transition="in" filter="fade">
                                      <p:cBhvr>
                                        <p:cTn id="74" dur="1000"/>
                                        <p:tgtEl>
                                          <p:spTgt spid="4">
                                            <p:txEl>
                                              <p:pRg st="2" end="2"/>
                                            </p:txEl>
                                          </p:spTgt>
                                        </p:tgtEl>
                                      </p:cBhvr>
                                    </p:animEffect>
                                    <p:anim calcmode="lin" valueType="num">
                                      <p:cBhvr>
                                        <p:cTn id="7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7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5" presetClass="entr" presetSubtype="10" fill="hold" nodeType="clickEffect">
                                  <p:stCondLst>
                                    <p:cond delay="0"/>
                                  </p:stCondLst>
                                  <p:childTnLst>
                                    <p:set>
                                      <p:cBhvr>
                                        <p:cTn id="80" dur="1" fill="hold">
                                          <p:stCondLst>
                                            <p:cond delay="0"/>
                                          </p:stCondLst>
                                        </p:cTn>
                                        <p:tgtEl>
                                          <p:spTgt spid="4">
                                            <p:txEl>
                                              <p:pRg st="3" end="3"/>
                                            </p:txEl>
                                          </p:spTgt>
                                        </p:tgtEl>
                                        <p:attrNameLst>
                                          <p:attrName>style.visibility</p:attrName>
                                        </p:attrNameLst>
                                      </p:cBhvr>
                                      <p:to>
                                        <p:strVal val="visible"/>
                                      </p:to>
                                    </p:set>
                                    <p:animEffect transition="in" filter="checkerboard(across)">
                                      <p:cBhvr>
                                        <p:cTn id="81" dur="500"/>
                                        <p:tgtEl>
                                          <p:spTgt spid="4">
                                            <p:txEl>
                                              <p:pRg st="3" end="3"/>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47" presetClass="entr" presetSubtype="0" fill="hold" nodeType="clickEffect">
                                  <p:stCondLst>
                                    <p:cond delay="0"/>
                                  </p:stCondLst>
                                  <p:childTnLst>
                                    <p:set>
                                      <p:cBhvr>
                                        <p:cTn id="85" dur="1" fill="hold">
                                          <p:stCondLst>
                                            <p:cond delay="0"/>
                                          </p:stCondLst>
                                        </p:cTn>
                                        <p:tgtEl>
                                          <p:spTgt spid="4">
                                            <p:txEl>
                                              <p:pRg st="4" end="4"/>
                                            </p:txEl>
                                          </p:spTgt>
                                        </p:tgtEl>
                                        <p:attrNameLst>
                                          <p:attrName>style.visibility</p:attrName>
                                        </p:attrNameLst>
                                      </p:cBhvr>
                                      <p:to>
                                        <p:strVal val="visible"/>
                                      </p:to>
                                    </p:set>
                                    <p:animEffect transition="in" filter="fade">
                                      <p:cBhvr>
                                        <p:cTn id="86" dur="1000"/>
                                        <p:tgtEl>
                                          <p:spTgt spid="4">
                                            <p:txEl>
                                              <p:pRg st="4" end="4"/>
                                            </p:txEl>
                                          </p:spTgt>
                                        </p:tgtEl>
                                      </p:cBhvr>
                                    </p:animEffect>
                                    <p:anim calcmode="lin" valueType="num">
                                      <p:cBhvr>
                                        <p:cTn id="8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8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accent3">
              <a:lumMod val="20000"/>
              <a:lumOff val="80000"/>
            </a:schemeClr>
          </a:solidFill>
        </p:spPr>
        <p:txBody>
          <a:bodyPr>
            <a:normAutofit fontScale="25000" lnSpcReduction="20000"/>
          </a:bodyPr>
          <a:lstStyle/>
          <a:p>
            <a:pPr marL="0" indent="0">
              <a:buNone/>
            </a:pPr>
            <a:r>
              <a:rPr lang="as-IN" sz="8000" b="1" i="1" dirty="0">
                <a:solidFill>
                  <a:schemeClr val="tx1">
                    <a:lumMod val="75000"/>
                    <a:lumOff val="25000"/>
                  </a:schemeClr>
                </a:solidFill>
              </a:rPr>
              <a:t>এই পাঠ শেষে শিক্ষার্থী‌‌রা-----------</a:t>
            </a:r>
          </a:p>
          <a:p>
            <a:pPr marL="0" indent="0">
              <a:buNone/>
            </a:pPr>
            <a:endParaRPr lang="as-IN" sz="8000" b="1" dirty="0">
              <a:solidFill>
                <a:schemeClr val="accent5"/>
              </a:solidFill>
            </a:endParaRPr>
          </a:p>
          <a:p>
            <a:pPr marL="0" indent="0">
              <a:buNone/>
            </a:pPr>
            <a:r>
              <a:rPr lang="as-IN" sz="8000" b="1" dirty="0">
                <a:solidFill>
                  <a:srgbClr val="00B050"/>
                </a:solidFill>
              </a:rPr>
              <a:t>১।</a:t>
            </a:r>
            <a:r>
              <a:rPr lang="as-IN" sz="8000" b="1" dirty="0" smtClean="0">
                <a:solidFill>
                  <a:srgbClr val="00B050"/>
                </a:solidFill>
              </a:rPr>
              <a:t>কম্পিউটা</a:t>
            </a:r>
            <a:r>
              <a:rPr lang="bn-BD" sz="8000" b="1" dirty="0" smtClean="0">
                <a:solidFill>
                  <a:srgbClr val="00B050"/>
                </a:solidFill>
              </a:rPr>
              <a:t>রের ব্যবহারের ক্ষেত্রগুলোর নাম</a:t>
            </a:r>
            <a:r>
              <a:rPr lang="as-IN" sz="8000" b="1" dirty="0" smtClean="0">
                <a:solidFill>
                  <a:srgbClr val="00B050"/>
                </a:solidFill>
              </a:rPr>
              <a:t> </a:t>
            </a:r>
            <a:r>
              <a:rPr lang="bn-BD" sz="8000" b="1" dirty="0" smtClean="0">
                <a:solidFill>
                  <a:srgbClr val="00B050"/>
                </a:solidFill>
              </a:rPr>
              <a:t> সম্পর্কে বলতে পারবে ।</a:t>
            </a:r>
            <a:endParaRPr lang="as-IN" sz="8000" b="1" dirty="0">
              <a:solidFill>
                <a:srgbClr val="00B050"/>
              </a:solidFill>
            </a:endParaRPr>
          </a:p>
          <a:p>
            <a:pPr marL="0" indent="0">
              <a:buNone/>
            </a:pPr>
            <a:endParaRPr lang="as-IN" sz="8000" b="1" dirty="0">
              <a:solidFill>
                <a:schemeClr val="accent5"/>
              </a:solidFill>
            </a:endParaRPr>
          </a:p>
          <a:p>
            <a:pPr marL="0" indent="0">
              <a:buNone/>
            </a:pPr>
            <a:r>
              <a:rPr lang="as-IN" sz="8000" b="1" dirty="0">
                <a:solidFill>
                  <a:srgbClr val="00B0F0"/>
                </a:solidFill>
              </a:rPr>
              <a:t>২</a:t>
            </a:r>
            <a:r>
              <a:rPr lang="as-IN" sz="8000" b="1" dirty="0" smtClean="0">
                <a:solidFill>
                  <a:srgbClr val="00B0F0"/>
                </a:solidFill>
              </a:rPr>
              <a:t>।</a:t>
            </a:r>
            <a:r>
              <a:rPr lang="bn-BD" sz="8000" b="1" dirty="0" smtClean="0">
                <a:solidFill>
                  <a:srgbClr val="00B0F0"/>
                </a:solidFill>
              </a:rPr>
              <a:t>ব্যবসায়-বাণিজ্যে কম্পিউটারের ব্যবহার </a:t>
            </a:r>
            <a:r>
              <a:rPr lang="as-IN" sz="8000" b="1" dirty="0" smtClean="0">
                <a:solidFill>
                  <a:srgbClr val="00B0F0"/>
                </a:solidFill>
              </a:rPr>
              <a:t>লিখতে </a:t>
            </a:r>
            <a:r>
              <a:rPr lang="as-IN" sz="8000" b="1" dirty="0">
                <a:solidFill>
                  <a:srgbClr val="00B0F0"/>
                </a:solidFill>
              </a:rPr>
              <a:t>পারবে।</a:t>
            </a:r>
          </a:p>
          <a:p>
            <a:pPr marL="0" indent="0">
              <a:buNone/>
            </a:pPr>
            <a:endParaRPr lang="as-IN" sz="8000" b="1" dirty="0">
              <a:solidFill>
                <a:schemeClr val="accent5"/>
              </a:solidFill>
            </a:endParaRPr>
          </a:p>
          <a:p>
            <a:pPr marL="0" indent="0">
              <a:buNone/>
            </a:pPr>
            <a:r>
              <a:rPr lang="as-IN" sz="8000" b="1" dirty="0">
                <a:solidFill>
                  <a:schemeClr val="accent3"/>
                </a:solidFill>
              </a:rPr>
              <a:t>৩</a:t>
            </a:r>
            <a:r>
              <a:rPr lang="as-IN" sz="8000" b="1" dirty="0" smtClean="0">
                <a:solidFill>
                  <a:schemeClr val="accent3"/>
                </a:solidFill>
              </a:rPr>
              <a:t>।</a:t>
            </a:r>
            <a:r>
              <a:rPr lang="bn-BD" sz="8000" b="1" dirty="0" smtClean="0">
                <a:solidFill>
                  <a:schemeClr val="accent3"/>
                </a:solidFill>
              </a:rPr>
              <a:t> ব্যবস্হাপনায় </a:t>
            </a:r>
            <a:r>
              <a:rPr lang="as-IN" sz="8000" b="1" dirty="0" smtClean="0">
                <a:solidFill>
                  <a:schemeClr val="accent3"/>
                </a:solidFill>
              </a:rPr>
              <a:t>কম্পিউটারের </a:t>
            </a:r>
            <a:r>
              <a:rPr lang="bn-BD" sz="8000" b="1" dirty="0" smtClean="0">
                <a:solidFill>
                  <a:schemeClr val="accent3"/>
                </a:solidFill>
              </a:rPr>
              <a:t>গুরুত্ব ব্যাখ্যা</a:t>
            </a:r>
            <a:r>
              <a:rPr lang="as-IN" sz="8000" b="1" dirty="0" smtClean="0">
                <a:solidFill>
                  <a:schemeClr val="accent3"/>
                </a:solidFill>
              </a:rPr>
              <a:t> করতে </a:t>
            </a:r>
            <a:r>
              <a:rPr lang="as-IN" sz="8000" b="1" dirty="0">
                <a:solidFill>
                  <a:schemeClr val="accent3"/>
                </a:solidFill>
              </a:rPr>
              <a:t>পারবে ।</a:t>
            </a:r>
          </a:p>
          <a:p>
            <a:pPr marL="0" indent="0">
              <a:buNone/>
            </a:pPr>
            <a:r>
              <a:rPr lang="as-IN" dirty="0"/>
              <a:t/>
            </a:r>
            <a:br>
              <a:rPr lang="as-IN" dirty="0"/>
            </a:br>
            <a:endParaRPr lang="as-IN" dirty="0"/>
          </a:p>
        </p:txBody>
      </p:sp>
      <p:sp>
        <p:nvSpPr>
          <p:cNvPr id="2" name="Title 1"/>
          <p:cNvSpPr>
            <a:spLocks noGrp="1"/>
          </p:cNvSpPr>
          <p:nvPr>
            <p:ph type="title"/>
          </p:nvPr>
        </p:nvSpPr>
        <p:spPr>
          <a:xfrm>
            <a:off x="533400" y="533400"/>
            <a:ext cx="7756263" cy="1054250"/>
          </a:xfrm>
          <a:solidFill>
            <a:schemeClr val="tx2"/>
          </a:solidFill>
        </p:spPr>
        <p:txBody>
          <a:bodyPr/>
          <a:lstStyle/>
          <a:p>
            <a:r>
              <a:rPr lang="as-IN" b="1" dirty="0">
                <a:solidFill>
                  <a:srgbClr val="00B050"/>
                </a:solidFill>
              </a:rPr>
              <a:t>শিখন ফল</a:t>
            </a:r>
            <a:endParaRPr lang="en-US" b="1" dirty="0">
              <a:solidFill>
                <a:srgbClr val="00B050"/>
              </a:solidFill>
            </a:endParaRPr>
          </a:p>
        </p:txBody>
      </p:sp>
    </p:spTree>
    <p:extLst>
      <p:ext uri="{BB962C8B-B14F-4D97-AF65-F5344CB8AC3E}">
        <p14:creationId xmlns:p14="http://schemas.microsoft.com/office/powerpoint/2010/main" val="31363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800" decel="100000"/>
                                        <p:tgtEl>
                                          <p:spTgt spid="3">
                                            <p:txEl>
                                              <p:pRg st="0" end="0"/>
                                            </p:txEl>
                                          </p:spTgt>
                                        </p:tgtEl>
                                      </p:cBhvr>
                                    </p:animEffect>
                                    <p:anim calcmode="lin" valueType="num">
                                      <p:cBhvr>
                                        <p:cTn id="13"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14"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5"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anim calcmode="lin" valueType="num">
                                      <p:cBhvr>
                                        <p:cTn id="23"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5"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3">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3" fill="hold">
                      <p:stCondLst>
                        <p:cond delay="indefinite"/>
                      </p:stCondLst>
                      <p:childTnLst>
                        <p:par>
                          <p:cTn id="34" fill="hold">
                            <p:stCondLst>
                              <p:cond delay="0"/>
                            </p:stCondLst>
                            <p:childTnLst>
                              <p:par>
                                <p:cTn id="35" presetID="41" presetClass="entr" presetSubtype="0" fill="hold" nodeType="clickEffect">
                                  <p:stCondLst>
                                    <p:cond delay="0"/>
                                  </p:stCondLst>
                                  <p:iterate type="lt">
                                    <p:tmPct val="10000"/>
                                  </p:iterate>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500" fill="hold"/>
                                        <p:tgtEl>
                                          <p:spTgt spid="3">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3">
                                            <p:txEl>
                                              <p:pRg st="6" end="6"/>
                                            </p:txEl>
                                          </p:spTgt>
                                        </p:tgtEl>
                                        <p:attrNameLst>
                                          <p:attrName>ppt_y</p:attrName>
                                        </p:attrNameLst>
                                      </p:cBhvr>
                                      <p:tavLst>
                                        <p:tav tm="0">
                                          <p:val>
                                            <p:strVal val="#ppt_y"/>
                                          </p:val>
                                        </p:tav>
                                        <p:tav tm="100000">
                                          <p:val>
                                            <p:strVal val="#ppt_y"/>
                                          </p:val>
                                        </p:tav>
                                      </p:tavLst>
                                    </p:anim>
                                    <p:anim calcmode="lin" valueType="num">
                                      <p:cBhvr>
                                        <p:cTn id="39" dur="500" fill="hold"/>
                                        <p:tgtEl>
                                          <p:spTgt spid="3">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3">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490" y="838200"/>
            <a:ext cx="7756263" cy="5486400"/>
          </a:xfrm>
          <a:solidFill>
            <a:schemeClr val="accent3"/>
          </a:solidFill>
        </p:spPr>
        <p:txBody>
          <a:bodyPr/>
          <a:lstStyle/>
          <a:p>
            <a:r>
              <a:rPr lang="as-IN" sz="9600" dirty="0">
                <a:solidFill>
                  <a:srgbClr val="00B050"/>
                </a:solidFill>
              </a:rPr>
              <a:t>নিচের ছবিগুলো দেখ এবং বল</a:t>
            </a:r>
            <a:endParaRPr lang="en-US" sz="9600" dirty="0">
              <a:solidFill>
                <a:srgbClr val="00B050"/>
              </a:solidFill>
            </a:endParaRPr>
          </a:p>
        </p:txBody>
      </p:sp>
    </p:spTree>
    <p:extLst>
      <p:ext uri="{BB962C8B-B14F-4D97-AF65-F5344CB8AC3E}">
        <p14:creationId xmlns:p14="http://schemas.microsoft.com/office/powerpoint/2010/main" val="730518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8991600" cy="527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5502275"/>
            <a:ext cx="8991600" cy="923330"/>
          </a:xfrm>
          <a:prstGeom prst="rect">
            <a:avLst/>
          </a:prstGeom>
        </p:spPr>
        <p:txBody>
          <a:bodyPr wrap="square">
            <a:spAutoFit/>
          </a:bodyPr>
          <a:lstStyle/>
          <a:p>
            <a:r>
              <a:rPr lang="en-US" dirty="0" smtClean="0">
                <a:solidFill>
                  <a:srgbClr val="FF00FF"/>
                </a:solidFill>
                <a:latin typeface="SutonnyMJ"/>
              </a:rPr>
              <a:t>                                evsjv</a:t>
            </a:r>
            <a:r>
              <a:rPr lang="en-US" dirty="0">
                <a:solidFill>
                  <a:srgbClr val="FF00FF"/>
                </a:solidFill>
                <a:latin typeface="SutonnyMJ"/>
              </a:rPr>
              <a:t>‡`‡</a:t>
            </a:r>
            <a:r>
              <a:rPr lang="en-US" dirty="0" err="1">
                <a:solidFill>
                  <a:srgbClr val="FF00FF"/>
                </a:solidFill>
                <a:latin typeface="SutonnyMJ"/>
              </a:rPr>
              <a:t>ki</a:t>
            </a:r>
            <a:r>
              <a:rPr lang="en-US" dirty="0">
                <a:solidFill>
                  <a:srgbClr val="FF00FF"/>
                </a:solidFill>
                <a:latin typeface="SutonnyMJ"/>
              </a:rPr>
              <a:t> cÖhyw³we`‡`i ˆ</a:t>
            </a:r>
            <a:r>
              <a:rPr lang="en-US" dirty="0" err="1">
                <a:solidFill>
                  <a:srgbClr val="FF00FF"/>
                </a:solidFill>
                <a:latin typeface="SutonnyMJ"/>
              </a:rPr>
              <a:t>Zwi</a:t>
            </a:r>
            <a:r>
              <a:rPr lang="en-US" dirty="0">
                <a:solidFill>
                  <a:srgbClr val="FF00FF"/>
                </a:solidFill>
                <a:latin typeface="SutonnyMJ"/>
              </a:rPr>
              <a:t> </a:t>
            </a:r>
            <a:r>
              <a:rPr lang="en-US" dirty="0" err="1">
                <a:solidFill>
                  <a:srgbClr val="FF00FF"/>
                </a:solidFill>
                <a:latin typeface="SutonnyMJ"/>
              </a:rPr>
              <a:t>B‡jKUªwbK</a:t>
            </a:r>
            <a:r>
              <a:rPr lang="en-US" dirty="0">
                <a:solidFill>
                  <a:srgbClr val="FF00FF"/>
                </a:solidFill>
                <a:latin typeface="SutonnyMJ"/>
              </a:rPr>
              <a:t> †</a:t>
            </a:r>
            <a:r>
              <a:rPr lang="en-US" dirty="0" err="1">
                <a:solidFill>
                  <a:srgbClr val="FF00FF"/>
                </a:solidFill>
                <a:latin typeface="SutonnyMJ"/>
              </a:rPr>
              <a:t>fvwUs</a:t>
            </a:r>
            <a:endParaRPr lang="en-US" dirty="0">
              <a:solidFill>
                <a:srgbClr val="FF00FF"/>
              </a:solidFill>
              <a:latin typeface="SutonnyMJ"/>
            </a:endParaRPr>
          </a:p>
          <a:p>
            <a:r>
              <a:rPr lang="en-US" dirty="0" smtClean="0">
                <a:solidFill>
                  <a:srgbClr val="FF00FF"/>
                </a:solidFill>
                <a:latin typeface="SutonnyMJ"/>
              </a:rPr>
              <a:t>                                †</a:t>
            </a:r>
            <a:r>
              <a:rPr lang="en-US" dirty="0" err="1">
                <a:solidFill>
                  <a:srgbClr val="FF00FF"/>
                </a:solidFill>
                <a:latin typeface="SutonnyMJ"/>
              </a:rPr>
              <a:t>gwkb</a:t>
            </a:r>
            <a:r>
              <a:rPr lang="en-US" dirty="0">
                <a:solidFill>
                  <a:srgbClr val="FF00FF"/>
                </a:solidFill>
                <a:latin typeface="SutonnyMJ"/>
              </a:rPr>
              <a:t> </a:t>
            </a:r>
            <a:r>
              <a:rPr lang="en-US" dirty="0" err="1">
                <a:solidFill>
                  <a:srgbClr val="FF00FF"/>
                </a:solidFill>
                <a:latin typeface="SutonnyMJ"/>
              </a:rPr>
              <a:t>e¨envi</a:t>
            </a:r>
            <a:r>
              <a:rPr lang="en-US" dirty="0">
                <a:solidFill>
                  <a:srgbClr val="FF00FF"/>
                </a:solidFill>
                <a:latin typeface="SutonnyMJ"/>
              </a:rPr>
              <a:t> </a:t>
            </a:r>
            <a:r>
              <a:rPr lang="en-US" dirty="0" err="1">
                <a:solidFill>
                  <a:srgbClr val="FF00FF"/>
                </a:solidFill>
                <a:latin typeface="SutonnyMJ"/>
              </a:rPr>
              <a:t>K‡i</a:t>
            </a:r>
            <a:r>
              <a:rPr lang="en-US" dirty="0">
                <a:solidFill>
                  <a:srgbClr val="FF00FF"/>
                </a:solidFill>
                <a:latin typeface="SutonnyMJ"/>
              </a:rPr>
              <a:t> †`‡k </a:t>
            </a:r>
            <a:r>
              <a:rPr lang="en-US" dirty="0" err="1">
                <a:solidFill>
                  <a:srgbClr val="FF00FF"/>
                </a:solidFill>
                <a:latin typeface="SutonnyMJ"/>
              </a:rPr>
              <a:t>AvRKvj</a:t>
            </a:r>
            <a:r>
              <a:rPr lang="en-US" dirty="0">
                <a:solidFill>
                  <a:srgbClr val="FF00FF"/>
                </a:solidFill>
                <a:latin typeface="SutonnyMJ"/>
              </a:rPr>
              <a:t> †</a:t>
            </a:r>
            <a:r>
              <a:rPr lang="en-US" dirty="0" err="1">
                <a:solidFill>
                  <a:srgbClr val="FF00FF"/>
                </a:solidFill>
                <a:latin typeface="SutonnyMJ"/>
              </a:rPr>
              <a:t>fvU</a:t>
            </a:r>
            <a:r>
              <a:rPr lang="en-US" dirty="0">
                <a:solidFill>
                  <a:srgbClr val="FF00FF"/>
                </a:solidFill>
                <a:latin typeface="SutonnyMJ"/>
              </a:rPr>
              <a:t> †`qv </a:t>
            </a:r>
            <a:r>
              <a:rPr lang="en-US" dirty="0" err="1">
                <a:solidFill>
                  <a:srgbClr val="FF00FF"/>
                </a:solidFill>
                <a:latin typeface="SutonnyMJ"/>
              </a:rPr>
              <a:t>Avi</a:t>
            </a:r>
            <a:endParaRPr lang="en-US" dirty="0">
              <a:solidFill>
                <a:srgbClr val="FF00FF"/>
              </a:solidFill>
              <a:latin typeface="SutonnyMJ"/>
            </a:endParaRPr>
          </a:p>
          <a:p>
            <a:r>
              <a:rPr lang="en-US" dirty="0" smtClean="0">
                <a:solidFill>
                  <a:srgbClr val="FF00FF"/>
                </a:solidFill>
                <a:latin typeface="SutonnyMJ"/>
              </a:rPr>
              <a:t>                                  †</a:t>
            </a:r>
            <a:r>
              <a:rPr lang="en-US" dirty="0" err="1">
                <a:solidFill>
                  <a:srgbClr val="FF00FF"/>
                </a:solidFill>
                <a:latin typeface="SutonnyMJ"/>
              </a:rPr>
              <a:t>fvU</a:t>
            </a:r>
            <a:r>
              <a:rPr lang="en-US" dirty="0">
                <a:solidFill>
                  <a:srgbClr val="FF00FF"/>
                </a:solidFill>
                <a:latin typeface="SutonnyMJ"/>
              </a:rPr>
              <a:t> </a:t>
            </a:r>
            <a:r>
              <a:rPr lang="en-US" dirty="0" err="1">
                <a:solidFill>
                  <a:srgbClr val="FF00FF"/>
                </a:solidFill>
                <a:latin typeface="SutonnyMJ"/>
              </a:rPr>
              <a:t>MYbvi</a:t>
            </a:r>
            <a:r>
              <a:rPr lang="en-US" dirty="0">
                <a:solidFill>
                  <a:srgbClr val="FF00FF"/>
                </a:solidFill>
                <a:latin typeface="SutonnyMJ"/>
              </a:rPr>
              <a:t> </a:t>
            </a:r>
            <a:r>
              <a:rPr lang="en-US" dirty="0" err="1">
                <a:solidFill>
                  <a:srgbClr val="FF00FF"/>
                </a:solidFill>
                <a:latin typeface="SutonnyMJ"/>
              </a:rPr>
              <a:t>KvR</a:t>
            </a:r>
            <a:r>
              <a:rPr lang="en-US" dirty="0">
                <a:solidFill>
                  <a:srgbClr val="FF00FF"/>
                </a:solidFill>
                <a:latin typeface="SutonnyMJ"/>
              </a:rPr>
              <a:t> </a:t>
            </a:r>
            <a:r>
              <a:rPr lang="en-US" dirty="0" err="1">
                <a:solidFill>
                  <a:srgbClr val="FF00FF"/>
                </a:solidFill>
                <a:latin typeface="SutonnyMJ"/>
              </a:rPr>
              <a:t>ïi</a:t>
            </a:r>
            <a:r>
              <a:rPr lang="en-US" dirty="0">
                <a:solidFill>
                  <a:srgbClr val="FF00FF"/>
                </a:solidFill>
                <a:latin typeface="SutonnyMJ"/>
              </a:rPr>
              <a:t>“ </a:t>
            </a:r>
            <a:r>
              <a:rPr lang="en-US" dirty="0" err="1">
                <a:solidFill>
                  <a:srgbClr val="FF00FF"/>
                </a:solidFill>
                <a:latin typeface="SutonnyMJ"/>
              </a:rPr>
              <a:t>n‡q‡Q</a:t>
            </a:r>
            <a:r>
              <a:rPr lang="en-US" dirty="0">
                <a:solidFill>
                  <a:srgbClr val="FF00FF"/>
                </a:solidFill>
                <a:latin typeface="SutonnyMJ"/>
              </a:rPr>
              <a:t>|</a:t>
            </a:r>
            <a:endParaRPr lang="en-US" dirty="0"/>
          </a:p>
        </p:txBody>
      </p:sp>
    </p:spTree>
    <p:extLst>
      <p:ext uri="{BB962C8B-B14F-4D97-AF65-F5344CB8AC3E}">
        <p14:creationId xmlns:p14="http://schemas.microsoft.com/office/powerpoint/2010/main" val="2648541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anim calcmode="lin" valueType="num">
                                      <p:cBhvr>
                                        <p:cTn id="8" dur="2000" fill="hold"/>
                                        <p:tgtEl>
                                          <p:spTgt spid="1026"/>
                                        </p:tgtEl>
                                        <p:attrNameLst>
                                          <p:attrName>style.rotation</p:attrName>
                                        </p:attrNameLst>
                                      </p:cBhvr>
                                      <p:tavLst>
                                        <p:tav tm="0">
                                          <p:val>
                                            <p:fltVal val="720"/>
                                          </p:val>
                                        </p:tav>
                                        <p:tav tm="100000">
                                          <p:val>
                                            <p:fltVal val="0"/>
                                          </p:val>
                                        </p:tav>
                                      </p:tavLst>
                                    </p:anim>
                                    <p:anim calcmode="lin" valueType="num">
                                      <p:cBhvr>
                                        <p:cTn id="9" dur="2000" fill="hold"/>
                                        <p:tgtEl>
                                          <p:spTgt spid="1026"/>
                                        </p:tgtEl>
                                        <p:attrNameLst>
                                          <p:attrName>ppt_h</p:attrName>
                                        </p:attrNameLst>
                                      </p:cBhvr>
                                      <p:tavLst>
                                        <p:tav tm="0">
                                          <p:val>
                                            <p:fltVal val="0"/>
                                          </p:val>
                                        </p:tav>
                                        <p:tav tm="100000">
                                          <p:val>
                                            <p:strVal val="#ppt_h"/>
                                          </p:val>
                                        </p:tav>
                                      </p:tavLst>
                                    </p:anim>
                                    <p:anim calcmode="lin" valueType="num">
                                      <p:cBhvr>
                                        <p:cTn id="10" dur="2000" fill="hold"/>
                                        <p:tgtEl>
                                          <p:spTgt spid="1026"/>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strVal val="#ppt_w*0.70"/>
                                          </p:val>
                                        </p:tav>
                                        <p:tav tm="100000">
                                          <p:val>
                                            <p:strVal val="#ppt_w"/>
                                          </p:val>
                                        </p:tav>
                                      </p:tavLst>
                                    </p:anim>
                                    <p:anim calcmode="lin" valueType="num">
                                      <p:cBhvr>
                                        <p:cTn id="16" dur="1000" fill="hold"/>
                                        <p:tgtEl>
                                          <p:spTgt spid="4"/>
                                        </p:tgtEl>
                                        <p:attrNameLst>
                                          <p:attrName>ppt_h</p:attrName>
                                        </p:attrNameLst>
                                      </p:cBhvr>
                                      <p:tavLst>
                                        <p:tav tm="0">
                                          <p:val>
                                            <p:strVal val="#ppt_h"/>
                                          </p:val>
                                        </p:tav>
                                        <p:tav tm="100000">
                                          <p:val>
                                            <p:strVal val="#ppt_h"/>
                                          </p:val>
                                        </p:tav>
                                      </p:tavLst>
                                    </p:anim>
                                    <p:animEffect transition="in" filter="fade">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352800"/>
            <a:ext cx="5385995"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819" y="229496"/>
            <a:ext cx="4519556" cy="2754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867400" y="5029200"/>
            <a:ext cx="2971800" cy="707886"/>
          </a:xfrm>
          <a:prstGeom prst="rect">
            <a:avLst/>
          </a:prstGeom>
        </p:spPr>
        <p:txBody>
          <a:bodyPr wrap="square">
            <a:spAutoFit/>
          </a:bodyPr>
          <a:lstStyle/>
          <a:p>
            <a:r>
              <a:rPr lang="en-US" sz="4000" b="1" dirty="0" err="1">
                <a:solidFill>
                  <a:srgbClr val="FF00FF"/>
                </a:solidFill>
                <a:latin typeface="SutonnyMJ"/>
              </a:rPr>
              <a:t>wWwRUvj</a:t>
            </a:r>
            <a:r>
              <a:rPr lang="en-US" sz="4000" b="1" dirty="0">
                <a:solidFill>
                  <a:srgbClr val="FF00FF"/>
                </a:solidFill>
                <a:latin typeface="SutonnyMJ"/>
              </a:rPr>
              <a:t> </a:t>
            </a:r>
            <a:r>
              <a:rPr lang="en-US" sz="4000" b="1" dirty="0" err="1">
                <a:solidFill>
                  <a:srgbClr val="FF00FF"/>
                </a:solidFill>
                <a:latin typeface="SutonnyMJ"/>
              </a:rPr>
              <a:t>K¨v‡giv</a:t>
            </a:r>
            <a:endParaRPr lang="en-US" sz="4000" b="1" dirty="0"/>
          </a:p>
        </p:txBody>
      </p:sp>
      <p:graphicFrame>
        <p:nvGraphicFramePr>
          <p:cNvPr id="3" name="Table 2"/>
          <p:cNvGraphicFramePr>
            <a:graphicFrameLocks noGrp="1"/>
          </p:cNvGraphicFramePr>
          <p:nvPr>
            <p:extLst>
              <p:ext uri="{D42A27DB-BD31-4B8C-83A1-F6EECF244321}">
                <p14:modId xmlns:p14="http://schemas.microsoft.com/office/powerpoint/2010/main" val="3584181972"/>
              </p:ext>
            </p:extLst>
          </p:nvPr>
        </p:nvGraphicFramePr>
        <p:xfrm>
          <a:off x="5614595" y="310252"/>
          <a:ext cx="2905461" cy="1295400"/>
        </p:xfrm>
        <a:graphic>
          <a:graphicData uri="http://schemas.openxmlformats.org/drawingml/2006/table">
            <a:tbl>
              <a:tblPr firstRow="1" bandRow="1">
                <a:tableStyleId>{5C22544A-7EE6-4342-B048-85BDC9FD1C3A}</a:tableStyleId>
              </a:tblPr>
              <a:tblGrid>
                <a:gridCol w="2905461"/>
              </a:tblGrid>
              <a:tr h="1295400">
                <a:tc>
                  <a:txBody>
                    <a:bodyPr/>
                    <a:lstStyle/>
                    <a:p>
                      <a:r>
                        <a:rPr lang="bn-BD" sz="4800" dirty="0" smtClean="0">
                          <a:solidFill>
                            <a:srgbClr val="C00000"/>
                          </a:solidFill>
                        </a:rPr>
                        <a:t>স্পিকার</a:t>
                      </a:r>
                      <a:endParaRPr lang="en-US" sz="4800" dirty="0">
                        <a:solidFill>
                          <a:srgbClr val="C00000"/>
                        </a:solidFill>
                      </a:endParaRPr>
                    </a:p>
                  </a:txBody>
                  <a:tcPr>
                    <a:solidFill>
                      <a:schemeClr val="accent3"/>
                    </a:solidFill>
                  </a:tcPr>
                </a:tc>
              </a:tr>
            </a:tbl>
          </a:graphicData>
        </a:graphic>
      </p:graphicFrame>
    </p:spTree>
    <p:extLst>
      <p:ext uri="{BB962C8B-B14F-4D97-AF65-F5344CB8AC3E}">
        <p14:creationId xmlns:p14="http://schemas.microsoft.com/office/powerpoint/2010/main" val="4079919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p:cTn id="7" dur="5000" fill="hold"/>
                                        <p:tgtEl>
                                          <p:spTgt spid="2051"/>
                                        </p:tgtEl>
                                        <p:attrNameLst>
                                          <p:attrName>ppt_w</p:attrName>
                                        </p:attrNameLst>
                                      </p:cBhvr>
                                      <p:tavLst>
                                        <p:tav tm="0" fmla="#ppt_w*sin(2.5*pi*$)">
                                          <p:val>
                                            <p:fltVal val="0"/>
                                          </p:val>
                                        </p:tav>
                                        <p:tav tm="100000">
                                          <p:val>
                                            <p:fltVal val="1"/>
                                          </p:val>
                                        </p:tav>
                                      </p:tavLst>
                                    </p:anim>
                                    <p:anim calcmode="lin" valueType="num">
                                      <p:cBhvr>
                                        <p:cTn id="8" dur="5000" fill="hold"/>
                                        <p:tgtEl>
                                          <p:spTgt spid="2051"/>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5" presetClass="entr" presetSubtype="0"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500" decel="50000" fill="hold">
                                          <p:stCondLst>
                                            <p:cond delay="0"/>
                                          </p:stCondLst>
                                        </p:cTn>
                                        <p:tgtEl>
                                          <p:spTgt spid="2050"/>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2050"/>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2050"/>
                                        </p:tgtEl>
                                        <p:attrNameLst>
                                          <p:attrName>ppt_w</p:attrName>
                                        </p:attrNameLst>
                                      </p:cBhvr>
                                      <p:tavLst>
                                        <p:tav tm="0">
                                          <p:val>
                                            <p:strVal val="#ppt_w*.05"/>
                                          </p:val>
                                        </p:tav>
                                        <p:tav tm="100000">
                                          <p:val>
                                            <p:strVal val="#ppt_w"/>
                                          </p:val>
                                        </p:tav>
                                      </p:tavLst>
                                    </p:anim>
                                    <p:anim calcmode="lin" valueType="num">
                                      <p:cBhvr>
                                        <p:cTn id="16" dur="1000" fill="hold"/>
                                        <p:tgtEl>
                                          <p:spTgt spid="2050"/>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2050"/>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2050"/>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2050"/>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circle(in)">
                                      <p:cBhvr>
                                        <p:cTn id="3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30221"/>
            <a:ext cx="4212618" cy="2620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30220"/>
            <a:ext cx="4181475" cy="2993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Table 1"/>
          <p:cNvGraphicFramePr>
            <a:graphicFrameLocks noGrp="1"/>
          </p:cNvGraphicFramePr>
          <p:nvPr>
            <p:extLst>
              <p:ext uri="{D42A27DB-BD31-4B8C-83A1-F6EECF244321}">
                <p14:modId xmlns:p14="http://schemas.microsoft.com/office/powerpoint/2010/main" val="3434897377"/>
              </p:ext>
            </p:extLst>
          </p:nvPr>
        </p:nvGraphicFramePr>
        <p:xfrm>
          <a:off x="152400" y="3429001"/>
          <a:ext cx="3124200" cy="1432560"/>
        </p:xfrm>
        <a:graphic>
          <a:graphicData uri="http://schemas.openxmlformats.org/drawingml/2006/table">
            <a:tbl>
              <a:tblPr firstRow="1" bandRow="1">
                <a:tableStyleId>{5C22544A-7EE6-4342-B048-85BDC9FD1C3A}</a:tableStyleId>
              </a:tblPr>
              <a:tblGrid>
                <a:gridCol w="3124200"/>
              </a:tblGrid>
              <a:tr h="1066800">
                <a:tc>
                  <a:txBody>
                    <a:bodyPr/>
                    <a:lstStyle/>
                    <a:p>
                      <a:pPr algn="ctr"/>
                      <a:r>
                        <a:rPr lang="bn-BD" sz="4400" dirty="0" smtClean="0">
                          <a:solidFill>
                            <a:srgbClr val="00B050"/>
                          </a:solidFill>
                        </a:rPr>
                        <a:t>ডেস্কটপ</a:t>
                      </a:r>
                    </a:p>
                    <a:p>
                      <a:pPr algn="ctr"/>
                      <a:r>
                        <a:rPr lang="bn-BD" sz="4400" dirty="0" smtClean="0">
                          <a:solidFill>
                            <a:srgbClr val="00B050"/>
                          </a:solidFill>
                        </a:rPr>
                        <a:t>কম্পিউটার</a:t>
                      </a:r>
                      <a:endParaRPr lang="en-US" sz="4400" dirty="0">
                        <a:solidFill>
                          <a:srgbClr val="00B050"/>
                        </a:solidFill>
                      </a:endParaRPr>
                    </a:p>
                  </a:txBody>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854787085"/>
              </p:ext>
            </p:extLst>
          </p:nvPr>
        </p:nvGraphicFramePr>
        <p:xfrm>
          <a:off x="5029200" y="3352800"/>
          <a:ext cx="3505200" cy="2103120"/>
        </p:xfrm>
        <a:graphic>
          <a:graphicData uri="http://schemas.openxmlformats.org/drawingml/2006/table">
            <a:tbl>
              <a:tblPr firstRow="1" bandRow="1">
                <a:tableStyleId>{5C22544A-7EE6-4342-B048-85BDC9FD1C3A}</a:tableStyleId>
              </a:tblPr>
              <a:tblGrid>
                <a:gridCol w="3505200"/>
              </a:tblGrid>
              <a:tr h="1737360">
                <a:tc>
                  <a:txBody>
                    <a:bodyPr/>
                    <a:lstStyle/>
                    <a:p>
                      <a:pPr algn="ctr"/>
                      <a:endParaRPr lang="bn-BD" sz="4400" dirty="0" smtClean="0"/>
                    </a:p>
                    <a:p>
                      <a:pPr algn="ctr"/>
                      <a:r>
                        <a:rPr lang="bn-BD" sz="4400" dirty="0" smtClean="0">
                          <a:solidFill>
                            <a:schemeClr val="accent1">
                              <a:lumMod val="40000"/>
                              <a:lumOff val="60000"/>
                            </a:schemeClr>
                          </a:solidFill>
                        </a:rPr>
                        <a:t>মাল্টিমিডিয়া প্রজেক্টর</a:t>
                      </a:r>
                      <a:endParaRPr lang="en-US" sz="4400" dirty="0">
                        <a:solidFill>
                          <a:schemeClr val="accent1">
                            <a:lumMod val="40000"/>
                            <a:lumOff val="60000"/>
                          </a:schemeClr>
                        </a:solidFill>
                      </a:endParaRPr>
                    </a:p>
                  </a:txBody>
                  <a:tcPr/>
                </a:tc>
              </a:tr>
            </a:tbl>
          </a:graphicData>
        </a:graphic>
      </p:graphicFrame>
    </p:spTree>
    <p:extLst>
      <p:ext uri="{BB962C8B-B14F-4D97-AF65-F5344CB8AC3E}">
        <p14:creationId xmlns:p14="http://schemas.microsoft.com/office/powerpoint/2010/main" val="2636563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2000"/>
                                        <p:tgtEl>
                                          <p:spTgt spid="3075"/>
                                        </p:tgtEl>
                                      </p:cBhvr>
                                    </p:animEffect>
                                    <p:anim calcmode="lin" valueType="num">
                                      <p:cBhvr>
                                        <p:cTn id="8" dur="2000" fill="hold"/>
                                        <p:tgtEl>
                                          <p:spTgt spid="3075"/>
                                        </p:tgtEl>
                                        <p:attrNameLst>
                                          <p:attrName>style.rotation</p:attrName>
                                        </p:attrNameLst>
                                      </p:cBhvr>
                                      <p:tavLst>
                                        <p:tav tm="0">
                                          <p:val>
                                            <p:fltVal val="720"/>
                                          </p:val>
                                        </p:tav>
                                        <p:tav tm="100000">
                                          <p:val>
                                            <p:fltVal val="0"/>
                                          </p:val>
                                        </p:tav>
                                      </p:tavLst>
                                    </p:anim>
                                    <p:anim calcmode="lin" valueType="num">
                                      <p:cBhvr>
                                        <p:cTn id="9" dur="2000" fill="hold"/>
                                        <p:tgtEl>
                                          <p:spTgt spid="3075"/>
                                        </p:tgtEl>
                                        <p:attrNameLst>
                                          <p:attrName>ppt_h</p:attrName>
                                        </p:attrNameLst>
                                      </p:cBhvr>
                                      <p:tavLst>
                                        <p:tav tm="0">
                                          <p:val>
                                            <p:fltVal val="0"/>
                                          </p:val>
                                        </p:tav>
                                        <p:tav tm="100000">
                                          <p:val>
                                            <p:strVal val="#ppt_h"/>
                                          </p:val>
                                        </p:tav>
                                      </p:tavLst>
                                    </p:anim>
                                    <p:anim calcmode="lin" valueType="num">
                                      <p:cBhvr>
                                        <p:cTn id="10" dur="2000" fill="hold"/>
                                        <p:tgtEl>
                                          <p:spTgt spid="3075"/>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Effect transition="in" filter="fade">
                                      <p:cBhvr>
                                        <p:cTn id="15" dur="1000"/>
                                        <p:tgtEl>
                                          <p:spTgt spid="3074"/>
                                        </p:tgtEl>
                                      </p:cBhvr>
                                    </p:animEffect>
                                    <p:anim calcmode="lin" valueType="num">
                                      <p:cBhvr>
                                        <p:cTn id="16" dur="1000" fill="hold"/>
                                        <p:tgtEl>
                                          <p:spTgt spid="3074"/>
                                        </p:tgtEl>
                                        <p:attrNameLst>
                                          <p:attrName>ppt_x</p:attrName>
                                        </p:attrNameLst>
                                      </p:cBhvr>
                                      <p:tavLst>
                                        <p:tav tm="0">
                                          <p:val>
                                            <p:strVal val="#ppt_x"/>
                                          </p:val>
                                        </p:tav>
                                        <p:tav tm="100000">
                                          <p:val>
                                            <p:strVal val="#ppt_x"/>
                                          </p:val>
                                        </p:tav>
                                      </p:tavLst>
                                    </p:anim>
                                    <p:anim calcmode="lin" valueType="num">
                                      <p:cBhvr>
                                        <p:cTn id="17"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80">
                                          <p:stCondLst>
                                            <p:cond delay="0"/>
                                          </p:stCondLst>
                                        </p:cTn>
                                        <p:tgtEl>
                                          <p:spTgt spid="2"/>
                                        </p:tgtEl>
                                      </p:cBhvr>
                                    </p:animEffect>
                                    <p:anim calcmode="lin" valueType="num">
                                      <p:cBhvr>
                                        <p:cTn id="2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8" dur="26">
                                          <p:stCondLst>
                                            <p:cond delay="650"/>
                                          </p:stCondLst>
                                        </p:cTn>
                                        <p:tgtEl>
                                          <p:spTgt spid="2"/>
                                        </p:tgtEl>
                                      </p:cBhvr>
                                      <p:to x="100000" y="60000"/>
                                    </p:animScale>
                                    <p:animScale>
                                      <p:cBhvr>
                                        <p:cTn id="29" dur="166" decel="50000">
                                          <p:stCondLst>
                                            <p:cond delay="676"/>
                                          </p:stCondLst>
                                        </p:cTn>
                                        <p:tgtEl>
                                          <p:spTgt spid="2"/>
                                        </p:tgtEl>
                                      </p:cBhvr>
                                      <p:to x="100000" y="100000"/>
                                    </p:animScale>
                                    <p:animScale>
                                      <p:cBhvr>
                                        <p:cTn id="30" dur="26">
                                          <p:stCondLst>
                                            <p:cond delay="1312"/>
                                          </p:stCondLst>
                                        </p:cTn>
                                        <p:tgtEl>
                                          <p:spTgt spid="2"/>
                                        </p:tgtEl>
                                      </p:cBhvr>
                                      <p:to x="100000" y="80000"/>
                                    </p:animScale>
                                    <p:animScale>
                                      <p:cBhvr>
                                        <p:cTn id="31" dur="166" decel="50000">
                                          <p:stCondLst>
                                            <p:cond delay="1338"/>
                                          </p:stCondLst>
                                        </p:cTn>
                                        <p:tgtEl>
                                          <p:spTgt spid="2"/>
                                        </p:tgtEl>
                                      </p:cBhvr>
                                      <p:to x="100000" y="100000"/>
                                    </p:animScale>
                                    <p:animScale>
                                      <p:cBhvr>
                                        <p:cTn id="32" dur="26">
                                          <p:stCondLst>
                                            <p:cond delay="1642"/>
                                          </p:stCondLst>
                                        </p:cTn>
                                        <p:tgtEl>
                                          <p:spTgt spid="2"/>
                                        </p:tgtEl>
                                      </p:cBhvr>
                                      <p:to x="100000" y="90000"/>
                                    </p:animScale>
                                    <p:animScale>
                                      <p:cBhvr>
                                        <p:cTn id="33" dur="166" decel="50000">
                                          <p:stCondLst>
                                            <p:cond delay="1668"/>
                                          </p:stCondLst>
                                        </p:cTn>
                                        <p:tgtEl>
                                          <p:spTgt spid="2"/>
                                        </p:tgtEl>
                                      </p:cBhvr>
                                      <p:to x="100000" y="100000"/>
                                    </p:animScale>
                                    <p:animScale>
                                      <p:cBhvr>
                                        <p:cTn id="34" dur="26">
                                          <p:stCondLst>
                                            <p:cond delay="1808"/>
                                          </p:stCondLst>
                                        </p:cTn>
                                        <p:tgtEl>
                                          <p:spTgt spid="2"/>
                                        </p:tgtEl>
                                      </p:cBhvr>
                                      <p:to x="100000" y="95000"/>
                                    </p:animScale>
                                    <p:animScale>
                                      <p:cBhvr>
                                        <p:cTn id="35" dur="166" decel="50000">
                                          <p:stCondLst>
                                            <p:cond delay="1834"/>
                                          </p:stCondLst>
                                        </p:cTn>
                                        <p:tgtEl>
                                          <p:spTgt spid="2"/>
                                        </p:tgtEl>
                                      </p:cBhvr>
                                      <p:to x="100000" y="100000"/>
                                    </p:animScale>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43" dur="1000" fill="hold"/>
                                        <p:tgtEl>
                                          <p:spTgt spid="3"/>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n-BD" sz="8800" dirty="0" smtClean="0"/>
              <a:t>সমাধান:</a:t>
            </a:r>
            <a:endParaRPr lang="en-US" sz="8800" dirty="0"/>
          </a:p>
        </p:txBody>
      </p:sp>
      <p:sp>
        <p:nvSpPr>
          <p:cNvPr id="3" name="Text Placeholder 2"/>
          <p:cNvSpPr>
            <a:spLocks noGrp="1"/>
          </p:cNvSpPr>
          <p:nvPr>
            <p:ph type="body" idx="1"/>
          </p:nvPr>
        </p:nvSpPr>
        <p:spPr>
          <a:xfrm>
            <a:off x="699248" y="3767316"/>
            <a:ext cx="7734747" cy="2557284"/>
          </a:xfrm>
        </p:spPr>
        <p:txBody>
          <a:bodyPr>
            <a:normAutofit/>
          </a:bodyPr>
          <a:lstStyle/>
          <a:p>
            <a:r>
              <a:rPr lang="bn-BD" sz="4400" dirty="0" smtClean="0">
                <a:solidFill>
                  <a:srgbClr val="003300"/>
                </a:solidFill>
              </a:rPr>
              <a:t>আজকের পাঠের শিরোনাম:</a:t>
            </a:r>
          </a:p>
          <a:p>
            <a:r>
              <a:rPr lang="bn-BD" sz="4400" dirty="0" smtClean="0">
                <a:solidFill>
                  <a:srgbClr val="002060"/>
                </a:solidFill>
              </a:rPr>
              <a:t>কম্পিউটারের প্রয়োগ ওমাল্টিমিডিয়া</a:t>
            </a:r>
            <a:endParaRPr lang="en-US" sz="4400" dirty="0">
              <a:solidFill>
                <a:srgbClr val="002060"/>
              </a:solidFill>
            </a:endParaRPr>
          </a:p>
        </p:txBody>
      </p:sp>
    </p:spTree>
    <p:extLst>
      <p:ext uri="{BB962C8B-B14F-4D97-AF65-F5344CB8AC3E}">
        <p14:creationId xmlns:p14="http://schemas.microsoft.com/office/powerpoint/2010/main" val="2664862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9" presetClass="entr" presetSubtype="1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9" dur="5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90040" y="457201"/>
            <a:ext cx="7754713" cy="1066799"/>
          </a:xfrm>
        </p:spPr>
        <p:txBody>
          <a:bodyPr/>
          <a:lstStyle/>
          <a:p>
            <a:pPr algn="l"/>
            <a:r>
              <a:rPr lang="bn-BD" sz="3600" b="1" dirty="0" smtClean="0">
                <a:solidFill>
                  <a:srgbClr val="002060"/>
                </a:solidFill>
              </a:rPr>
              <a:t>কাজঃ-১  কম্পিউটারের ব্যবহারের ক্ষেত্রগুলোর নাম লিখ ।</a:t>
            </a:r>
            <a:endParaRPr lang="en-US" sz="3600" b="1" dirty="0">
              <a:solidFill>
                <a:srgbClr val="002060"/>
              </a:solidFill>
            </a:endParaRPr>
          </a:p>
        </p:txBody>
      </p:sp>
      <p:sp>
        <p:nvSpPr>
          <p:cNvPr id="5" name="Text Placeholder 4"/>
          <p:cNvSpPr>
            <a:spLocks noGrp="1"/>
          </p:cNvSpPr>
          <p:nvPr>
            <p:ph type="body" idx="1"/>
          </p:nvPr>
        </p:nvSpPr>
        <p:spPr>
          <a:xfrm>
            <a:off x="457200" y="1828800"/>
            <a:ext cx="8382000" cy="4648200"/>
          </a:xfrm>
        </p:spPr>
        <p:txBody>
          <a:bodyPr>
            <a:normAutofit/>
          </a:bodyPr>
          <a:lstStyle/>
          <a:p>
            <a:pPr algn="l"/>
            <a:r>
              <a:rPr lang="bn-BD" sz="2800" dirty="0" smtClean="0">
                <a:solidFill>
                  <a:schemeClr val="accent1">
                    <a:lumMod val="75000"/>
                  </a:schemeClr>
                </a:solidFill>
              </a:rPr>
              <a:t>সমাধানঃ</a:t>
            </a:r>
          </a:p>
          <a:p>
            <a:pPr algn="l"/>
            <a:r>
              <a:rPr lang="bn-BD" sz="2800" dirty="0" smtClean="0">
                <a:solidFill>
                  <a:schemeClr val="accent1">
                    <a:lumMod val="75000"/>
                  </a:schemeClr>
                </a:solidFill>
              </a:rPr>
              <a:t>কম্পিউটারের </a:t>
            </a:r>
            <a:r>
              <a:rPr lang="bn-BD" sz="2800" dirty="0">
                <a:solidFill>
                  <a:schemeClr val="accent1">
                    <a:lumMod val="75000"/>
                  </a:schemeClr>
                </a:solidFill>
              </a:rPr>
              <a:t>ব্যবহারের </a:t>
            </a:r>
            <a:r>
              <a:rPr lang="bn-BD" sz="2800" dirty="0" smtClean="0">
                <a:solidFill>
                  <a:schemeClr val="accent1">
                    <a:lumMod val="75000"/>
                  </a:schemeClr>
                </a:solidFill>
              </a:rPr>
              <a:t>উল্লেখযোগ্য ক্ষেত্রগুলো হলো ঃ</a:t>
            </a:r>
          </a:p>
          <a:p>
            <a:pPr marL="457200" indent="-457200" algn="l">
              <a:buAutoNum type="arabicPeriod"/>
            </a:pPr>
            <a:r>
              <a:rPr lang="bn-BD" sz="2800" dirty="0" smtClean="0">
                <a:solidFill>
                  <a:schemeClr val="accent1">
                    <a:lumMod val="75000"/>
                  </a:schemeClr>
                </a:solidFill>
              </a:rPr>
              <a:t>ব্যবসায়-বাণিজ্যে</a:t>
            </a:r>
          </a:p>
          <a:p>
            <a:pPr marL="457200" indent="-457200" algn="l">
              <a:buAutoNum type="arabicPeriod"/>
            </a:pPr>
            <a:r>
              <a:rPr lang="bn-BD" sz="2800" dirty="0" smtClean="0">
                <a:solidFill>
                  <a:schemeClr val="accent1">
                    <a:lumMod val="75000"/>
                  </a:schemeClr>
                </a:solidFill>
              </a:rPr>
              <a:t>শিক্ষা ক্ষেত্রে</a:t>
            </a:r>
          </a:p>
          <a:p>
            <a:pPr marL="457200" indent="-457200" algn="l">
              <a:buAutoNum type="arabicPeriod"/>
            </a:pPr>
            <a:r>
              <a:rPr lang="bn-BD" sz="2800" dirty="0" smtClean="0">
                <a:solidFill>
                  <a:schemeClr val="accent1">
                    <a:lumMod val="75000"/>
                  </a:schemeClr>
                </a:solidFill>
              </a:rPr>
              <a:t>প্রকাশনায়</a:t>
            </a:r>
          </a:p>
          <a:p>
            <a:pPr marL="457200" indent="-457200" algn="l">
              <a:buAutoNum type="arabicPeriod"/>
            </a:pPr>
            <a:r>
              <a:rPr lang="bn-BD" sz="2800" dirty="0" smtClean="0">
                <a:solidFill>
                  <a:schemeClr val="accent1">
                    <a:lumMod val="75000"/>
                  </a:schemeClr>
                </a:solidFill>
              </a:rPr>
              <a:t>তথ্য ও যোগাযোগ ব্যবস্থায়</a:t>
            </a:r>
          </a:p>
          <a:p>
            <a:pPr marL="457200" indent="-457200" algn="l">
              <a:buAutoNum type="arabicPeriod"/>
            </a:pPr>
            <a:r>
              <a:rPr lang="bn-BD" sz="2800" dirty="0" smtClean="0">
                <a:solidFill>
                  <a:schemeClr val="accent1">
                    <a:lumMod val="75000"/>
                  </a:schemeClr>
                </a:solidFill>
              </a:rPr>
              <a:t>চিকিৎসা ক্ষেত্রে</a:t>
            </a:r>
            <a:endParaRPr lang="en-US" sz="2800" dirty="0">
              <a:solidFill>
                <a:schemeClr val="accent1">
                  <a:lumMod val="75000"/>
                </a:schemeClr>
              </a:solidFill>
            </a:endParaRPr>
          </a:p>
        </p:txBody>
      </p:sp>
    </p:spTree>
    <p:extLst>
      <p:ext uri="{BB962C8B-B14F-4D97-AF65-F5344CB8AC3E}">
        <p14:creationId xmlns:p14="http://schemas.microsoft.com/office/powerpoint/2010/main" val="256084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30" presetClass="entr" presetSubtype="0"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800" decel="100000"/>
                                        <p:tgtEl>
                                          <p:spTgt spid="5">
                                            <p:txEl>
                                              <p:pRg st="0" end="0"/>
                                            </p:txEl>
                                          </p:spTgt>
                                        </p:tgtEl>
                                      </p:cBhvr>
                                    </p:animEffect>
                                    <p:anim calcmode="lin" valueType="num">
                                      <p:cBhvr>
                                        <p:cTn id="17" dur="800" decel="100000" fill="hold"/>
                                        <p:tgtEl>
                                          <p:spTgt spid="5">
                                            <p:txEl>
                                              <p:pRg st="0" end="0"/>
                                            </p:txEl>
                                          </p:spTgt>
                                        </p:tgtEl>
                                        <p:attrNameLst>
                                          <p:attrName>style.rotation</p:attrName>
                                        </p:attrNameLst>
                                      </p:cBhvr>
                                      <p:tavLst>
                                        <p:tav tm="0">
                                          <p:val>
                                            <p:fltVal val="-90"/>
                                          </p:val>
                                        </p:tav>
                                        <p:tav tm="100000">
                                          <p:val>
                                            <p:fltVal val="0"/>
                                          </p:val>
                                        </p:tav>
                                      </p:tavLst>
                                    </p:anim>
                                    <p:anim calcmode="lin" valueType="num">
                                      <p:cBhvr>
                                        <p:cTn id="18" dur="800" decel="100000" fill="hold"/>
                                        <p:tgtEl>
                                          <p:spTgt spid="5">
                                            <p:txEl>
                                              <p:pRg st="0" end="0"/>
                                            </p:txEl>
                                          </p:spTgt>
                                        </p:tgtEl>
                                        <p:attrNameLst>
                                          <p:attrName>ppt_x</p:attrName>
                                        </p:attrNameLst>
                                      </p:cBhvr>
                                      <p:tavLst>
                                        <p:tav tm="0">
                                          <p:val>
                                            <p:strVal val="#ppt_x+0.4"/>
                                          </p:val>
                                        </p:tav>
                                        <p:tav tm="100000">
                                          <p:val>
                                            <p:strVal val="#ppt_x-0.05"/>
                                          </p:val>
                                        </p:tav>
                                      </p:tavLst>
                                    </p:anim>
                                    <p:anim calcmode="lin" valueType="num">
                                      <p:cBhvr>
                                        <p:cTn id="19" dur="800" decel="100000" fill="hold"/>
                                        <p:tgtEl>
                                          <p:spTgt spid="5">
                                            <p:txEl>
                                              <p:pRg st="0" end="0"/>
                                            </p:txEl>
                                          </p:spTgt>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5">
                                            <p:txEl>
                                              <p:pRg st="0" end="0"/>
                                            </p:txEl>
                                          </p:spTgt>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5">
                                            <p:txEl>
                                              <p:pRg st="0" end="0"/>
                                            </p:txEl>
                                          </p:spTgt>
                                        </p:tgtEl>
                                        <p:attrNameLst>
                                          <p:attrName>ppt_y</p:attrName>
                                        </p:attrNameLst>
                                      </p:cBhvr>
                                      <p:tavLst>
                                        <p:tav tm="0">
                                          <p:val>
                                            <p:strVal val="#ppt_y+0.1"/>
                                          </p:val>
                                        </p:tav>
                                        <p:tav tm="100000">
                                          <p:val>
                                            <p:strVal val="#ppt_y"/>
                                          </p:val>
                                        </p:tav>
                                      </p:tavLst>
                                    </p:anim>
                                  </p:childTnLst>
                                </p:cTn>
                              </p:par>
                              <p:par>
                                <p:cTn id="22" presetID="30" presetClass="entr" presetSubtype="0" fill="hold" nodeType="with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fade">
                                      <p:cBhvr>
                                        <p:cTn id="24" dur="800" decel="100000"/>
                                        <p:tgtEl>
                                          <p:spTgt spid="5">
                                            <p:txEl>
                                              <p:pRg st="1" end="1"/>
                                            </p:txEl>
                                          </p:spTgt>
                                        </p:tgtEl>
                                      </p:cBhvr>
                                    </p:animEffect>
                                    <p:anim calcmode="lin" valueType="num">
                                      <p:cBhvr>
                                        <p:cTn id="25" dur="800" decel="100000" fill="hold"/>
                                        <p:tgtEl>
                                          <p:spTgt spid="5">
                                            <p:txEl>
                                              <p:pRg st="1" end="1"/>
                                            </p:txEl>
                                          </p:spTgt>
                                        </p:tgtEl>
                                        <p:attrNameLst>
                                          <p:attrName>style.rotation</p:attrName>
                                        </p:attrNameLst>
                                      </p:cBhvr>
                                      <p:tavLst>
                                        <p:tav tm="0">
                                          <p:val>
                                            <p:fltVal val="-90"/>
                                          </p:val>
                                        </p:tav>
                                        <p:tav tm="100000">
                                          <p:val>
                                            <p:fltVal val="0"/>
                                          </p:val>
                                        </p:tav>
                                      </p:tavLst>
                                    </p:anim>
                                    <p:anim calcmode="lin" valueType="num">
                                      <p:cBhvr>
                                        <p:cTn id="26" dur="800" decel="100000" fill="hold"/>
                                        <p:tgtEl>
                                          <p:spTgt spid="5">
                                            <p:txEl>
                                              <p:pRg st="1" end="1"/>
                                            </p:txEl>
                                          </p:spTgt>
                                        </p:tgtEl>
                                        <p:attrNameLst>
                                          <p:attrName>ppt_x</p:attrName>
                                        </p:attrNameLst>
                                      </p:cBhvr>
                                      <p:tavLst>
                                        <p:tav tm="0">
                                          <p:val>
                                            <p:strVal val="#ppt_x+0.4"/>
                                          </p:val>
                                        </p:tav>
                                        <p:tav tm="100000">
                                          <p:val>
                                            <p:strVal val="#ppt_x-0.05"/>
                                          </p:val>
                                        </p:tav>
                                      </p:tavLst>
                                    </p:anim>
                                    <p:anim calcmode="lin" valueType="num">
                                      <p:cBhvr>
                                        <p:cTn id="27" dur="800" decel="100000" fill="hold"/>
                                        <p:tgtEl>
                                          <p:spTgt spid="5">
                                            <p:txEl>
                                              <p:pRg st="1" end="1"/>
                                            </p:txEl>
                                          </p:spTgt>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5">
                                            <p:txEl>
                                              <p:pRg st="1" end="1"/>
                                            </p:txEl>
                                          </p:spTgt>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5">
                                            <p:txEl>
                                              <p:pRg st="1" end="1"/>
                                            </p:txEl>
                                          </p:spTgt>
                                        </p:tgtEl>
                                        <p:attrNameLst>
                                          <p:attrName>ppt_y</p:attrName>
                                        </p:attrNameLst>
                                      </p:cBhvr>
                                      <p:tavLst>
                                        <p:tav tm="0">
                                          <p:val>
                                            <p:strVal val="#ppt_y+0.1"/>
                                          </p:val>
                                        </p:tav>
                                        <p:tav tm="100000">
                                          <p:val>
                                            <p:strVal val="#ppt_y"/>
                                          </p:val>
                                        </p:tav>
                                      </p:tavLst>
                                    </p:anim>
                                  </p:childTnLst>
                                </p:cTn>
                              </p:par>
                              <p:par>
                                <p:cTn id="30" presetID="30" presetClass="entr" presetSubtype="0" fill="hold" nodeType="with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Effect transition="in" filter="fade">
                                      <p:cBhvr>
                                        <p:cTn id="32" dur="800" decel="100000"/>
                                        <p:tgtEl>
                                          <p:spTgt spid="5">
                                            <p:txEl>
                                              <p:pRg st="2" end="2"/>
                                            </p:txEl>
                                          </p:spTgt>
                                        </p:tgtEl>
                                      </p:cBhvr>
                                    </p:animEffect>
                                    <p:anim calcmode="lin" valueType="num">
                                      <p:cBhvr>
                                        <p:cTn id="33" dur="800" decel="100000" fill="hold"/>
                                        <p:tgtEl>
                                          <p:spTgt spid="5">
                                            <p:txEl>
                                              <p:pRg st="2" end="2"/>
                                            </p:txEl>
                                          </p:spTgt>
                                        </p:tgtEl>
                                        <p:attrNameLst>
                                          <p:attrName>style.rotation</p:attrName>
                                        </p:attrNameLst>
                                      </p:cBhvr>
                                      <p:tavLst>
                                        <p:tav tm="0">
                                          <p:val>
                                            <p:fltVal val="-90"/>
                                          </p:val>
                                        </p:tav>
                                        <p:tav tm="100000">
                                          <p:val>
                                            <p:fltVal val="0"/>
                                          </p:val>
                                        </p:tav>
                                      </p:tavLst>
                                    </p:anim>
                                    <p:anim calcmode="lin" valueType="num">
                                      <p:cBhvr>
                                        <p:cTn id="34" dur="800" decel="100000" fill="hold"/>
                                        <p:tgtEl>
                                          <p:spTgt spid="5">
                                            <p:txEl>
                                              <p:pRg st="2" end="2"/>
                                            </p:txEl>
                                          </p:spTgt>
                                        </p:tgtEl>
                                        <p:attrNameLst>
                                          <p:attrName>ppt_x</p:attrName>
                                        </p:attrNameLst>
                                      </p:cBhvr>
                                      <p:tavLst>
                                        <p:tav tm="0">
                                          <p:val>
                                            <p:strVal val="#ppt_x+0.4"/>
                                          </p:val>
                                        </p:tav>
                                        <p:tav tm="100000">
                                          <p:val>
                                            <p:strVal val="#ppt_x-0.05"/>
                                          </p:val>
                                        </p:tav>
                                      </p:tavLst>
                                    </p:anim>
                                    <p:anim calcmode="lin" valueType="num">
                                      <p:cBhvr>
                                        <p:cTn id="35" dur="800" decel="100000" fill="hold"/>
                                        <p:tgtEl>
                                          <p:spTgt spid="5">
                                            <p:txEl>
                                              <p:pRg st="2" end="2"/>
                                            </p:txEl>
                                          </p:spTgt>
                                        </p:tgtEl>
                                        <p:attrNameLst>
                                          <p:attrName>ppt_y</p:attrName>
                                        </p:attrNameLst>
                                      </p:cBhvr>
                                      <p:tavLst>
                                        <p:tav tm="0">
                                          <p:val>
                                            <p:strVal val="#ppt_y-0.4"/>
                                          </p:val>
                                        </p:tav>
                                        <p:tav tm="100000">
                                          <p:val>
                                            <p:strVal val="#ppt_y+0.1"/>
                                          </p:val>
                                        </p:tav>
                                      </p:tavLst>
                                    </p:anim>
                                    <p:anim calcmode="lin" valueType="num">
                                      <p:cBhvr>
                                        <p:cTn id="36" dur="200" accel="100000" fill="hold">
                                          <p:stCondLst>
                                            <p:cond delay="800"/>
                                          </p:stCondLst>
                                        </p:cTn>
                                        <p:tgtEl>
                                          <p:spTgt spid="5">
                                            <p:txEl>
                                              <p:pRg st="2" end="2"/>
                                            </p:txEl>
                                          </p:spTgt>
                                        </p:tgtEl>
                                        <p:attrNameLst>
                                          <p:attrName>ppt_x</p:attrName>
                                        </p:attrNameLst>
                                      </p:cBhvr>
                                      <p:tavLst>
                                        <p:tav tm="0">
                                          <p:val>
                                            <p:strVal val="#ppt_x-0.05"/>
                                          </p:val>
                                        </p:tav>
                                        <p:tav tm="100000">
                                          <p:val>
                                            <p:strVal val="#ppt_x"/>
                                          </p:val>
                                        </p:tav>
                                      </p:tavLst>
                                    </p:anim>
                                    <p:anim calcmode="lin" valueType="num">
                                      <p:cBhvr>
                                        <p:cTn id="37" dur="200" accel="100000" fill="hold">
                                          <p:stCondLst>
                                            <p:cond delay="800"/>
                                          </p:stCondLst>
                                        </p:cTn>
                                        <p:tgtEl>
                                          <p:spTgt spid="5">
                                            <p:txEl>
                                              <p:pRg st="2" end="2"/>
                                            </p:txEl>
                                          </p:spTgt>
                                        </p:tgtEl>
                                        <p:attrNameLst>
                                          <p:attrName>ppt_y</p:attrName>
                                        </p:attrNameLst>
                                      </p:cBhvr>
                                      <p:tavLst>
                                        <p:tav tm="0">
                                          <p:val>
                                            <p:strVal val="#ppt_y+0.1"/>
                                          </p:val>
                                        </p:tav>
                                        <p:tav tm="100000">
                                          <p:val>
                                            <p:strVal val="#ppt_y"/>
                                          </p:val>
                                        </p:tav>
                                      </p:tavLst>
                                    </p:anim>
                                  </p:childTnLst>
                                </p:cTn>
                              </p:par>
                              <p:par>
                                <p:cTn id="38" presetID="30" presetClass="entr" presetSubtype="0" fill="hold" nodeType="withEffect">
                                  <p:stCondLst>
                                    <p:cond delay="0"/>
                                  </p:stCondLst>
                                  <p:childTnLst>
                                    <p:set>
                                      <p:cBhvr>
                                        <p:cTn id="39" dur="1" fill="hold">
                                          <p:stCondLst>
                                            <p:cond delay="0"/>
                                          </p:stCondLst>
                                        </p:cTn>
                                        <p:tgtEl>
                                          <p:spTgt spid="5">
                                            <p:txEl>
                                              <p:pRg st="3" end="3"/>
                                            </p:txEl>
                                          </p:spTgt>
                                        </p:tgtEl>
                                        <p:attrNameLst>
                                          <p:attrName>style.visibility</p:attrName>
                                        </p:attrNameLst>
                                      </p:cBhvr>
                                      <p:to>
                                        <p:strVal val="visible"/>
                                      </p:to>
                                    </p:set>
                                    <p:animEffect transition="in" filter="fade">
                                      <p:cBhvr>
                                        <p:cTn id="40" dur="800" decel="100000"/>
                                        <p:tgtEl>
                                          <p:spTgt spid="5">
                                            <p:txEl>
                                              <p:pRg st="3" end="3"/>
                                            </p:txEl>
                                          </p:spTgt>
                                        </p:tgtEl>
                                      </p:cBhvr>
                                    </p:animEffect>
                                    <p:anim calcmode="lin" valueType="num">
                                      <p:cBhvr>
                                        <p:cTn id="41" dur="800" decel="100000" fill="hold"/>
                                        <p:tgtEl>
                                          <p:spTgt spid="5">
                                            <p:txEl>
                                              <p:pRg st="3" end="3"/>
                                            </p:txEl>
                                          </p:spTgt>
                                        </p:tgtEl>
                                        <p:attrNameLst>
                                          <p:attrName>style.rotation</p:attrName>
                                        </p:attrNameLst>
                                      </p:cBhvr>
                                      <p:tavLst>
                                        <p:tav tm="0">
                                          <p:val>
                                            <p:fltVal val="-90"/>
                                          </p:val>
                                        </p:tav>
                                        <p:tav tm="100000">
                                          <p:val>
                                            <p:fltVal val="0"/>
                                          </p:val>
                                        </p:tav>
                                      </p:tavLst>
                                    </p:anim>
                                    <p:anim calcmode="lin" valueType="num">
                                      <p:cBhvr>
                                        <p:cTn id="42" dur="800" decel="100000" fill="hold"/>
                                        <p:tgtEl>
                                          <p:spTgt spid="5">
                                            <p:txEl>
                                              <p:pRg st="3" end="3"/>
                                            </p:txEl>
                                          </p:spTgt>
                                        </p:tgtEl>
                                        <p:attrNameLst>
                                          <p:attrName>ppt_x</p:attrName>
                                        </p:attrNameLst>
                                      </p:cBhvr>
                                      <p:tavLst>
                                        <p:tav tm="0">
                                          <p:val>
                                            <p:strVal val="#ppt_x+0.4"/>
                                          </p:val>
                                        </p:tav>
                                        <p:tav tm="100000">
                                          <p:val>
                                            <p:strVal val="#ppt_x-0.05"/>
                                          </p:val>
                                        </p:tav>
                                      </p:tavLst>
                                    </p:anim>
                                    <p:anim calcmode="lin" valueType="num">
                                      <p:cBhvr>
                                        <p:cTn id="43" dur="800" decel="100000" fill="hold"/>
                                        <p:tgtEl>
                                          <p:spTgt spid="5">
                                            <p:txEl>
                                              <p:pRg st="3" end="3"/>
                                            </p:txEl>
                                          </p:spTgt>
                                        </p:tgtEl>
                                        <p:attrNameLst>
                                          <p:attrName>ppt_y</p:attrName>
                                        </p:attrNameLst>
                                      </p:cBhvr>
                                      <p:tavLst>
                                        <p:tav tm="0">
                                          <p:val>
                                            <p:strVal val="#ppt_y-0.4"/>
                                          </p:val>
                                        </p:tav>
                                        <p:tav tm="100000">
                                          <p:val>
                                            <p:strVal val="#ppt_y+0.1"/>
                                          </p:val>
                                        </p:tav>
                                      </p:tavLst>
                                    </p:anim>
                                    <p:anim calcmode="lin" valueType="num">
                                      <p:cBhvr>
                                        <p:cTn id="44" dur="200" accel="100000" fill="hold">
                                          <p:stCondLst>
                                            <p:cond delay="800"/>
                                          </p:stCondLst>
                                        </p:cTn>
                                        <p:tgtEl>
                                          <p:spTgt spid="5">
                                            <p:txEl>
                                              <p:pRg st="3" end="3"/>
                                            </p:txEl>
                                          </p:spTgt>
                                        </p:tgtEl>
                                        <p:attrNameLst>
                                          <p:attrName>ppt_x</p:attrName>
                                        </p:attrNameLst>
                                      </p:cBhvr>
                                      <p:tavLst>
                                        <p:tav tm="0">
                                          <p:val>
                                            <p:strVal val="#ppt_x-0.05"/>
                                          </p:val>
                                        </p:tav>
                                        <p:tav tm="100000">
                                          <p:val>
                                            <p:strVal val="#ppt_x"/>
                                          </p:val>
                                        </p:tav>
                                      </p:tavLst>
                                    </p:anim>
                                    <p:anim calcmode="lin" valueType="num">
                                      <p:cBhvr>
                                        <p:cTn id="45" dur="200" accel="100000" fill="hold">
                                          <p:stCondLst>
                                            <p:cond delay="800"/>
                                          </p:stCondLst>
                                        </p:cTn>
                                        <p:tgtEl>
                                          <p:spTgt spid="5">
                                            <p:txEl>
                                              <p:pRg st="3" end="3"/>
                                            </p:txEl>
                                          </p:spTgt>
                                        </p:tgtEl>
                                        <p:attrNameLst>
                                          <p:attrName>ppt_y</p:attrName>
                                        </p:attrNameLst>
                                      </p:cBhvr>
                                      <p:tavLst>
                                        <p:tav tm="0">
                                          <p:val>
                                            <p:strVal val="#ppt_y+0.1"/>
                                          </p:val>
                                        </p:tav>
                                        <p:tav tm="100000">
                                          <p:val>
                                            <p:strVal val="#ppt_y"/>
                                          </p:val>
                                        </p:tav>
                                      </p:tavLst>
                                    </p:anim>
                                  </p:childTnLst>
                                </p:cTn>
                              </p:par>
                              <p:par>
                                <p:cTn id="46" presetID="30" presetClass="entr" presetSubtype="0" fill="hold" nodeType="withEffect">
                                  <p:stCondLst>
                                    <p:cond delay="0"/>
                                  </p:stCondLst>
                                  <p:childTnLst>
                                    <p:set>
                                      <p:cBhvr>
                                        <p:cTn id="47" dur="1" fill="hold">
                                          <p:stCondLst>
                                            <p:cond delay="0"/>
                                          </p:stCondLst>
                                        </p:cTn>
                                        <p:tgtEl>
                                          <p:spTgt spid="5">
                                            <p:txEl>
                                              <p:pRg st="4" end="4"/>
                                            </p:txEl>
                                          </p:spTgt>
                                        </p:tgtEl>
                                        <p:attrNameLst>
                                          <p:attrName>style.visibility</p:attrName>
                                        </p:attrNameLst>
                                      </p:cBhvr>
                                      <p:to>
                                        <p:strVal val="visible"/>
                                      </p:to>
                                    </p:set>
                                    <p:animEffect transition="in" filter="fade">
                                      <p:cBhvr>
                                        <p:cTn id="48" dur="800" decel="100000"/>
                                        <p:tgtEl>
                                          <p:spTgt spid="5">
                                            <p:txEl>
                                              <p:pRg st="4" end="4"/>
                                            </p:txEl>
                                          </p:spTgt>
                                        </p:tgtEl>
                                      </p:cBhvr>
                                    </p:animEffect>
                                    <p:anim calcmode="lin" valueType="num">
                                      <p:cBhvr>
                                        <p:cTn id="49" dur="800" decel="100000" fill="hold"/>
                                        <p:tgtEl>
                                          <p:spTgt spid="5">
                                            <p:txEl>
                                              <p:pRg st="4" end="4"/>
                                            </p:txEl>
                                          </p:spTgt>
                                        </p:tgtEl>
                                        <p:attrNameLst>
                                          <p:attrName>style.rotation</p:attrName>
                                        </p:attrNameLst>
                                      </p:cBhvr>
                                      <p:tavLst>
                                        <p:tav tm="0">
                                          <p:val>
                                            <p:fltVal val="-90"/>
                                          </p:val>
                                        </p:tav>
                                        <p:tav tm="100000">
                                          <p:val>
                                            <p:fltVal val="0"/>
                                          </p:val>
                                        </p:tav>
                                      </p:tavLst>
                                    </p:anim>
                                    <p:anim calcmode="lin" valueType="num">
                                      <p:cBhvr>
                                        <p:cTn id="50" dur="800" decel="100000" fill="hold"/>
                                        <p:tgtEl>
                                          <p:spTgt spid="5">
                                            <p:txEl>
                                              <p:pRg st="4" end="4"/>
                                            </p:txEl>
                                          </p:spTgt>
                                        </p:tgtEl>
                                        <p:attrNameLst>
                                          <p:attrName>ppt_x</p:attrName>
                                        </p:attrNameLst>
                                      </p:cBhvr>
                                      <p:tavLst>
                                        <p:tav tm="0">
                                          <p:val>
                                            <p:strVal val="#ppt_x+0.4"/>
                                          </p:val>
                                        </p:tav>
                                        <p:tav tm="100000">
                                          <p:val>
                                            <p:strVal val="#ppt_x-0.05"/>
                                          </p:val>
                                        </p:tav>
                                      </p:tavLst>
                                    </p:anim>
                                    <p:anim calcmode="lin" valueType="num">
                                      <p:cBhvr>
                                        <p:cTn id="51" dur="800" decel="100000" fill="hold"/>
                                        <p:tgtEl>
                                          <p:spTgt spid="5">
                                            <p:txEl>
                                              <p:pRg st="4" end="4"/>
                                            </p:txEl>
                                          </p:spTgt>
                                        </p:tgtEl>
                                        <p:attrNameLst>
                                          <p:attrName>ppt_y</p:attrName>
                                        </p:attrNameLst>
                                      </p:cBhvr>
                                      <p:tavLst>
                                        <p:tav tm="0">
                                          <p:val>
                                            <p:strVal val="#ppt_y-0.4"/>
                                          </p:val>
                                        </p:tav>
                                        <p:tav tm="100000">
                                          <p:val>
                                            <p:strVal val="#ppt_y+0.1"/>
                                          </p:val>
                                        </p:tav>
                                      </p:tavLst>
                                    </p:anim>
                                    <p:anim calcmode="lin" valueType="num">
                                      <p:cBhvr>
                                        <p:cTn id="52" dur="200" accel="100000" fill="hold">
                                          <p:stCondLst>
                                            <p:cond delay="800"/>
                                          </p:stCondLst>
                                        </p:cTn>
                                        <p:tgtEl>
                                          <p:spTgt spid="5">
                                            <p:txEl>
                                              <p:pRg st="4" end="4"/>
                                            </p:txEl>
                                          </p:spTgt>
                                        </p:tgtEl>
                                        <p:attrNameLst>
                                          <p:attrName>ppt_x</p:attrName>
                                        </p:attrNameLst>
                                      </p:cBhvr>
                                      <p:tavLst>
                                        <p:tav tm="0">
                                          <p:val>
                                            <p:strVal val="#ppt_x-0.05"/>
                                          </p:val>
                                        </p:tav>
                                        <p:tav tm="100000">
                                          <p:val>
                                            <p:strVal val="#ppt_x"/>
                                          </p:val>
                                        </p:tav>
                                      </p:tavLst>
                                    </p:anim>
                                    <p:anim calcmode="lin" valueType="num">
                                      <p:cBhvr>
                                        <p:cTn id="53" dur="200" accel="100000" fill="hold">
                                          <p:stCondLst>
                                            <p:cond delay="800"/>
                                          </p:stCondLst>
                                        </p:cTn>
                                        <p:tgtEl>
                                          <p:spTgt spid="5">
                                            <p:txEl>
                                              <p:pRg st="4" end="4"/>
                                            </p:txEl>
                                          </p:spTgt>
                                        </p:tgtEl>
                                        <p:attrNameLst>
                                          <p:attrName>ppt_y</p:attrName>
                                        </p:attrNameLst>
                                      </p:cBhvr>
                                      <p:tavLst>
                                        <p:tav tm="0">
                                          <p:val>
                                            <p:strVal val="#ppt_y+0.1"/>
                                          </p:val>
                                        </p:tav>
                                        <p:tav tm="100000">
                                          <p:val>
                                            <p:strVal val="#ppt_y"/>
                                          </p:val>
                                        </p:tav>
                                      </p:tavLst>
                                    </p:anim>
                                  </p:childTnLst>
                                </p:cTn>
                              </p:par>
                              <p:par>
                                <p:cTn id="54" presetID="30" presetClass="entr" presetSubtype="0" fill="hold" nodeType="withEffect">
                                  <p:stCondLst>
                                    <p:cond delay="0"/>
                                  </p:stCondLst>
                                  <p:childTnLst>
                                    <p:set>
                                      <p:cBhvr>
                                        <p:cTn id="55" dur="1" fill="hold">
                                          <p:stCondLst>
                                            <p:cond delay="0"/>
                                          </p:stCondLst>
                                        </p:cTn>
                                        <p:tgtEl>
                                          <p:spTgt spid="5">
                                            <p:txEl>
                                              <p:pRg st="5" end="5"/>
                                            </p:txEl>
                                          </p:spTgt>
                                        </p:tgtEl>
                                        <p:attrNameLst>
                                          <p:attrName>style.visibility</p:attrName>
                                        </p:attrNameLst>
                                      </p:cBhvr>
                                      <p:to>
                                        <p:strVal val="visible"/>
                                      </p:to>
                                    </p:set>
                                    <p:animEffect transition="in" filter="fade">
                                      <p:cBhvr>
                                        <p:cTn id="56" dur="800" decel="100000"/>
                                        <p:tgtEl>
                                          <p:spTgt spid="5">
                                            <p:txEl>
                                              <p:pRg st="5" end="5"/>
                                            </p:txEl>
                                          </p:spTgt>
                                        </p:tgtEl>
                                      </p:cBhvr>
                                    </p:animEffect>
                                    <p:anim calcmode="lin" valueType="num">
                                      <p:cBhvr>
                                        <p:cTn id="57" dur="800" decel="100000" fill="hold"/>
                                        <p:tgtEl>
                                          <p:spTgt spid="5">
                                            <p:txEl>
                                              <p:pRg st="5" end="5"/>
                                            </p:txEl>
                                          </p:spTgt>
                                        </p:tgtEl>
                                        <p:attrNameLst>
                                          <p:attrName>style.rotation</p:attrName>
                                        </p:attrNameLst>
                                      </p:cBhvr>
                                      <p:tavLst>
                                        <p:tav tm="0">
                                          <p:val>
                                            <p:fltVal val="-90"/>
                                          </p:val>
                                        </p:tav>
                                        <p:tav tm="100000">
                                          <p:val>
                                            <p:fltVal val="0"/>
                                          </p:val>
                                        </p:tav>
                                      </p:tavLst>
                                    </p:anim>
                                    <p:anim calcmode="lin" valueType="num">
                                      <p:cBhvr>
                                        <p:cTn id="58" dur="800" decel="100000" fill="hold"/>
                                        <p:tgtEl>
                                          <p:spTgt spid="5">
                                            <p:txEl>
                                              <p:pRg st="5" end="5"/>
                                            </p:txEl>
                                          </p:spTgt>
                                        </p:tgtEl>
                                        <p:attrNameLst>
                                          <p:attrName>ppt_x</p:attrName>
                                        </p:attrNameLst>
                                      </p:cBhvr>
                                      <p:tavLst>
                                        <p:tav tm="0">
                                          <p:val>
                                            <p:strVal val="#ppt_x+0.4"/>
                                          </p:val>
                                        </p:tav>
                                        <p:tav tm="100000">
                                          <p:val>
                                            <p:strVal val="#ppt_x-0.05"/>
                                          </p:val>
                                        </p:tav>
                                      </p:tavLst>
                                    </p:anim>
                                    <p:anim calcmode="lin" valueType="num">
                                      <p:cBhvr>
                                        <p:cTn id="59" dur="800" decel="100000" fill="hold"/>
                                        <p:tgtEl>
                                          <p:spTgt spid="5">
                                            <p:txEl>
                                              <p:pRg st="5" end="5"/>
                                            </p:txEl>
                                          </p:spTgt>
                                        </p:tgtEl>
                                        <p:attrNameLst>
                                          <p:attrName>ppt_y</p:attrName>
                                        </p:attrNameLst>
                                      </p:cBhvr>
                                      <p:tavLst>
                                        <p:tav tm="0">
                                          <p:val>
                                            <p:strVal val="#ppt_y-0.4"/>
                                          </p:val>
                                        </p:tav>
                                        <p:tav tm="100000">
                                          <p:val>
                                            <p:strVal val="#ppt_y+0.1"/>
                                          </p:val>
                                        </p:tav>
                                      </p:tavLst>
                                    </p:anim>
                                    <p:anim calcmode="lin" valueType="num">
                                      <p:cBhvr>
                                        <p:cTn id="60" dur="200" accel="100000" fill="hold">
                                          <p:stCondLst>
                                            <p:cond delay="800"/>
                                          </p:stCondLst>
                                        </p:cTn>
                                        <p:tgtEl>
                                          <p:spTgt spid="5">
                                            <p:txEl>
                                              <p:pRg st="5" end="5"/>
                                            </p:txEl>
                                          </p:spTgt>
                                        </p:tgtEl>
                                        <p:attrNameLst>
                                          <p:attrName>ppt_x</p:attrName>
                                        </p:attrNameLst>
                                      </p:cBhvr>
                                      <p:tavLst>
                                        <p:tav tm="0">
                                          <p:val>
                                            <p:strVal val="#ppt_x-0.05"/>
                                          </p:val>
                                        </p:tav>
                                        <p:tav tm="100000">
                                          <p:val>
                                            <p:strVal val="#ppt_x"/>
                                          </p:val>
                                        </p:tav>
                                      </p:tavLst>
                                    </p:anim>
                                    <p:anim calcmode="lin" valueType="num">
                                      <p:cBhvr>
                                        <p:cTn id="61" dur="200" accel="100000" fill="hold">
                                          <p:stCondLst>
                                            <p:cond delay="800"/>
                                          </p:stCondLst>
                                        </p:cTn>
                                        <p:tgtEl>
                                          <p:spTgt spid="5">
                                            <p:txEl>
                                              <p:pRg st="5" end="5"/>
                                            </p:txEl>
                                          </p:spTgt>
                                        </p:tgtEl>
                                        <p:attrNameLst>
                                          <p:attrName>ppt_y</p:attrName>
                                        </p:attrNameLst>
                                      </p:cBhvr>
                                      <p:tavLst>
                                        <p:tav tm="0">
                                          <p:val>
                                            <p:strVal val="#ppt_y+0.1"/>
                                          </p:val>
                                        </p:tav>
                                        <p:tav tm="100000">
                                          <p:val>
                                            <p:strVal val="#ppt_y"/>
                                          </p:val>
                                        </p:tav>
                                      </p:tavLst>
                                    </p:anim>
                                  </p:childTnLst>
                                </p:cTn>
                              </p:par>
                              <p:par>
                                <p:cTn id="62" presetID="30" presetClass="entr" presetSubtype="0" fill="hold" nodeType="withEffect">
                                  <p:stCondLst>
                                    <p:cond delay="0"/>
                                  </p:stCondLst>
                                  <p:childTnLst>
                                    <p:set>
                                      <p:cBhvr>
                                        <p:cTn id="63" dur="1" fill="hold">
                                          <p:stCondLst>
                                            <p:cond delay="0"/>
                                          </p:stCondLst>
                                        </p:cTn>
                                        <p:tgtEl>
                                          <p:spTgt spid="5">
                                            <p:txEl>
                                              <p:pRg st="6" end="6"/>
                                            </p:txEl>
                                          </p:spTgt>
                                        </p:tgtEl>
                                        <p:attrNameLst>
                                          <p:attrName>style.visibility</p:attrName>
                                        </p:attrNameLst>
                                      </p:cBhvr>
                                      <p:to>
                                        <p:strVal val="visible"/>
                                      </p:to>
                                    </p:set>
                                    <p:animEffect transition="in" filter="fade">
                                      <p:cBhvr>
                                        <p:cTn id="64" dur="800" decel="100000"/>
                                        <p:tgtEl>
                                          <p:spTgt spid="5">
                                            <p:txEl>
                                              <p:pRg st="6" end="6"/>
                                            </p:txEl>
                                          </p:spTgt>
                                        </p:tgtEl>
                                      </p:cBhvr>
                                    </p:animEffect>
                                    <p:anim calcmode="lin" valueType="num">
                                      <p:cBhvr>
                                        <p:cTn id="65" dur="800" decel="100000" fill="hold"/>
                                        <p:tgtEl>
                                          <p:spTgt spid="5">
                                            <p:txEl>
                                              <p:pRg st="6" end="6"/>
                                            </p:txEl>
                                          </p:spTgt>
                                        </p:tgtEl>
                                        <p:attrNameLst>
                                          <p:attrName>style.rotation</p:attrName>
                                        </p:attrNameLst>
                                      </p:cBhvr>
                                      <p:tavLst>
                                        <p:tav tm="0">
                                          <p:val>
                                            <p:fltVal val="-90"/>
                                          </p:val>
                                        </p:tav>
                                        <p:tav tm="100000">
                                          <p:val>
                                            <p:fltVal val="0"/>
                                          </p:val>
                                        </p:tav>
                                      </p:tavLst>
                                    </p:anim>
                                    <p:anim calcmode="lin" valueType="num">
                                      <p:cBhvr>
                                        <p:cTn id="66" dur="800" decel="100000" fill="hold"/>
                                        <p:tgtEl>
                                          <p:spTgt spid="5">
                                            <p:txEl>
                                              <p:pRg st="6" end="6"/>
                                            </p:txEl>
                                          </p:spTgt>
                                        </p:tgtEl>
                                        <p:attrNameLst>
                                          <p:attrName>ppt_x</p:attrName>
                                        </p:attrNameLst>
                                      </p:cBhvr>
                                      <p:tavLst>
                                        <p:tav tm="0">
                                          <p:val>
                                            <p:strVal val="#ppt_x+0.4"/>
                                          </p:val>
                                        </p:tav>
                                        <p:tav tm="100000">
                                          <p:val>
                                            <p:strVal val="#ppt_x-0.05"/>
                                          </p:val>
                                        </p:tav>
                                      </p:tavLst>
                                    </p:anim>
                                    <p:anim calcmode="lin" valueType="num">
                                      <p:cBhvr>
                                        <p:cTn id="67" dur="800" decel="100000" fill="hold"/>
                                        <p:tgtEl>
                                          <p:spTgt spid="5">
                                            <p:txEl>
                                              <p:pRg st="6" end="6"/>
                                            </p:txEl>
                                          </p:spTgt>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5">
                                            <p:txEl>
                                              <p:pRg st="6" end="6"/>
                                            </p:txEl>
                                          </p:spTgt>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5">
                                            <p:txEl>
                                              <p:pRg st="6" end="6"/>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76200"/>
            <a:ext cx="8839200" cy="1600200"/>
          </a:xfrm>
        </p:spPr>
        <p:txBody>
          <a:bodyPr/>
          <a:lstStyle/>
          <a:p>
            <a:pPr algn="l"/>
            <a:r>
              <a:rPr lang="bn-BD" sz="4800" b="1" dirty="0" smtClean="0">
                <a:solidFill>
                  <a:srgbClr val="FF0000"/>
                </a:solidFill>
              </a:rPr>
              <a:t>কাজঃ২ ব্যবসায়- বানিজ্যে</a:t>
            </a:r>
            <a:br>
              <a:rPr lang="bn-BD" sz="4800" b="1" dirty="0" smtClean="0">
                <a:solidFill>
                  <a:srgbClr val="FF0000"/>
                </a:solidFill>
              </a:rPr>
            </a:br>
            <a:r>
              <a:rPr lang="bn-BD" sz="4800" b="1" dirty="0" smtClean="0">
                <a:solidFill>
                  <a:srgbClr val="FF0000"/>
                </a:solidFill>
              </a:rPr>
              <a:t>কম্পিউটারের ব্যবহার লিখ ।</a:t>
            </a:r>
            <a:endParaRPr lang="en-US" sz="4800" b="1" dirty="0">
              <a:solidFill>
                <a:srgbClr val="FF0000"/>
              </a:solidFill>
            </a:endParaRPr>
          </a:p>
        </p:txBody>
      </p:sp>
      <p:sp>
        <p:nvSpPr>
          <p:cNvPr id="5" name="Content Placeholder 4"/>
          <p:cNvSpPr>
            <a:spLocks noGrp="1"/>
          </p:cNvSpPr>
          <p:nvPr>
            <p:ph idx="1"/>
          </p:nvPr>
        </p:nvSpPr>
        <p:spPr>
          <a:xfrm>
            <a:off x="76200" y="2057401"/>
            <a:ext cx="8991599" cy="4648200"/>
          </a:xfrm>
        </p:spPr>
        <p:txBody>
          <a:bodyPr>
            <a:normAutofit/>
          </a:bodyPr>
          <a:lstStyle/>
          <a:p>
            <a:pPr marL="0" indent="0">
              <a:buNone/>
            </a:pPr>
            <a:r>
              <a:rPr lang="bn-BD" dirty="0">
                <a:solidFill>
                  <a:srgbClr val="002060"/>
                </a:solidFill>
              </a:rPr>
              <a:t>সমাধানঃ-ব্যবসায়- </a:t>
            </a:r>
            <a:r>
              <a:rPr lang="bn-BD" dirty="0" smtClean="0">
                <a:solidFill>
                  <a:srgbClr val="002060"/>
                </a:solidFill>
              </a:rPr>
              <a:t>বানিজ্যের ক্ষেত্রে কম্পিউটার যে আধুনিক ধারনাটি নিয়ে এসেছে তার নাম ই-কমার্স । বিভিন্ন ব্যবসায়-প্রতিষ্ঠান ইন্টারনেটে ওয়েবসাইট তৈরির মাধ্যমে পণ্য কেনা বেচা করার প্রক্রিয়াটিকে ই-কমার্স নামে অভিহিত করা হয় ।যেসব ব্যবসায়িক কাজের জন্য কম্পিউটার ব্যবহার হয় তাদের মধ্যে উল্লেখযোগ্য কয়েকটি ক্ষেত্র হলো:</a:t>
            </a:r>
          </a:p>
          <a:p>
            <a:pPr marL="0" indent="0">
              <a:buNone/>
            </a:pPr>
            <a:r>
              <a:rPr lang="bn-BD" dirty="0" smtClean="0">
                <a:solidFill>
                  <a:srgbClr val="002060"/>
                </a:solidFill>
              </a:rPr>
              <a:t>১.বাজেট প্রণয়ন;        </a:t>
            </a:r>
          </a:p>
          <a:p>
            <a:pPr marL="0" indent="0">
              <a:buNone/>
            </a:pPr>
            <a:r>
              <a:rPr lang="bn-BD" dirty="0" smtClean="0">
                <a:solidFill>
                  <a:srgbClr val="002060"/>
                </a:solidFill>
              </a:rPr>
              <a:t>২.এয়ার লাইনের টিকেট বুকিং;</a:t>
            </a:r>
          </a:p>
          <a:p>
            <a:pPr marL="0" indent="0">
              <a:buNone/>
            </a:pPr>
            <a:r>
              <a:rPr lang="bn-BD" dirty="0" smtClean="0">
                <a:solidFill>
                  <a:srgbClr val="002060"/>
                </a:solidFill>
              </a:rPr>
              <a:t>৩.কর্মীদের বেতনের হিসাব;</a:t>
            </a:r>
            <a:r>
              <a:rPr lang="bn-BD" dirty="0">
                <a:solidFill>
                  <a:srgbClr val="002060"/>
                </a:solidFill>
              </a:rPr>
              <a:t/>
            </a:r>
            <a:br>
              <a:rPr lang="bn-BD" dirty="0">
                <a:solidFill>
                  <a:srgbClr val="002060"/>
                </a:solidFill>
              </a:rPr>
            </a:br>
            <a:r>
              <a:rPr lang="bn-BD" dirty="0" smtClean="0">
                <a:solidFill>
                  <a:srgbClr val="002060"/>
                </a:solidFill>
              </a:rPr>
              <a:t>৪.প্রতিষ্ঠানের আয়-ব্যয়ের বাজেট ও হিসাব প্রণয়ন;</a:t>
            </a:r>
          </a:p>
          <a:p>
            <a:pPr marL="0" indent="0">
              <a:buNone/>
            </a:pPr>
            <a:r>
              <a:rPr lang="bn-BD" dirty="0" smtClean="0">
                <a:solidFill>
                  <a:srgbClr val="002060"/>
                </a:solidFill>
              </a:rPr>
              <a:t>৫.আন্তর্জাতিক ব্যবসায়িক যোগাযোগ;</a:t>
            </a:r>
          </a:p>
          <a:p>
            <a:pPr marL="0" indent="0">
              <a:buNone/>
            </a:pPr>
            <a:r>
              <a:rPr lang="as-IN" dirty="0">
                <a:solidFill>
                  <a:srgbClr val="002060"/>
                </a:solidFill>
              </a:rPr>
              <a:t>৬.পত্র-পত্রিকা প্রকাশ </a:t>
            </a:r>
            <a:r>
              <a:rPr lang="bn-BD" dirty="0" smtClean="0">
                <a:solidFill>
                  <a:srgbClr val="002060"/>
                </a:solidFill>
              </a:rPr>
              <a:t> </a:t>
            </a:r>
            <a:endParaRPr lang="en-US" dirty="0">
              <a:solidFill>
                <a:srgbClr val="002060"/>
              </a:solidFill>
            </a:endParaRPr>
          </a:p>
        </p:txBody>
      </p:sp>
    </p:spTree>
    <p:extLst>
      <p:ext uri="{BB962C8B-B14F-4D97-AF65-F5344CB8AC3E}">
        <p14:creationId xmlns:p14="http://schemas.microsoft.com/office/powerpoint/2010/main" val="78312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35" presetClass="entr" presetSubtype="0"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2000"/>
                                        <p:tgtEl>
                                          <p:spTgt spid="5">
                                            <p:txEl>
                                              <p:pRg st="0" end="0"/>
                                            </p:txEl>
                                          </p:spTgt>
                                        </p:tgtEl>
                                      </p:cBhvr>
                                    </p:animEffect>
                                    <p:anim calcmode="lin" valueType="num">
                                      <p:cBhvr>
                                        <p:cTn id="17" dur="2000" fill="hold"/>
                                        <p:tgtEl>
                                          <p:spTgt spid="5">
                                            <p:txEl>
                                              <p:pRg st="0" end="0"/>
                                            </p:txEl>
                                          </p:spTgt>
                                        </p:tgtEl>
                                        <p:attrNameLst>
                                          <p:attrName>style.rotation</p:attrName>
                                        </p:attrNameLst>
                                      </p:cBhvr>
                                      <p:tavLst>
                                        <p:tav tm="0">
                                          <p:val>
                                            <p:fltVal val="720"/>
                                          </p:val>
                                        </p:tav>
                                        <p:tav tm="100000">
                                          <p:val>
                                            <p:fltVal val="0"/>
                                          </p:val>
                                        </p:tav>
                                      </p:tavLst>
                                    </p:anim>
                                    <p:anim calcmode="lin" valueType="num">
                                      <p:cBhvr>
                                        <p:cTn id="18" dur="2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9" dur="2000" fill="hold"/>
                                        <p:tgtEl>
                                          <p:spTgt spid="5">
                                            <p:txEl>
                                              <p:pRg st="0" end="0"/>
                                            </p:txEl>
                                          </p:spTgt>
                                        </p:tgtEl>
                                        <p:attrNameLst>
                                          <p:attrName>ppt_w</p:attrName>
                                        </p:attrNameLst>
                                      </p:cBhvr>
                                      <p:tavLst>
                                        <p:tav tm="0">
                                          <p:val>
                                            <p:fltVal val="0"/>
                                          </p:val>
                                        </p:tav>
                                        <p:tav tm="100000">
                                          <p:val>
                                            <p:strVal val="#ppt_w"/>
                                          </p:val>
                                        </p:tav>
                                      </p:tavLst>
                                    </p:anim>
                                  </p:childTnLst>
                                </p:cTn>
                              </p:par>
                              <p:par>
                                <p:cTn id="20" presetID="35" presetClass="entr" presetSubtype="0" fill="hold" nodeType="with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2000"/>
                                        <p:tgtEl>
                                          <p:spTgt spid="5">
                                            <p:txEl>
                                              <p:pRg st="1" end="1"/>
                                            </p:txEl>
                                          </p:spTgt>
                                        </p:tgtEl>
                                      </p:cBhvr>
                                    </p:animEffect>
                                    <p:anim calcmode="lin" valueType="num">
                                      <p:cBhvr>
                                        <p:cTn id="23" dur="2000" fill="hold"/>
                                        <p:tgtEl>
                                          <p:spTgt spid="5">
                                            <p:txEl>
                                              <p:pRg st="1" end="1"/>
                                            </p:txEl>
                                          </p:spTgt>
                                        </p:tgtEl>
                                        <p:attrNameLst>
                                          <p:attrName>style.rotation</p:attrName>
                                        </p:attrNameLst>
                                      </p:cBhvr>
                                      <p:tavLst>
                                        <p:tav tm="0">
                                          <p:val>
                                            <p:fltVal val="720"/>
                                          </p:val>
                                        </p:tav>
                                        <p:tav tm="100000">
                                          <p:val>
                                            <p:fltVal val="0"/>
                                          </p:val>
                                        </p:tav>
                                      </p:tavLst>
                                    </p:anim>
                                    <p:anim calcmode="lin" valueType="num">
                                      <p:cBhvr>
                                        <p:cTn id="24" dur="2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25" dur="2000" fill="hold"/>
                                        <p:tgtEl>
                                          <p:spTgt spid="5">
                                            <p:txEl>
                                              <p:pRg st="1" end="1"/>
                                            </p:txEl>
                                          </p:spTgt>
                                        </p:tgtEl>
                                        <p:attrNameLst>
                                          <p:attrName>ppt_w</p:attrName>
                                        </p:attrNameLst>
                                      </p:cBhvr>
                                      <p:tavLst>
                                        <p:tav tm="0">
                                          <p:val>
                                            <p:fltVal val="0"/>
                                          </p:val>
                                        </p:tav>
                                        <p:tav tm="100000">
                                          <p:val>
                                            <p:strVal val="#ppt_w"/>
                                          </p:val>
                                        </p:tav>
                                      </p:tavLst>
                                    </p:anim>
                                  </p:childTnLst>
                                </p:cTn>
                              </p:par>
                              <p:par>
                                <p:cTn id="26" presetID="35" presetClass="entr" presetSubtype="0" fill="hold" nodeType="with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2000"/>
                                        <p:tgtEl>
                                          <p:spTgt spid="5">
                                            <p:txEl>
                                              <p:pRg st="2" end="2"/>
                                            </p:txEl>
                                          </p:spTgt>
                                        </p:tgtEl>
                                      </p:cBhvr>
                                    </p:animEffect>
                                    <p:anim calcmode="lin" valueType="num">
                                      <p:cBhvr>
                                        <p:cTn id="29" dur="2000" fill="hold"/>
                                        <p:tgtEl>
                                          <p:spTgt spid="5">
                                            <p:txEl>
                                              <p:pRg st="2" end="2"/>
                                            </p:txEl>
                                          </p:spTgt>
                                        </p:tgtEl>
                                        <p:attrNameLst>
                                          <p:attrName>style.rotation</p:attrName>
                                        </p:attrNameLst>
                                      </p:cBhvr>
                                      <p:tavLst>
                                        <p:tav tm="0">
                                          <p:val>
                                            <p:fltVal val="720"/>
                                          </p:val>
                                        </p:tav>
                                        <p:tav tm="100000">
                                          <p:val>
                                            <p:fltVal val="0"/>
                                          </p:val>
                                        </p:tav>
                                      </p:tavLst>
                                    </p:anim>
                                    <p:anim calcmode="lin" valueType="num">
                                      <p:cBhvr>
                                        <p:cTn id="30" dur="2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31" dur="2000" fill="hold"/>
                                        <p:tgtEl>
                                          <p:spTgt spid="5">
                                            <p:txEl>
                                              <p:pRg st="2" end="2"/>
                                            </p:txEl>
                                          </p:spTgt>
                                        </p:tgtEl>
                                        <p:attrNameLst>
                                          <p:attrName>ppt_w</p:attrName>
                                        </p:attrNameLst>
                                      </p:cBhvr>
                                      <p:tavLst>
                                        <p:tav tm="0">
                                          <p:val>
                                            <p:fltVal val="0"/>
                                          </p:val>
                                        </p:tav>
                                        <p:tav tm="100000">
                                          <p:val>
                                            <p:strVal val="#ppt_w"/>
                                          </p:val>
                                        </p:tav>
                                      </p:tavLst>
                                    </p:anim>
                                  </p:childTnLst>
                                </p:cTn>
                              </p:par>
                              <p:par>
                                <p:cTn id="32" presetID="35" presetClass="entr" presetSubtype="0" fill="hold" nodeType="with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Effect transition="in" filter="fade">
                                      <p:cBhvr>
                                        <p:cTn id="34" dur="2000"/>
                                        <p:tgtEl>
                                          <p:spTgt spid="5">
                                            <p:txEl>
                                              <p:pRg st="3" end="3"/>
                                            </p:txEl>
                                          </p:spTgt>
                                        </p:tgtEl>
                                      </p:cBhvr>
                                    </p:animEffect>
                                    <p:anim calcmode="lin" valueType="num">
                                      <p:cBhvr>
                                        <p:cTn id="35" dur="2000" fill="hold"/>
                                        <p:tgtEl>
                                          <p:spTgt spid="5">
                                            <p:txEl>
                                              <p:pRg st="3" end="3"/>
                                            </p:txEl>
                                          </p:spTgt>
                                        </p:tgtEl>
                                        <p:attrNameLst>
                                          <p:attrName>style.rotation</p:attrName>
                                        </p:attrNameLst>
                                      </p:cBhvr>
                                      <p:tavLst>
                                        <p:tav tm="0">
                                          <p:val>
                                            <p:fltVal val="720"/>
                                          </p:val>
                                        </p:tav>
                                        <p:tav tm="100000">
                                          <p:val>
                                            <p:fltVal val="0"/>
                                          </p:val>
                                        </p:tav>
                                      </p:tavLst>
                                    </p:anim>
                                    <p:anim calcmode="lin" valueType="num">
                                      <p:cBhvr>
                                        <p:cTn id="36" dur="2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37" dur="2000" fill="hold"/>
                                        <p:tgtEl>
                                          <p:spTgt spid="5">
                                            <p:txEl>
                                              <p:pRg st="3" end="3"/>
                                            </p:txEl>
                                          </p:spTgt>
                                        </p:tgtEl>
                                        <p:attrNameLst>
                                          <p:attrName>ppt_w</p:attrName>
                                        </p:attrNameLst>
                                      </p:cBhvr>
                                      <p:tavLst>
                                        <p:tav tm="0">
                                          <p:val>
                                            <p:fltVal val="0"/>
                                          </p:val>
                                        </p:tav>
                                        <p:tav tm="100000">
                                          <p:val>
                                            <p:strVal val="#ppt_w"/>
                                          </p:val>
                                        </p:tav>
                                      </p:tavLst>
                                    </p:anim>
                                  </p:childTnLst>
                                </p:cTn>
                              </p:par>
                              <p:par>
                                <p:cTn id="38" presetID="35" presetClass="entr" presetSubtype="0" fill="hold" nodeType="withEffect">
                                  <p:stCondLst>
                                    <p:cond delay="0"/>
                                  </p:stCondLst>
                                  <p:childTnLst>
                                    <p:set>
                                      <p:cBhvr>
                                        <p:cTn id="39" dur="1" fill="hold">
                                          <p:stCondLst>
                                            <p:cond delay="0"/>
                                          </p:stCondLst>
                                        </p:cTn>
                                        <p:tgtEl>
                                          <p:spTgt spid="5">
                                            <p:txEl>
                                              <p:pRg st="4" end="4"/>
                                            </p:txEl>
                                          </p:spTgt>
                                        </p:tgtEl>
                                        <p:attrNameLst>
                                          <p:attrName>style.visibility</p:attrName>
                                        </p:attrNameLst>
                                      </p:cBhvr>
                                      <p:to>
                                        <p:strVal val="visible"/>
                                      </p:to>
                                    </p:set>
                                    <p:animEffect transition="in" filter="fade">
                                      <p:cBhvr>
                                        <p:cTn id="40" dur="2000"/>
                                        <p:tgtEl>
                                          <p:spTgt spid="5">
                                            <p:txEl>
                                              <p:pRg st="4" end="4"/>
                                            </p:txEl>
                                          </p:spTgt>
                                        </p:tgtEl>
                                      </p:cBhvr>
                                    </p:animEffect>
                                    <p:anim calcmode="lin" valueType="num">
                                      <p:cBhvr>
                                        <p:cTn id="41" dur="2000" fill="hold"/>
                                        <p:tgtEl>
                                          <p:spTgt spid="5">
                                            <p:txEl>
                                              <p:pRg st="4" end="4"/>
                                            </p:txEl>
                                          </p:spTgt>
                                        </p:tgtEl>
                                        <p:attrNameLst>
                                          <p:attrName>style.rotation</p:attrName>
                                        </p:attrNameLst>
                                      </p:cBhvr>
                                      <p:tavLst>
                                        <p:tav tm="0">
                                          <p:val>
                                            <p:fltVal val="720"/>
                                          </p:val>
                                        </p:tav>
                                        <p:tav tm="100000">
                                          <p:val>
                                            <p:fltVal val="0"/>
                                          </p:val>
                                        </p:tav>
                                      </p:tavLst>
                                    </p:anim>
                                    <p:anim calcmode="lin" valueType="num">
                                      <p:cBhvr>
                                        <p:cTn id="42" dur="2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43" dur="2000" fill="hold"/>
                                        <p:tgtEl>
                                          <p:spTgt spid="5">
                                            <p:txEl>
                                              <p:pRg st="4" end="4"/>
                                            </p:txEl>
                                          </p:spTgt>
                                        </p:tgtEl>
                                        <p:attrNameLst>
                                          <p:attrName>ppt_w</p:attrName>
                                        </p:attrNameLst>
                                      </p:cBhvr>
                                      <p:tavLst>
                                        <p:tav tm="0">
                                          <p:val>
                                            <p:fltVal val="0"/>
                                          </p:val>
                                        </p:tav>
                                        <p:tav tm="100000">
                                          <p:val>
                                            <p:strVal val="#ppt_w"/>
                                          </p:val>
                                        </p:tav>
                                      </p:tavLst>
                                    </p:anim>
                                  </p:childTnLst>
                                </p:cTn>
                              </p:par>
                              <p:par>
                                <p:cTn id="44" presetID="35" presetClass="entr" presetSubtype="0" fill="hold" nodeType="withEffect">
                                  <p:stCondLst>
                                    <p:cond delay="0"/>
                                  </p:stCondLst>
                                  <p:childTnLst>
                                    <p:set>
                                      <p:cBhvr>
                                        <p:cTn id="45" dur="1" fill="hold">
                                          <p:stCondLst>
                                            <p:cond delay="0"/>
                                          </p:stCondLst>
                                        </p:cTn>
                                        <p:tgtEl>
                                          <p:spTgt spid="5">
                                            <p:txEl>
                                              <p:pRg st="5" end="5"/>
                                            </p:txEl>
                                          </p:spTgt>
                                        </p:tgtEl>
                                        <p:attrNameLst>
                                          <p:attrName>style.visibility</p:attrName>
                                        </p:attrNameLst>
                                      </p:cBhvr>
                                      <p:to>
                                        <p:strVal val="visible"/>
                                      </p:to>
                                    </p:set>
                                    <p:animEffect transition="in" filter="fade">
                                      <p:cBhvr>
                                        <p:cTn id="46" dur="2000"/>
                                        <p:tgtEl>
                                          <p:spTgt spid="5">
                                            <p:txEl>
                                              <p:pRg st="5" end="5"/>
                                            </p:txEl>
                                          </p:spTgt>
                                        </p:tgtEl>
                                      </p:cBhvr>
                                    </p:animEffect>
                                    <p:anim calcmode="lin" valueType="num">
                                      <p:cBhvr>
                                        <p:cTn id="47" dur="2000" fill="hold"/>
                                        <p:tgtEl>
                                          <p:spTgt spid="5">
                                            <p:txEl>
                                              <p:pRg st="5" end="5"/>
                                            </p:txEl>
                                          </p:spTgt>
                                        </p:tgtEl>
                                        <p:attrNameLst>
                                          <p:attrName>style.rotation</p:attrName>
                                        </p:attrNameLst>
                                      </p:cBhvr>
                                      <p:tavLst>
                                        <p:tav tm="0">
                                          <p:val>
                                            <p:fltVal val="720"/>
                                          </p:val>
                                        </p:tav>
                                        <p:tav tm="100000">
                                          <p:val>
                                            <p:fltVal val="0"/>
                                          </p:val>
                                        </p:tav>
                                      </p:tavLst>
                                    </p:anim>
                                    <p:anim calcmode="lin" valueType="num">
                                      <p:cBhvr>
                                        <p:cTn id="48" dur="2000" fill="hold"/>
                                        <p:tgtEl>
                                          <p:spTgt spid="5">
                                            <p:txEl>
                                              <p:pRg st="5" end="5"/>
                                            </p:txEl>
                                          </p:spTgt>
                                        </p:tgtEl>
                                        <p:attrNameLst>
                                          <p:attrName>ppt_h</p:attrName>
                                        </p:attrNameLst>
                                      </p:cBhvr>
                                      <p:tavLst>
                                        <p:tav tm="0">
                                          <p:val>
                                            <p:fltVal val="0"/>
                                          </p:val>
                                        </p:tav>
                                        <p:tav tm="100000">
                                          <p:val>
                                            <p:strVal val="#ppt_h"/>
                                          </p:val>
                                        </p:tav>
                                      </p:tavLst>
                                    </p:anim>
                                    <p:anim calcmode="lin" valueType="num">
                                      <p:cBhvr>
                                        <p:cTn id="49" dur="2000" fill="hold"/>
                                        <p:tgtEl>
                                          <p:spTgt spid="5">
                                            <p:txEl>
                                              <p:pRg st="5" end="5"/>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bn-BD" dirty="0" smtClean="0">
                <a:solidFill>
                  <a:schemeClr val="accent5">
                    <a:lumMod val="60000"/>
                    <a:lumOff val="40000"/>
                  </a:schemeClr>
                </a:solidFill>
              </a:rPr>
              <a:t>সমাধানঃ-যে কোন প্রতিষ্ঠানেই ব্যবস্থাপনা অত্যন্ত গুরুত্বপূর্ণ একটি কাজ । সুদূর অতীত থেকে ব্যবস্থাপকগণ কায়িক শ্রমের সাহায্যে ব্যবস্থাপনারকাজ করে আসছেন ।কম্পিউটার চালু হওয়ার পর থেকে অর্থ ব্যবস্থাপনা,শ্রমিক ব্যবস্থাপনা,প্রশাসনিক ব্যবস্থাপনা,তথ্য ব্যবস্থাপনা,কর্ম ব্যবস্থাপনা,এমন অসংখ্যব্যবস্তাপনায় কায়িক শ্রমের হার কমে এসেছে এবং সেই সঙ্গে কাজের গতি ও দক্ষতা বৃদ্ধি পেয়েছে ।</a:t>
            </a:r>
            <a:endParaRPr lang="en-US" dirty="0" smtClean="0">
              <a:solidFill>
                <a:schemeClr val="accent5">
                  <a:lumMod val="60000"/>
                  <a:lumOff val="40000"/>
                </a:schemeClr>
              </a:solidFill>
            </a:endParaRPr>
          </a:p>
          <a:p>
            <a:pPr marL="0" indent="0">
              <a:buNone/>
            </a:pPr>
            <a:r>
              <a:rPr lang="bn-BD" dirty="0" smtClean="0">
                <a:solidFill>
                  <a:schemeClr val="accent5">
                    <a:lumMod val="60000"/>
                    <a:lumOff val="40000"/>
                  </a:schemeClr>
                </a:solidFill>
              </a:rPr>
              <a:t>ব্যবস্থাপনা সংক্রান্ত যে কোন কাজের উপাত্ত বিন্যস্ত করা,সতর্ক করা,প্রয়োজনীয় তথ্য সরবরাহ করা,জরুরী ফলাফল সরবরাহ করা,ক্রয় বা বিক্রয়ের পরিস্থিতি জানানো,চাহিদার নির্দেশনা প্রদান করা ইত্যাদি কাজ অত্যন্ত সূক্ষ্মভাবে,দ্রত গতিতে এবং দক্ষতার সঙ্গে সম্পাদন করা সম্ভব হচ্ছে ।</a:t>
            </a:r>
            <a:endParaRPr lang="en-US" dirty="0">
              <a:solidFill>
                <a:schemeClr val="accent5">
                  <a:lumMod val="60000"/>
                  <a:lumOff val="40000"/>
                </a:schemeClr>
              </a:solidFill>
            </a:endParaRPr>
          </a:p>
        </p:txBody>
      </p:sp>
      <p:sp>
        <p:nvSpPr>
          <p:cNvPr id="3" name="Title 2"/>
          <p:cNvSpPr>
            <a:spLocks noGrp="1"/>
          </p:cNvSpPr>
          <p:nvPr>
            <p:ph type="title"/>
          </p:nvPr>
        </p:nvSpPr>
        <p:spPr>
          <a:xfrm>
            <a:off x="688490" y="228600"/>
            <a:ext cx="7756263" cy="1395806"/>
          </a:xfrm>
        </p:spPr>
        <p:txBody>
          <a:bodyPr/>
          <a:lstStyle/>
          <a:p>
            <a:r>
              <a:rPr lang="bn-BD" sz="4000" b="1" dirty="0" smtClean="0">
                <a:solidFill>
                  <a:srgbClr val="00B050"/>
                </a:solidFill>
              </a:rPr>
              <a:t>কাজঃ৩ ব্যবস্থাপনায় কম্পিউপারের গুরুত্ব ব্যাখ্যা কর ।</a:t>
            </a:r>
            <a:endParaRPr lang="en-US" sz="4000" b="1" dirty="0">
              <a:solidFill>
                <a:srgbClr val="00B050"/>
              </a:solidFill>
            </a:endParaRPr>
          </a:p>
        </p:txBody>
      </p:sp>
    </p:spTree>
    <p:extLst>
      <p:ext uri="{BB962C8B-B14F-4D97-AF65-F5344CB8AC3E}">
        <p14:creationId xmlns:p14="http://schemas.microsoft.com/office/powerpoint/2010/main" val="420628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1000"/>
                                        <p:tgtEl>
                                          <p:spTgt spid="2">
                                            <p:txEl>
                                              <p:pRg st="0" end="0"/>
                                            </p:txEl>
                                          </p:spTgt>
                                        </p:tgtEl>
                                      </p:cBhvr>
                                    </p:animEffect>
                                    <p:anim calcmode="lin" valueType="num">
                                      <p:cBhvr>
                                        <p:cTn id="16"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1000"/>
                                        <p:tgtEl>
                                          <p:spTgt spid="2">
                                            <p:txEl>
                                              <p:pRg st="1" end="1"/>
                                            </p:txEl>
                                          </p:spTgt>
                                        </p:tgtEl>
                                      </p:cBhvr>
                                    </p:animEffect>
                                    <p:anim calcmode="lin" valueType="num">
                                      <p:cBhvr>
                                        <p:cTn id="21"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bn-BD" b="1" dirty="0" smtClean="0">
                <a:solidFill>
                  <a:srgbClr val="003300"/>
                </a:solidFill>
              </a:rPr>
              <a:t>চলমান পাতা</a:t>
            </a:r>
            <a:endParaRPr lang="en-US" b="1" dirty="0">
              <a:solidFill>
                <a:srgbClr val="003300"/>
              </a:solidFill>
            </a:endParaRPr>
          </a:p>
        </p:txBody>
      </p:sp>
      <p:sp>
        <p:nvSpPr>
          <p:cNvPr id="5" name="Content Placeholder 4"/>
          <p:cNvSpPr>
            <a:spLocks noGrp="1"/>
          </p:cNvSpPr>
          <p:nvPr>
            <p:ph idx="1"/>
          </p:nvPr>
        </p:nvSpPr>
        <p:spPr/>
        <p:txBody>
          <a:bodyPr>
            <a:noAutofit/>
          </a:bodyPr>
          <a:lstStyle/>
          <a:p>
            <a:pPr marL="0" indent="0">
              <a:buNone/>
            </a:pPr>
            <a:r>
              <a:rPr lang="bn-BD" sz="3200" b="1" dirty="0" smtClean="0">
                <a:solidFill>
                  <a:srgbClr val="00FF00"/>
                </a:solidFill>
              </a:rPr>
              <a:t>শিক্ষা প্রতিষ্ঠানের জন্য ছাত্র-শিক্ষক-কর্মচারী ব্যবস্থাপনা,পাঠাগারের জন্য বই ব্যবস্থাপনা,ব্যবসায় প্রতিষ্ঠানের জন্য অফিস ব্যবস্থাপনা,শিল্প প্রতিষ্ঠানের জন্য উৎপাদন ব্যবস্থাপনা,উন্নয়ন কর্মকাণ্ডের জন্য প্রকল্প ব্যবস্থাপনা ইত্যাদি ছাড়াও যোগাযোগ বা তথ্য ব্যবস্থাপনার ক্ষেত্রে কম্পিউটার একটি অপরিহার্য যন্ত্র ।</a:t>
            </a:r>
            <a:endParaRPr lang="en-US" sz="3200" b="1" dirty="0">
              <a:solidFill>
                <a:srgbClr val="00FF00"/>
              </a:solidFill>
            </a:endParaRPr>
          </a:p>
        </p:txBody>
      </p:sp>
    </p:spTree>
    <p:extLst>
      <p:ext uri="{BB962C8B-B14F-4D97-AF65-F5344CB8AC3E}">
        <p14:creationId xmlns:p14="http://schemas.microsoft.com/office/powerpoint/2010/main" val="55904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5000" fill="hold"/>
                                        <p:tgtEl>
                                          <p:spTgt spid="3"/>
                                        </p:tgtEl>
                                        <p:attrNameLst>
                                          <p:attrName>ppt_x</p:attrName>
                                        </p:attrNameLst>
                                      </p:cBhvr>
                                      <p:tavLst>
                                        <p:tav tm="0">
                                          <p:val>
                                            <p:strVal val="#ppt_x"/>
                                          </p:val>
                                        </p:tav>
                                        <p:tav tm="100000">
                                          <p:val>
                                            <p:strVal val="#ppt_x"/>
                                          </p:val>
                                        </p:tav>
                                      </p:tavLst>
                                    </p:anim>
                                    <p:anim calcmode="lin" valueType="num">
                                      <p:cBhvr>
                                        <p:cTn id="8" dur="15000" fill="hold"/>
                                        <p:tgtEl>
                                          <p:spTgt spid="3"/>
                                        </p:tgtEl>
                                        <p:attrNameLst>
                                          <p:attrName>ppt_y</p:attrName>
                                        </p:attrNameLst>
                                      </p:cBhvr>
                                      <p:tavLst>
                                        <p:tav tm="0">
                                          <p:val>
                                            <p:strVal val="#ppt_y+1"/>
                                          </p:val>
                                        </p:tav>
                                        <p:tav tm="100000">
                                          <p:val>
                                            <p:strVal val="#ppt_y-1"/>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nodeType="clickEffect">
                                  <p:stCondLst>
                                    <p:cond delay="0"/>
                                  </p:stCondLst>
                                  <p:iterate type="lt">
                                    <p:tmPct val="10000"/>
                                  </p:iterate>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15"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bn-BD" sz="3200" b="1" dirty="0" smtClean="0">
                <a:solidFill>
                  <a:srgbClr val="00FF00"/>
                </a:solidFill>
              </a:rPr>
              <a:t>প্রশ্নঃ</a:t>
            </a:r>
          </a:p>
          <a:p>
            <a:pPr marL="0" indent="0" algn="ctr">
              <a:buNone/>
            </a:pPr>
            <a:r>
              <a:rPr lang="bn-BD" dirty="0" smtClean="0">
                <a:solidFill>
                  <a:srgbClr val="00B0F0"/>
                </a:solidFill>
              </a:rPr>
              <a:t> </a:t>
            </a:r>
            <a:r>
              <a:rPr lang="bn-BD" sz="3600" b="1" dirty="0" smtClean="0">
                <a:solidFill>
                  <a:srgbClr val="00B0F0"/>
                </a:solidFill>
              </a:rPr>
              <a:t>১।কম্পিউটারের ব্যবহারের চারটি ক্ষেত্রের নাম বল ।</a:t>
            </a:r>
          </a:p>
          <a:p>
            <a:pPr marL="0" indent="0" algn="ctr">
              <a:buNone/>
            </a:pPr>
            <a:r>
              <a:rPr lang="bn-BD" sz="3600" b="1" dirty="0" smtClean="0">
                <a:solidFill>
                  <a:srgbClr val="00B050"/>
                </a:solidFill>
              </a:rPr>
              <a:t>২। ব্যবসা-বাণিজ্যে কম্পিউটারের ভূমিকা বল ।</a:t>
            </a:r>
          </a:p>
          <a:p>
            <a:pPr marL="0" indent="0" algn="ctr">
              <a:buNone/>
            </a:pPr>
            <a:r>
              <a:rPr lang="bn-BD" sz="3600" b="1" dirty="0" smtClean="0">
                <a:solidFill>
                  <a:srgbClr val="002060"/>
                </a:solidFill>
              </a:rPr>
              <a:t>৩। ব্যবস্থাপনায় কম্পিউটারের গুরুত্ব ব্যাখ্যা কর ।</a:t>
            </a:r>
            <a:endParaRPr lang="en-US" sz="3600" b="1" dirty="0">
              <a:solidFill>
                <a:srgbClr val="002060"/>
              </a:solidFill>
            </a:endParaRPr>
          </a:p>
        </p:txBody>
      </p:sp>
      <p:sp>
        <p:nvSpPr>
          <p:cNvPr id="3" name="Title 2"/>
          <p:cNvSpPr>
            <a:spLocks noGrp="1"/>
          </p:cNvSpPr>
          <p:nvPr>
            <p:ph type="title"/>
          </p:nvPr>
        </p:nvSpPr>
        <p:spPr/>
        <p:txBody>
          <a:bodyPr/>
          <a:lstStyle/>
          <a:p>
            <a:r>
              <a:rPr lang="bn-BD" b="1" dirty="0" smtClean="0"/>
              <a:t>মূল্যায়নঃ-</a:t>
            </a:r>
            <a:endParaRPr lang="en-US" b="1" dirty="0"/>
          </a:p>
        </p:txBody>
      </p:sp>
    </p:spTree>
    <p:extLst>
      <p:ext uri="{BB962C8B-B14F-4D97-AF65-F5344CB8AC3E}">
        <p14:creationId xmlns:p14="http://schemas.microsoft.com/office/powerpoint/2010/main" val="2894352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nodeType="clickEffect">
                                  <p:stCondLst>
                                    <p:cond delay="0"/>
                                  </p:stCondLst>
                                  <p:iterate type="lt">
                                    <p:tmPct val="10000"/>
                                  </p:iterate>
                                  <p:childTnLst>
                                    <p:set>
                                      <p:cBhvr>
                                        <p:cTn id="13" dur="1" fill="hold">
                                          <p:stCondLst>
                                            <p:cond delay="0"/>
                                          </p:stCondLst>
                                        </p:cTn>
                                        <p:tgtEl>
                                          <p:spTgt spid="2">
                                            <p:txEl>
                                              <p:pRg st="0" end="0"/>
                                            </p:txEl>
                                          </p:spTgt>
                                        </p:tgtEl>
                                        <p:attrNameLst>
                                          <p:attrName>style.visibility</p:attrName>
                                        </p:attrNameLst>
                                      </p:cBhvr>
                                      <p:to>
                                        <p:strVal val="visible"/>
                                      </p:to>
                                    </p:set>
                                    <p:anim by="(-#ppt_w*2)" calcmode="lin" valueType="num">
                                      <p:cBhvr rctx="PPT">
                                        <p:cTn id="14" dur="500" autoRev="1" fill="hold">
                                          <p:stCondLst>
                                            <p:cond delay="0"/>
                                          </p:stCondLst>
                                        </p:cTn>
                                        <p:tgtEl>
                                          <p:spTgt spid="2">
                                            <p:txEl>
                                              <p:pRg st="0" end="0"/>
                                            </p:txEl>
                                          </p:spTgt>
                                        </p:tgtEl>
                                        <p:attrNameLst>
                                          <p:attrName>ppt_w</p:attrName>
                                        </p:attrNameLst>
                                      </p:cBhvr>
                                    </p:anim>
                                    <p:anim by="(#ppt_w*0.50)" calcmode="lin" valueType="num">
                                      <p:cBhvr>
                                        <p:cTn id="15" dur="500" decel="50000" autoRev="1" fill="hold">
                                          <p:stCondLst>
                                            <p:cond delay="0"/>
                                          </p:stCondLst>
                                        </p:cTn>
                                        <p:tgtEl>
                                          <p:spTgt spid="2">
                                            <p:txEl>
                                              <p:pRg st="0" end="0"/>
                                            </p:txEl>
                                          </p:spTgt>
                                        </p:tgtEl>
                                        <p:attrNameLst>
                                          <p:attrName>ppt_x</p:attrName>
                                        </p:attrNameLst>
                                      </p:cBhvr>
                                    </p:anim>
                                    <p:anim from="(-#ppt_h/2)" to="(#ppt_y)" calcmode="lin" valueType="num">
                                      <p:cBhvr>
                                        <p:cTn id="16" dur="1000" fill="hold">
                                          <p:stCondLst>
                                            <p:cond delay="0"/>
                                          </p:stCondLst>
                                        </p:cTn>
                                        <p:tgtEl>
                                          <p:spTgt spid="2">
                                            <p:txEl>
                                              <p:pRg st="0" end="0"/>
                                            </p:txEl>
                                          </p:spTgt>
                                        </p:tgtEl>
                                        <p:attrNameLst>
                                          <p:attrName>ppt_y</p:attrName>
                                        </p:attrNameLst>
                                      </p:cBhvr>
                                    </p:anim>
                                    <p:animRot by="21600000">
                                      <p:cBhvr>
                                        <p:cTn id="17" dur="1000" fill="hold">
                                          <p:stCondLst>
                                            <p:cond delay="0"/>
                                          </p:stCondLst>
                                        </p:cTn>
                                        <p:tgtEl>
                                          <p:spTgt spid="2">
                                            <p:txEl>
                                              <p:pRg st="0" end="0"/>
                                            </p:txEl>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 calcmode="lin" valueType="num">
                                      <p:cBhvr>
                                        <p:cTn id="22"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3"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24"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25" dur="1000"/>
                                        <p:tgtEl>
                                          <p:spTgt spid="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2">
                                            <p:txEl>
                                              <p:pRg st="2" end="2"/>
                                            </p:txEl>
                                          </p:spTgt>
                                        </p:tgtEl>
                                        <p:attrNameLst>
                                          <p:attrName>style.visibility</p:attrName>
                                        </p:attrNameLst>
                                      </p:cBhvr>
                                      <p:to>
                                        <p:strVal val="visible"/>
                                      </p:to>
                                    </p:set>
                                    <p:anim calcmode="lin" valueType="num">
                                      <p:cBhvr additive="base">
                                        <p:cTn id="30" dur="500"/>
                                        <p:tgtEl>
                                          <p:spTgt spid="2">
                                            <p:txEl>
                                              <p:pRg st="2" end="2"/>
                                            </p:txEl>
                                          </p:spTgt>
                                        </p:tgtEl>
                                        <p:attrNameLst>
                                          <p:attrName>ppt_y</p:attrName>
                                        </p:attrNameLst>
                                      </p:cBhvr>
                                      <p:tavLst>
                                        <p:tav tm="0">
                                          <p:val>
                                            <p:strVal val="#ppt_y+#ppt_h*1.125000"/>
                                          </p:val>
                                        </p:tav>
                                        <p:tav tm="100000">
                                          <p:val>
                                            <p:strVal val="#ppt_y"/>
                                          </p:val>
                                        </p:tav>
                                      </p:tavLst>
                                    </p:anim>
                                    <p:animEffect transition="in" filter="wipe(up)">
                                      <p:cBhvr>
                                        <p:cTn id="31" dur="500"/>
                                        <p:tgtEl>
                                          <p:spTgt spid="2">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3" presetClass="entr" presetSubtype="16" fill="hold" nodeType="clickEffect">
                                  <p:stCondLst>
                                    <p:cond delay="0"/>
                                  </p:stCondLst>
                                  <p:childTnLst>
                                    <p:set>
                                      <p:cBhvr>
                                        <p:cTn id="35" dur="1" fill="hold">
                                          <p:stCondLst>
                                            <p:cond delay="0"/>
                                          </p:stCondLst>
                                        </p:cTn>
                                        <p:tgtEl>
                                          <p:spTgt spid="2">
                                            <p:txEl>
                                              <p:pRg st="3" end="3"/>
                                            </p:txEl>
                                          </p:spTgt>
                                        </p:tgtEl>
                                        <p:attrNameLst>
                                          <p:attrName>style.visibility</p:attrName>
                                        </p:attrNameLst>
                                      </p:cBhvr>
                                      <p:to>
                                        <p:strVal val="visible"/>
                                      </p:to>
                                    </p:set>
                                    <p:animEffect transition="in" filter="plus(in)">
                                      <p:cBhvr>
                                        <p:cTn id="36"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n-BD" sz="6000" b="1" dirty="0" smtClean="0">
                <a:solidFill>
                  <a:schemeClr val="tx1"/>
                </a:solidFill>
              </a:rPr>
              <a:t>বাড়ির কাজঃ-</a:t>
            </a:r>
            <a:endParaRPr lang="en-US" sz="6000" b="1" dirty="0">
              <a:solidFill>
                <a:schemeClr val="tx1"/>
              </a:solidFill>
            </a:endParaRPr>
          </a:p>
        </p:txBody>
      </p:sp>
      <p:sp>
        <p:nvSpPr>
          <p:cNvPr id="3" name="Text Placeholder 2"/>
          <p:cNvSpPr>
            <a:spLocks noGrp="1"/>
          </p:cNvSpPr>
          <p:nvPr>
            <p:ph type="body" idx="1"/>
          </p:nvPr>
        </p:nvSpPr>
        <p:spPr>
          <a:xfrm>
            <a:off x="699248" y="3767316"/>
            <a:ext cx="7734747" cy="2557284"/>
          </a:xfrm>
        </p:spPr>
        <p:txBody>
          <a:bodyPr>
            <a:noAutofit/>
          </a:bodyPr>
          <a:lstStyle/>
          <a:p>
            <a:pPr algn="l"/>
            <a:r>
              <a:rPr lang="bn-BD" sz="4400" b="1" dirty="0" smtClean="0"/>
              <a:t>১।শিক্ষা ও যোগাযোগ ক্ষেত্রে কম্পিউটারের গুরুত্ব অপরিসীম-বিশ্লেষণ কর ।</a:t>
            </a:r>
            <a:endParaRPr lang="en-US" sz="4400" b="1" dirty="0"/>
          </a:p>
        </p:txBody>
      </p:sp>
    </p:spTree>
    <p:extLst>
      <p:ext uri="{BB962C8B-B14F-4D97-AF65-F5344CB8AC3E}">
        <p14:creationId xmlns:p14="http://schemas.microsoft.com/office/powerpoint/2010/main" val="241337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1752600"/>
            <a:ext cx="7010399" cy="4959177"/>
          </a:xfrm>
        </p:spPr>
      </p:pic>
      <p:sp>
        <p:nvSpPr>
          <p:cNvPr id="3" name="Title 2"/>
          <p:cNvSpPr>
            <a:spLocks noGrp="1"/>
          </p:cNvSpPr>
          <p:nvPr>
            <p:ph type="title"/>
          </p:nvPr>
        </p:nvSpPr>
        <p:spPr/>
        <p:txBody>
          <a:bodyPr/>
          <a:lstStyle/>
          <a:p>
            <a:r>
              <a:rPr lang="bn-BD" b="1" dirty="0" smtClean="0"/>
              <a:t>সবাইকে ধন্যবাদ</a:t>
            </a:r>
            <a:endParaRPr lang="en-US" b="1" dirty="0"/>
          </a:p>
        </p:txBody>
      </p:sp>
    </p:spTree>
    <p:extLst>
      <p:ext uri="{BB962C8B-B14F-4D97-AF65-F5344CB8AC3E}">
        <p14:creationId xmlns:p14="http://schemas.microsoft.com/office/powerpoint/2010/main" val="2325898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427</TotalTime>
  <Words>376</Words>
  <Application>Microsoft Office PowerPoint</Application>
  <PresentationFormat>On-screen Show (4:3)</PresentationFormat>
  <Paragraphs>63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Hardcover</vt:lpstr>
      <vt:lpstr> স্বাগতম</vt:lpstr>
      <vt:lpstr>পরিচিতি</vt:lpstr>
      <vt:lpstr>শিখন ফল</vt:lpstr>
      <vt:lpstr>নিচের ছবিগুলো দেখ এবং বল</vt:lpstr>
      <vt:lpstr>PowerPoint Presentation</vt:lpstr>
      <vt:lpstr>PowerPoint Presentation</vt:lpstr>
      <vt:lpstr>PowerPoint Presentation</vt:lpstr>
      <vt:lpstr>সমাধান:</vt:lpstr>
      <vt:lpstr>কাজঃ-১  কম্পিউটারের ব্যবহারের ক্ষেত্রগুলোর নাম লিখ ।</vt:lpstr>
      <vt:lpstr>কাজঃ২ ব্যবসায়- বানিজ্যে কম্পিউটারের ব্যবহার লিখ ।</vt:lpstr>
      <vt:lpstr>কাজঃ৩ ব্যবস্থাপনায় কম্পিউপারের গুরুত্ব ব্যাখ্যা কর ।</vt:lpstr>
      <vt:lpstr>চলমান পাতা</vt:lpstr>
      <vt:lpstr>মূল্যায়নঃ-</vt:lpstr>
      <vt:lpstr>বাড়ির কাজঃ-</vt:lpstr>
      <vt:lpstr>সবাইকে ধন্যবাদ</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TSS</dc:creator>
  <cp:lastModifiedBy>TSS</cp:lastModifiedBy>
  <cp:revision>67</cp:revision>
  <dcterms:created xsi:type="dcterms:W3CDTF">2006-08-16T00:00:00Z</dcterms:created>
  <dcterms:modified xsi:type="dcterms:W3CDTF">2013-10-21T08:04:58Z</dcterms:modified>
</cp:coreProperties>
</file>