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77" r:id="rId3"/>
    <p:sldId id="269" r:id="rId4"/>
    <p:sldId id="270" r:id="rId5"/>
    <p:sldId id="274" r:id="rId6"/>
    <p:sldId id="256" r:id="rId7"/>
    <p:sldId id="258" r:id="rId8"/>
    <p:sldId id="257" r:id="rId9"/>
    <p:sldId id="261" r:id="rId10"/>
    <p:sldId id="263" r:id="rId11"/>
    <p:sldId id="266" r:id="rId12"/>
    <p:sldId id="276" r:id="rId13"/>
    <p:sldId id="267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-138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9D9E1-0908-4C68-873C-96872AD1239F}" type="datetimeFigureOut">
              <a:rPr lang="en-US" smtClean="0"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25523-AEB6-4455-9A68-202D4C6831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8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25523-AEB6-4455-9A68-202D4C6831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73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25523-AEB6-4455-9A68-202D4C68314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" Type="http://schemas.openxmlformats.org/officeDocument/2006/relationships/slide" Target="slide1.xml"/><Relationship Id="rId16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7.xml"/><Relationship Id="rId3" Type="http://schemas.openxmlformats.org/officeDocument/2006/relationships/slide" Target="slide12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1.xml"/><Relationship Id="rId5" Type="http://schemas.openxmlformats.org/officeDocument/2006/relationships/slide" Target="slide14.xml"/><Relationship Id="rId10" Type="http://schemas.openxmlformats.org/officeDocument/2006/relationships/slide" Target="slide6.xml"/><Relationship Id="rId4" Type="http://schemas.openxmlformats.org/officeDocument/2006/relationships/slide" Target="slide13.xml"/><Relationship Id="rId9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5.xml"/><Relationship Id="rId3" Type="http://schemas.openxmlformats.org/officeDocument/2006/relationships/oleObject" Target="../embeddings/oleObject1.bin"/><Relationship Id="rId7" Type="http://schemas.openxmlformats.org/officeDocument/2006/relationships/slide" Target="slide13.xml"/><Relationship Id="rId12" Type="http://schemas.openxmlformats.org/officeDocument/2006/relationships/slide" Target="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12.xml"/><Relationship Id="rId11" Type="http://schemas.openxmlformats.org/officeDocument/2006/relationships/slide" Target="slide6.xml"/><Relationship Id="rId5" Type="http://schemas.openxmlformats.org/officeDocument/2006/relationships/slide" Target="slide4.xml"/><Relationship Id="rId10" Type="http://schemas.openxmlformats.org/officeDocument/2006/relationships/slide" Target="slide5.xml"/><Relationship Id="rId4" Type="http://schemas.openxmlformats.org/officeDocument/2006/relationships/image" Target="../media/image2.wmf"/><Relationship Id="rId9" Type="http://schemas.openxmlformats.org/officeDocument/2006/relationships/slide" Target="slide10.xml"/><Relationship Id="rId1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7.xml"/><Relationship Id="rId3" Type="http://schemas.openxmlformats.org/officeDocument/2006/relationships/slide" Target="slide12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0" Type="http://schemas.openxmlformats.org/officeDocument/2006/relationships/slide" Target="slide11.xml"/><Relationship Id="rId4" Type="http://schemas.openxmlformats.org/officeDocument/2006/relationships/slide" Target="slide13.xml"/><Relationship Id="rId9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7.xml"/><Relationship Id="rId3" Type="http://schemas.openxmlformats.org/officeDocument/2006/relationships/slide" Target="slide12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1.xml"/><Relationship Id="rId5" Type="http://schemas.openxmlformats.org/officeDocument/2006/relationships/slide" Target="slide14.xml"/><Relationship Id="rId10" Type="http://schemas.openxmlformats.org/officeDocument/2006/relationships/slide" Target="slide4.xml"/><Relationship Id="rId4" Type="http://schemas.openxmlformats.org/officeDocument/2006/relationships/slide" Target="slide13.xml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7.xml"/><Relationship Id="rId3" Type="http://schemas.openxmlformats.org/officeDocument/2006/relationships/slide" Target="slide12.xml"/><Relationship Id="rId7" Type="http://schemas.openxmlformats.org/officeDocument/2006/relationships/slide" Target="slide9.xml"/><Relationship Id="rId12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1.xml"/><Relationship Id="rId5" Type="http://schemas.openxmlformats.org/officeDocument/2006/relationships/slide" Target="slide14.xml"/><Relationship Id="rId10" Type="http://schemas.openxmlformats.org/officeDocument/2006/relationships/slide" Target="slide2.xml"/><Relationship Id="rId4" Type="http://schemas.openxmlformats.org/officeDocument/2006/relationships/slide" Target="slide13.xml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3.xml"/><Relationship Id="rId12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openxmlformats.org/officeDocument/2006/relationships/slide" Target="slide6.xml"/><Relationship Id="rId5" Type="http://schemas.openxmlformats.org/officeDocument/2006/relationships/slide" Target="slide13.xml"/><Relationship Id="rId10" Type="http://schemas.openxmlformats.org/officeDocument/2006/relationships/slide" Target="slide5.xml"/><Relationship Id="rId4" Type="http://schemas.openxmlformats.org/officeDocument/2006/relationships/slide" Target="slide12.xml"/><Relationship Id="rId9" Type="http://schemas.openxmlformats.org/officeDocument/2006/relationships/slide" Target="slide10.xml"/><Relationship Id="rId1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2.xml"/><Relationship Id="rId12" Type="http://schemas.openxmlformats.org/officeDocument/2006/relationships/slide" Target="slide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openxmlformats.org/officeDocument/2006/relationships/slide" Target="slide6.xml"/><Relationship Id="rId5" Type="http://schemas.openxmlformats.org/officeDocument/2006/relationships/slide" Target="slide13.xml"/><Relationship Id="rId10" Type="http://schemas.openxmlformats.org/officeDocument/2006/relationships/slide" Target="slide5.xml"/><Relationship Id="rId4" Type="http://schemas.openxmlformats.org/officeDocument/2006/relationships/slide" Target="slide12.xml"/><Relationship Id="rId9" Type="http://schemas.openxmlformats.org/officeDocument/2006/relationships/slide" Target="slide10.xml"/><Relationship Id="rId1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2.xml"/><Relationship Id="rId12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11" Type="http://schemas.openxmlformats.org/officeDocument/2006/relationships/slide" Target="slide6.xml"/><Relationship Id="rId5" Type="http://schemas.openxmlformats.org/officeDocument/2006/relationships/slide" Target="slide13.xml"/><Relationship Id="rId10" Type="http://schemas.openxmlformats.org/officeDocument/2006/relationships/slide" Target="slide5.xml"/><Relationship Id="rId4" Type="http://schemas.openxmlformats.org/officeDocument/2006/relationships/slide" Target="slide12.xml"/><Relationship Id="rId9" Type="http://schemas.openxmlformats.org/officeDocument/2006/relationships/slide" Target="slide10.xml"/><Relationship Id="rId1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7.xml"/><Relationship Id="rId3" Type="http://schemas.openxmlformats.org/officeDocument/2006/relationships/slide" Target="slide12.xml"/><Relationship Id="rId7" Type="http://schemas.openxmlformats.org/officeDocument/2006/relationships/slide" Target="slide2.xml"/><Relationship Id="rId12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11.xml"/><Relationship Id="rId5" Type="http://schemas.openxmlformats.org/officeDocument/2006/relationships/slide" Target="slide14.xml"/><Relationship Id="rId10" Type="http://schemas.openxmlformats.org/officeDocument/2006/relationships/slide" Target="slide6.xml"/><Relationship Id="rId4" Type="http://schemas.openxmlformats.org/officeDocument/2006/relationships/slide" Target="slide13.xml"/><Relationship Id="rId9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slide" Target="slide8.xml"/><Relationship Id="rId18" Type="http://schemas.openxmlformats.org/officeDocument/2006/relationships/slide" Target="slide9.xml"/><Relationship Id="rId3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12" Type="http://schemas.openxmlformats.org/officeDocument/2006/relationships/slide" Target="slide14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5.xml"/><Relationship Id="rId20" Type="http://schemas.openxmlformats.org/officeDocument/2006/relationships/slide" Target="slide7.xml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11" Type="http://schemas.openxmlformats.org/officeDocument/2006/relationships/slide" Target="slide13.xml"/><Relationship Id="rId5" Type="http://schemas.openxmlformats.org/officeDocument/2006/relationships/image" Target="../media/image7.png"/><Relationship Id="rId15" Type="http://schemas.openxmlformats.org/officeDocument/2006/relationships/slide" Target="slide3.xml"/><Relationship Id="rId10" Type="http://schemas.openxmlformats.org/officeDocument/2006/relationships/slide" Target="slide10.xml"/><Relationship Id="rId19" Type="http://schemas.openxmlformats.org/officeDocument/2006/relationships/slide" Target="slide15.xml"/><Relationship Id="rId4" Type="http://schemas.openxmlformats.org/officeDocument/2006/relationships/image" Target="../media/image6.png"/><Relationship Id="rId9" Type="http://schemas.openxmlformats.org/officeDocument/2006/relationships/slide" Target="slide4.xml"/><Relationship Id="rId1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6.xml"/><Relationship Id="rId3" Type="http://schemas.openxmlformats.org/officeDocument/2006/relationships/image" Target="../media/image9.png"/><Relationship Id="rId7" Type="http://schemas.openxmlformats.org/officeDocument/2006/relationships/slide" Target="slide13.xml"/><Relationship Id="rId12" Type="http://schemas.openxmlformats.org/officeDocument/2006/relationships/slide" Target="slide5.xml"/><Relationship Id="rId2" Type="http://schemas.openxmlformats.org/officeDocument/2006/relationships/image" Target="../media/image8.png"/><Relationship Id="rId16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3.xml"/><Relationship Id="rId5" Type="http://schemas.openxmlformats.org/officeDocument/2006/relationships/slide" Target="slide4.xml"/><Relationship Id="rId15" Type="http://schemas.openxmlformats.org/officeDocument/2006/relationships/slide" Target="slide15.xml"/><Relationship Id="rId10" Type="http://schemas.openxmlformats.org/officeDocument/2006/relationships/slide" Target="slide2.xml"/><Relationship Id="rId4" Type="http://schemas.openxmlformats.org/officeDocument/2006/relationships/image" Target="../media/image10.png"/><Relationship Id="rId9" Type="http://schemas.openxmlformats.org/officeDocument/2006/relationships/slide" Target="slide8.xml"/><Relationship Id="rId1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7.xml"/><Relationship Id="rId3" Type="http://schemas.openxmlformats.org/officeDocument/2006/relationships/slide" Target="slide10.xml"/><Relationship Id="rId7" Type="http://schemas.openxmlformats.org/officeDocument/2006/relationships/slide" Target="slide2.xml"/><Relationship Id="rId12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9.xml"/><Relationship Id="rId5" Type="http://schemas.openxmlformats.org/officeDocument/2006/relationships/slide" Target="slide14.xml"/><Relationship Id="rId10" Type="http://schemas.openxmlformats.org/officeDocument/2006/relationships/slide" Target="slide6.xml"/><Relationship Id="rId4" Type="http://schemas.openxmlformats.org/officeDocument/2006/relationships/slide" Target="slide11.xml"/><Relationship Id="rId9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7.xml"/><Relationship Id="rId3" Type="http://schemas.openxmlformats.org/officeDocument/2006/relationships/slide" Target="slide10.xml"/><Relationship Id="rId7" Type="http://schemas.openxmlformats.org/officeDocument/2006/relationships/slide" Target="slide2.xml"/><Relationship Id="rId12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9.xml"/><Relationship Id="rId5" Type="http://schemas.openxmlformats.org/officeDocument/2006/relationships/slide" Target="slide14.xml"/><Relationship Id="rId10" Type="http://schemas.openxmlformats.org/officeDocument/2006/relationships/slide" Target="slide6.xml"/><Relationship Id="rId4" Type="http://schemas.openxmlformats.org/officeDocument/2006/relationships/slide" Target="slide13.xml"/><Relationship Id="rId9" Type="http://schemas.openxmlformats.org/officeDocument/2006/relationships/slide" Target="slid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10.xml"/><Relationship Id="rId7" Type="http://schemas.openxmlformats.org/officeDocument/2006/relationships/slide" Target="slide2.xml"/><Relationship Id="rId12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8.xml"/><Relationship Id="rId11" Type="http://schemas.openxmlformats.org/officeDocument/2006/relationships/slide" Target="slide9.xml"/><Relationship Id="rId5" Type="http://schemas.openxmlformats.org/officeDocument/2006/relationships/slide" Target="slide14.xml"/><Relationship Id="rId10" Type="http://schemas.openxmlformats.org/officeDocument/2006/relationships/slide" Target="slide6.xml"/><Relationship Id="rId4" Type="http://schemas.openxmlformats.org/officeDocument/2006/relationships/slide" Target="slide13.xml"/><Relationship Id="rId9" Type="http://schemas.openxmlformats.org/officeDocument/2006/relationships/slide" Target="slide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3.xml"/><Relationship Id="rId3" Type="http://schemas.openxmlformats.org/officeDocument/2006/relationships/image" Target="../media/image12.png"/><Relationship Id="rId7" Type="http://schemas.openxmlformats.org/officeDocument/2006/relationships/slide" Target="slide7.xml"/><Relationship Id="rId12" Type="http://schemas.openxmlformats.org/officeDocument/2006/relationships/slide" Target="slide10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8.xml"/><Relationship Id="rId5" Type="http://schemas.openxmlformats.org/officeDocument/2006/relationships/slide" Target="slide15.xml"/><Relationship Id="rId10" Type="http://schemas.openxmlformats.org/officeDocument/2006/relationships/slide" Target="slide14.xml"/><Relationship Id="rId4" Type="http://schemas.microsoft.com/office/2007/relationships/hdphoto" Target="../media/hdphoto2.wdp"/><Relationship Id="rId9" Type="http://schemas.openxmlformats.org/officeDocument/2006/relationships/slide" Target="slide6.xml"/><Relationship Id="rId1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374809"/>
            <a:ext cx="60960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3800" dirty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209800"/>
            <a:ext cx="2590800" cy="3539430"/>
          </a:xfrm>
          <a:prstGeom prst="rect">
            <a:avLst/>
          </a:prstGeom>
          <a:noFill/>
          <a:ln w="76200" cmpd="tri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as-IN" sz="2800" dirty="0" smtClean="0">
                <a:latin typeface="NikoshBAN" pitchFamily="2" charset="0"/>
                <a:cs typeface="NikoshBAN" pitchFamily="2" charset="0"/>
                <a:hlinkClick r:id="rId2" action="ppaction://hlinksldjump"/>
              </a:rPr>
              <a:t>1.স্বাগতম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800" dirty="0" smtClean="0">
                <a:latin typeface="NikoshBAN" pitchFamily="2" charset="0"/>
                <a:cs typeface="NikoshBAN" pitchFamily="2" charset="0"/>
                <a:hlinkClick r:id="rId3" action="ppaction://hlinksldjump"/>
              </a:rPr>
              <a:t>2.উপস্থাপনা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800" dirty="0" smtClean="0">
                <a:latin typeface="NikoshBAN" pitchFamily="2" charset="0"/>
                <a:cs typeface="NikoshBAN" pitchFamily="2" charset="0"/>
                <a:hlinkClick r:id="rId4" action="ppaction://hlinksldjump"/>
              </a:rPr>
              <a:t>3.ভিডিও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4.আজকের পাঠ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  <a:hlinkClick r:id="rId6" action="ppaction://hlinksldjump"/>
              </a:rPr>
              <a:t>5.শিখন ফল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  <a:hlinkClick r:id="rId7" action="ppaction://hlinksldjump"/>
              </a:rPr>
              <a:t>6. মিটার স্কেল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  <a:hlinkClick r:id="rId8" action="ppaction://hlinksldjump"/>
              </a:rPr>
              <a:t>7.ভার্নিয়ার স্কেল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  <a:hlinkClick r:id="rId9" action="ppaction://hlinksldjump"/>
              </a:rPr>
              <a:t>8.স্লাইড ক্যালিপার্স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41878" y="2259183"/>
            <a:ext cx="2835322" cy="3416320"/>
          </a:xfrm>
          <a:prstGeom prst="rect">
            <a:avLst/>
          </a:prstGeom>
          <a:noFill/>
          <a:ln w="76200" cmpd="tri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BD" dirty="0" smtClean="0">
              <a:hlinkClick r:id="rId10" action="ppaction://hlinksldjump"/>
            </a:endParaRPr>
          </a:p>
          <a:p>
            <a:r>
              <a:rPr lang="bn-BD" dirty="0" smtClean="0">
                <a:hlinkClick r:id="rId10" action="ppaction://hlinksldjump"/>
              </a:rPr>
              <a:t>৯.</a:t>
            </a:r>
            <a:r>
              <a:rPr lang="as-IN" dirty="0" smtClean="0">
                <a:hlinkClick r:id="rId10" action="ppaction://hlinksldjump"/>
              </a:rPr>
              <a:t>স্লাইড ক্যালিপার্সের </a:t>
            </a:r>
            <a:endParaRPr lang="bn-BD" dirty="0" smtClean="0">
              <a:hlinkClick r:id="rId10" action="ppaction://hlinksldjump"/>
            </a:endParaRPr>
          </a:p>
          <a:p>
            <a:r>
              <a:rPr lang="as-IN" dirty="0" smtClean="0">
                <a:hlinkClick r:id="rId10" action="ppaction://hlinksldjump"/>
              </a:rPr>
              <a:t>কার্যপ্রণালী</a:t>
            </a:r>
            <a:endParaRPr lang="bn-BD" dirty="0" smtClean="0"/>
          </a:p>
          <a:p>
            <a:r>
              <a:rPr lang="bn-BD" dirty="0" smtClean="0">
                <a:hlinkClick r:id="rId11" action="ppaction://hlinksldjump"/>
              </a:rPr>
              <a:t>১০.</a:t>
            </a:r>
            <a:r>
              <a:rPr lang="as-IN" dirty="0" smtClean="0">
                <a:hlinkClick r:id="rId11" action="ppaction://hlinksldjump"/>
              </a:rPr>
              <a:t>গভীরতা নির্ণয়</a:t>
            </a:r>
            <a:endParaRPr lang="bn-BD" dirty="0" smtClean="0"/>
          </a:p>
          <a:p>
            <a:r>
              <a:rPr lang="as-IN" dirty="0" smtClean="0">
                <a:hlinkClick r:id="rId12" action="ppaction://hlinksldjump"/>
              </a:rPr>
              <a:t>১১. স্ক্রুগজের গঠন ও কাজ</a:t>
            </a:r>
            <a:endParaRPr lang="bn-BD" dirty="0" smtClean="0"/>
          </a:p>
          <a:p>
            <a:r>
              <a:rPr lang="as-IN" dirty="0" smtClean="0">
                <a:hlinkClick r:id="rId13" action="ppaction://hlinksldjump"/>
              </a:rPr>
              <a:t>১২.তুলা যন্ত্র</a:t>
            </a:r>
            <a:endParaRPr lang="bn-BD" dirty="0" smtClean="0"/>
          </a:p>
          <a:p>
            <a:r>
              <a:rPr lang="as-IN" dirty="0" smtClean="0">
                <a:hlinkClick r:id="rId14" action="ppaction://hlinksldjump"/>
              </a:rPr>
              <a:t>১৩. দলীয় কাজ</a:t>
            </a:r>
            <a:endParaRPr lang="bn-BD" dirty="0" smtClean="0"/>
          </a:p>
          <a:p>
            <a:r>
              <a:rPr lang="as-IN" dirty="0" smtClean="0">
                <a:hlinkClick r:id="rId15" action="ppaction://hlinksldjump"/>
              </a:rPr>
              <a:t>১৪.মূল্যায়ন</a:t>
            </a:r>
            <a:endParaRPr lang="bn-BD" dirty="0" smtClean="0"/>
          </a:p>
          <a:p>
            <a:r>
              <a:rPr lang="as-IN" dirty="0" smtClean="0">
                <a:hlinkClick r:id="rId16" action="ppaction://hlinksldjump"/>
              </a:rPr>
              <a:t>১৫. বাড়ীর কাজ</a:t>
            </a:r>
            <a:endParaRPr lang="bn-BD" dirty="0" smtClean="0"/>
          </a:p>
          <a:p>
            <a:r>
              <a:rPr lang="as-IN" dirty="0" smtClean="0">
                <a:hlinkClick r:id="rId17" action="ppaction://hlinksldjump"/>
              </a:rPr>
              <a:t>১৬.ধন্যবাদ</a:t>
            </a:r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15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hlinkClick r:id="" action="ppaction://hlinkshowjump?jump=lastslide"/>
          </p:cNvPr>
          <p:cNvSpPr/>
          <p:nvPr/>
        </p:nvSpPr>
        <p:spPr>
          <a:xfrm>
            <a:off x="2877592" y="6491514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Up Arrow Callout 2">
            <a:hlinkClick r:id="" action="ppaction://hlinkshowjump?jump=firstslide"/>
          </p:cNvPr>
          <p:cNvSpPr/>
          <p:nvPr/>
        </p:nvSpPr>
        <p:spPr>
          <a:xfrm>
            <a:off x="4100282" y="5943600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Action Button: End 3">
            <a:hlinkClick r:id="" action="ppaction://hlinkshowjump?jump=nextslide" highlightClick="1"/>
          </p:cNvPr>
          <p:cNvSpPr/>
          <p:nvPr/>
        </p:nvSpPr>
        <p:spPr>
          <a:xfrm>
            <a:off x="5232398" y="6104014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Action Button: Beginning 4">
            <a:hlinkClick r:id="" action="ppaction://hlinkshowjump?jump=previousslide" highlightClick="1"/>
          </p:cNvPr>
          <p:cNvSpPr/>
          <p:nvPr/>
        </p:nvSpPr>
        <p:spPr>
          <a:xfrm>
            <a:off x="3354974" y="6104014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1324428" y="6092181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7010400" y="646952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7514772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5990891" y="60895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1324428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1828800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hlinkClick r:id="rId8" action="ppaction://hlinksldjump"/>
          </p:cNvPr>
          <p:cNvSpPr/>
          <p:nvPr/>
        </p:nvSpPr>
        <p:spPr>
          <a:xfrm>
            <a:off x="2344056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hlinkClick r:id="rId9" action="ppaction://hlinksldjump"/>
          </p:cNvPr>
          <p:cNvSpPr/>
          <p:nvPr/>
        </p:nvSpPr>
        <p:spPr>
          <a:xfrm>
            <a:off x="1843314" y="609218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hlinkClick r:id="rId10" action="ppaction://hlinksldjump"/>
          </p:cNvPr>
          <p:cNvSpPr/>
          <p:nvPr/>
        </p:nvSpPr>
        <p:spPr>
          <a:xfrm>
            <a:off x="2347686" y="608365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hlinkClick r:id="rId11" action="ppaction://hlinksldjump"/>
          </p:cNvPr>
          <p:cNvSpPr/>
          <p:nvPr/>
        </p:nvSpPr>
        <p:spPr>
          <a:xfrm>
            <a:off x="6506032" y="64828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995884" y="60695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hlinkClick r:id="rId12" action="ppaction://hlinksldjump"/>
          </p:cNvPr>
          <p:cNvSpPr/>
          <p:nvPr/>
        </p:nvSpPr>
        <p:spPr>
          <a:xfrm>
            <a:off x="6480748" y="607628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Rounded Rectangle 17">
            <a:hlinkClick r:id="rId13" action="ppaction://hlinksldjump"/>
          </p:cNvPr>
          <p:cNvSpPr/>
          <p:nvPr/>
        </p:nvSpPr>
        <p:spPr>
          <a:xfrm>
            <a:off x="2843349" y="610366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hlinkClick r:id="" action="ppaction://noaction"/>
          </p:cNvPr>
          <p:cNvSpPr/>
          <p:nvPr/>
        </p:nvSpPr>
        <p:spPr>
          <a:xfrm>
            <a:off x="7500254" y="606697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001000" y="6081486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3400" y="1828800"/>
            <a:ext cx="50673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মোঃ শরীফুল ইসলাম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প্রভাষক (পদার্থবিজ্ঞান)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ক্যামব্রিয়ান স্কুল এণ্ড কলেজ</a:t>
            </a:r>
            <a:endParaRPr lang="en-US" sz="4400" dirty="0"/>
          </a:p>
        </p:txBody>
      </p:sp>
      <p:sp>
        <p:nvSpPr>
          <p:cNvPr id="22" name="Rectangle 21"/>
          <p:cNvSpPr/>
          <p:nvPr/>
        </p:nvSpPr>
        <p:spPr>
          <a:xfrm>
            <a:off x="4762500" y="4039850"/>
            <a:ext cx="33909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পদার্থবিজ্ঞান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নবম –দশম শ্রেণি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0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9216397"/>
              </p:ext>
            </p:extLst>
          </p:nvPr>
        </p:nvGraphicFramePr>
        <p:xfrm>
          <a:off x="2057400" y="1600200"/>
          <a:ext cx="3725332" cy="3143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0" y="1600200"/>
                        <a:ext cx="3725332" cy="3143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38399" y="3048000"/>
            <a:ext cx="35414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এসো একটি ভিডিও দেখি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hlinkClick r:id="" action="ppaction://hlinkshowjump?jump=lastslide"/>
          </p:cNvPr>
          <p:cNvSpPr/>
          <p:nvPr/>
        </p:nvSpPr>
        <p:spPr>
          <a:xfrm>
            <a:off x="2877592" y="6502542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Up Arrow Callout 4">
            <a:hlinkClick r:id="" action="ppaction://hlinkshowjump?jump=firstslide"/>
          </p:cNvPr>
          <p:cNvSpPr/>
          <p:nvPr/>
        </p:nvSpPr>
        <p:spPr>
          <a:xfrm>
            <a:off x="4100282" y="5943600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Action Button: End 5">
            <a:hlinkClick r:id="" action="ppaction://hlinkshowjump?jump=nextslide" highlightClick="1"/>
          </p:cNvPr>
          <p:cNvSpPr/>
          <p:nvPr/>
        </p:nvSpPr>
        <p:spPr>
          <a:xfrm>
            <a:off x="5232398" y="6104014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ction Button: Beginning 6">
            <a:hlinkClick r:id="" action="ppaction://hlinkshowjump?jump=previousslide" highlightClick="1"/>
          </p:cNvPr>
          <p:cNvSpPr/>
          <p:nvPr/>
        </p:nvSpPr>
        <p:spPr>
          <a:xfrm>
            <a:off x="3354974" y="6104014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hlinkClick r:id="rId5" action="ppaction://hlinksldjump"/>
          </p:cNvPr>
          <p:cNvSpPr/>
          <p:nvPr/>
        </p:nvSpPr>
        <p:spPr>
          <a:xfrm>
            <a:off x="1324428" y="6094351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hlinkClick r:id="rId6" action="ppaction://hlinksldjump"/>
          </p:cNvPr>
          <p:cNvSpPr/>
          <p:nvPr/>
        </p:nvSpPr>
        <p:spPr>
          <a:xfrm>
            <a:off x="6992256" y="647169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7" action="ppaction://hlinksldjump"/>
          </p:cNvPr>
          <p:cNvSpPr/>
          <p:nvPr/>
        </p:nvSpPr>
        <p:spPr>
          <a:xfrm>
            <a:off x="7496628" y="647917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5979881" y="608610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hlinkClick r:id="rId8" action="ppaction://hlinksldjump"/>
          </p:cNvPr>
          <p:cNvSpPr/>
          <p:nvPr/>
        </p:nvSpPr>
        <p:spPr>
          <a:xfrm>
            <a:off x="1324428" y="647917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hlinkClick r:id="rId8" action="ppaction://hlinksldjump"/>
          </p:cNvPr>
          <p:cNvSpPr/>
          <p:nvPr/>
        </p:nvSpPr>
        <p:spPr>
          <a:xfrm>
            <a:off x="1843314" y="648664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hlinkClick r:id="rId9" action="ppaction://hlinksldjump"/>
          </p:cNvPr>
          <p:cNvSpPr/>
          <p:nvPr/>
        </p:nvSpPr>
        <p:spPr>
          <a:xfrm>
            <a:off x="2358570" y="648664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hlinkClick r:id="rId10" action="ppaction://hlinksldjump"/>
          </p:cNvPr>
          <p:cNvSpPr/>
          <p:nvPr/>
        </p:nvSpPr>
        <p:spPr>
          <a:xfrm>
            <a:off x="1843314" y="609435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hlinkClick r:id="rId11" action="ppaction://hlinksldjump"/>
          </p:cNvPr>
          <p:cNvSpPr/>
          <p:nvPr/>
        </p:nvSpPr>
        <p:spPr>
          <a:xfrm>
            <a:off x="2362200" y="608582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hlinkClick r:id="rId12" action="ppaction://hlinksldjump"/>
          </p:cNvPr>
          <p:cNvSpPr/>
          <p:nvPr/>
        </p:nvSpPr>
        <p:spPr>
          <a:xfrm>
            <a:off x="6491636" y="648501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995884" y="607174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hlinkClick r:id="rId13" action="ppaction://hlinksldjump"/>
          </p:cNvPr>
          <p:cNvSpPr/>
          <p:nvPr/>
        </p:nvSpPr>
        <p:spPr>
          <a:xfrm>
            <a:off x="6480748" y="607845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hlinkClick r:id="rId14" action="ppaction://hlinksldjump"/>
          </p:cNvPr>
          <p:cNvSpPr/>
          <p:nvPr/>
        </p:nvSpPr>
        <p:spPr>
          <a:xfrm>
            <a:off x="2842169" y="610401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hlinkClick r:id="" action="ppaction://noaction"/>
          </p:cNvPr>
          <p:cNvSpPr/>
          <p:nvPr/>
        </p:nvSpPr>
        <p:spPr>
          <a:xfrm>
            <a:off x="7500254" y="606914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001000" y="6083656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35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43000" y="2057400"/>
            <a:ext cx="6553200" cy="1905000"/>
          </a:xfrm>
          <a:prstGeom prst="roundRect">
            <a:avLst/>
          </a:prstGeom>
          <a:solidFill>
            <a:srgbClr val="002060"/>
          </a:solidFill>
          <a:ln w="127000" cap="rnd" cmpd="tri">
            <a:noFill/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পরিমাপের যন্ত্রপাতি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25856" y="1981200"/>
            <a:ext cx="6781800" cy="2057400"/>
          </a:xfrm>
          <a:prstGeom prst="roundRect">
            <a:avLst/>
          </a:prstGeom>
          <a:noFill/>
          <a:ln w="127000" cap="rnd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hlinkClick r:id="" action="ppaction://hlinkshowjump?jump=lastslide"/>
          </p:cNvPr>
          <p:cNvSpPr/>
          <p:nvPr/>
        </p:nvSpPr>
        <p:spPr>
          <a:xfrm>
            <a:off x="2871244" y="6502542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Up Arrow Callout 5">
            <a:hlinkClick r:id="" action="ppaction://hlinkshowjump?jump=firstslide"/>
          </p:cNvPr>
          <p:cNvSpPr/>
          <p:nvPr/>
        </p:nvSpPr>
        <p:spPr>
          <a:xfrm>
            <a:off x="4100282" y="5929086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Action Button: End 6">
            <a:hlinkClick r:id="" action="ppaction://hlinkshowjump?jump=nextslide" highlightClick="1"/>
          </p:cNvPr>
          <p:cNvSpPr/>
          <p:nvPr/>
        </p:nvSpPr>
        <p:spPr>
          <a:xfrm>
            <a:off x="5232398" y="6089500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ction Button: Beginning 7">
            <a:hlinkClick r:id="" action="ppaction://hlinkshowjump?jump=previousslide" highlightClick="1"/>
          </p:cNvPr>
          <p:cNvSpPr/>
          <p:nvPr/>
        </p:nvSpPr>
        <p:spPr>
          <a:xfrm>
            <a:off x="3354974" y="6089500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>
          <a:xfrm>
            <a:off x="1324428" y="6092181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3" action="ppaction://hlinksldjump"/>
          </p:cNvPr>
          <p:cNvSpPr/>
          <p:nvPr/>
        </p:nvSpPr>
        <p:spPr>
          <a:xfrm>
            <a:off x="6992256" y="646952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hlinkClick r:id="rId4" action="ppaction://hlinksldjump"/>
          </p:cNvPr>
          <p:cNvSpPr/>
          <p:nvPr/>
        </p:nvSpPr>
        <p:spPr>
          <a:xfrm>
            <a:off x="7496628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5976377" y="609984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1324428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1828800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hlinkClick r:id="rId7" action="ppaction://hlinksldjump"/>
          </p:cNvPr>
          <p:cNvSpPr/>
          <p:nvPr/>
        </p:nvSpPr>
        <p:spPr>
          <a:xfrm>
            <a:off x="2344056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hlinkClick r:id="rId8" action="ppaction://hlinksldjump"/>
          </p:cNvPr>
          <p:cNvSpPr/>
          <p:nvPr/>
        </p:nvSpPr>
        <p:spPr>
          <a:xfrm>
            <a:off x="1843314" y="609218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hlinkClick r:id="rId9" action="ppaction://hlinksldjump"/>
          </p:cNvPr>
          <p:cNvSpPr/>
          <p:nvPr/>
        </p:nvSpPr>
        <p:spPr>
          <a:xfrm>
            <a:off x="2347686" y="608365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>
            <a:hlinkClick r:id="rId10" action="ppaction://hlinksldjump"/>
          </p:cNvPr>
          <p:cNvSpPr/>
          <p:nvPr/>
        </p:nvSpPr>
        <p:spPr>
          <a:xfrm>
            <a:off x="6491636" y="64828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hlinkClick r:id="rId11" action="ppaction://hlinksldjump"/>
          </p:cNvPr>
          <p:cNvSpPr/>
          <p:nvPr/>
        </p:nvSpPr>
        <p:spPr>
          <a:xfrm>
            <a:off x="6995884" y="60695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hlinkClick r:id="rId12" action="ppaction://hlinksldjump"/>
          </p:cNvPr>
          <p:cNvSpPr/>
          <p:nvPr/>
        </p:nvSpPr>
        <p:spPr>
          <a:xfrm>
            <a:off x="6480748" y="607628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hlinkClick r:id="rId13" action="ppaction://hlinksldjump"/>
          </p:cNvPr>
          <p:cNvSpPr/>
          <p:nvPr/>
        </p:nvSpPr>
        <p:spPr>
          <a:xfrm>
            <a:off x="2843349" y="608408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hlinkClick r:id="" action="ppaction://noaction"/>
          </p:cNvPr>
          <p:cNvSpPr/>
          <p:nvPr/>
        </p:nvSpPr>
        <p:spPr>
          <a:xfrm>
            <a:off x="7500254" y="606697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001000" y="6081486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PS4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46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0"/>
            <a:ext cx="8153400" cy="2185214"/>
          </a:xfrm>
          <a:prstGeom prst="rect">
            <a:avLst/>
          </a:prstGeom>
          <a:noFill/>
          <a:ln w="38100">
            <a:noFill/>
          </a:ln>
        </p:spPr>
        <p:txBody>
          <a:bodyPr wrap="square" rtlCol="0" anchor="ctr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এই পাঠ শেষে শিক্ষার্থীরা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…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যন্ত্রপাতি ব্যবহার করে ভৌতরাশি পরিমাপ করতে পারবে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সরল যন্ত্রপাতি ব্যবহার করে বস্তুর ক্ষেত্রফল ও আয়তন নির্ণয় করতে পারবে।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05000" y="1219200"/>
            <a:ext cx="5486400" cy="1066800"/>
          </a:xfrm>
          <a:prstGeom prst="roundRect">
            <a:avLst>
              <a:gd name="adj" fmla="val 32491"/>
            </a:avLst>
          </a:prstGeom>
          <a:solidFill>
            <a:srgbClr val="00467A"/>
          </a:solidFill>
          <a:ln w="63500" cap="rnd">
            <a:solidFill>
              <a:srgbClr val="FF000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" action="ppaction://hlinkshowjump?jump=lastslide"/>
          </p:cNvPr>
          <p:cNvSpPr/>
          <p:nvPr/>
        </p:nvSpPr>
        <p:spPr>
          <a:xfrm>
            <a:off x="2877592" y="6477000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Up Arrow Callout 5">
            <a:hlinkClick r:id="" action="ppaction://hlinkshowjump?jump=firstslide"/>
          </p:cNvPr>
          <p:cNvSpPr/>
          <p:nvPr/>
        </p:nvSpPr>
        <p:spPr>
          <a:xfrm>
            <a:off x="4100282" y="5958114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Action Button: End 6">
            <a:hlinkClick r:id="" action="ppaction://hlinkshowjump?jump=nextslide" highlightClick="1"/>
          </p:cNvPr>
          <p:cNvSpPr/>
          <p:nvPr/>
        </p:nvSpPr>
        <p:spPr>
          <a:xfrm>
            <a:off x="5232398" y="6118528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ction Button: Beginning 7">
            <a:hlinkClick r:id="" action="ppaction://hlinkshowjump?jump=previousslide" highlightClick="1"/>
          </p:cNvPr>
          <p:cNvSpPr/>
          <p:nvPr/>
        </p:nvSpPr>
        <p:spPr>
          <a:xfrm>
            <a:off x="3354974" y="6118528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>
          <a:xfrm>
            <a:off x="1280886" y="6092181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3" action="ppaction://hlinksldjump"/>
          </p:cNvPr>
          <p:cNvSpPr/>
          <p:nvPr/>
        </p:nvSpPr>
        <p:spPr>
          <a:xfrm>
            <a:off x="6995886" y="646952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hlinkClick r:id="rId4" action="ppaction://hlinksldjump"/>
          </p:cNvPr>
          <p:cNvSpPr/>
          <p:nvPr/>
        </p:nvSpPr>
        <p:spPr>
          <a:xfrm>
            <a:off x="7500258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hlinkClick r:id="rId5" action="ppaction://hlinksldjump"/>
          </p:cNvPr>
          <p:cNvSpPr/>
          <p:nvPr/>
        </p:nvSpPr>
        <p:spPr>
          <a:xfrm>
            <a:off x="5979881" y="608367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1295400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hlinkClick r:id="rId7" action="ppaction://hlinksldjump"/>
          </p:cNvPr>
          <p:cNvSpPr/>
          <p:nvPr/>
        </p:nvSpPr>
        <p:spPr>
          <a:xfrm>
            <a:off x="1828800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2358570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hlinkClick r:id="rId9" action="ppaction://hlinksldjump"/>
          </p:cNvPr>
          <p:cNvSpPr/>
          <p:nvPr/>
        </p:nvSpPr>
        <p:spPr>
          <a:xfrm>
            <a:off x="1810777" y="609218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hlinkClick r:id="rId10" action="ppaction://hlinksldjump"/>
          </p:cNvPr>
          <p:cNvSpPr/>
          <p:nvPr/>
        </p:nvSpPr>
        <p:spPr>
          <a:xfrm>
            <a:off x="2329541" y="608365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>
            <a:hlinkClick r:id="rId11" action="ppaction://hlinksldjump"/>
          </p:cNvPr>
          <p:cNvSpPr/>
          <p:nvPr/>
        </p:nvSpPr>
        <p:spPr>
          <a:xfrm>
            <a:off x="6495266" y="64828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995884" y="60695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hlinkClick r:id="rId12" action="ppaction://hlinksldjump"/>
          </p:cNvPr>
          <p:cNvSpPr/>
          <p:nvPr/>
        </p:nvSpPr>
        <p:spPr>
          <a:xfrm>
            <a:off x="6480748" y="607628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hlinkClick r:id="rId13" action="ppaction://hlinksldjump"/>
          </p:cNvPr>
          <p:cNvSpPr/>
          <p:nvPr/>
        </p:nvSpPr>
        <p:spPr>
          <a:xfrm>
            <a:off x="2837540" y="611619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hlinkClick r:id="" action="ppaction://noaction"/>
          </p:cNvPr>
          <p:cNvSpPr/>
          <p:nvPr/>
        </p:nvSpPr>
        <p:spPr>
          <a:xfrm>
            <a:off x="7500254" y="606697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001000" y="6081486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35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4948" y="2705100"/>
            <a:ext cx="8686800" cy="190500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1300" y="3467100"/>
            <a:ext cx="8686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241300" y="3086100"/>
            <a:ext cx="868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84300" y="34417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286000" y="34544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3187700" y="34544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4089400" y="34671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>
            <a:off x="4991100" y="34544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7" name="Group 1036"/>
          <p:cNvGrpSpPr/>
          <p:nvPr/>
        </p:nvGrpSpPr>
        <p:grpSpPr>
          <a:xfrm>
            <a:off x="241300" y="2667000"/>
            <a:ext cx="4470400" cy="800100"/>
            <a:chOff x="241300" y="2667000"/>
            <a:chExt cx="4470400" cy="800100"/>
          </a:xfrm>
        </p:grpSpPr>
        <p:grpSp>
          <p:nvGrpSpPr>
            <p:cNvPr id="31" name="Group 30"/>
            <p:cNvGrpSpPr/>
            <p:nvPr/>
          </p:nvGrpSpPr>
          <p:grpSpPr>
            <a:xfrm>
              <a:off x="241300" y="2667000"/>
              <a:ext cx="863600" cy="774700"/>
              <a:chOff x="228600" y="2730500"/>
              <a:chExt cx="863600" cy="774700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6350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558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406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482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921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969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207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368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444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2540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28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330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0922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1016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863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939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7493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1054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977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825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901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7112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673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787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241300" y="2667000"/>
              <a:ext cx="406400" cy="774700"/>
              <a:chOff x="279400" y="2730500"/>
              <a:chExt cx="406400" cy="774700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685800" y="2743200"/>
                <a:ext cx="0" cy="76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609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457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533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342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647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5715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419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495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3048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>
                <a:off x="279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381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/>
            <p:cNvGrpSpPr/>
            <p:nvPr/>
          </p:nvGrpSpPr>
          <p:grpSpPr>
            <a:xfrm>
              <a:off x="1143000" y="2679700"/>
              <a:ext cx="863600" cy="774700"/>
              <a:chOff x="228600" y="2730500"/>
              <a:chExt cx="863600" cy="7747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6350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558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406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482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921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5969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5207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368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444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2540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228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330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0922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016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863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939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7493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054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977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825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901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7112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673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787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/>
            <p:cNvGrpSpPr/>
            <p:nvPr/>
          </p:nvGrpSpPr>
          <p:grpSpPr>
            <a:xfrm>
              <a:off x="1143000" y="2679700"/>
              <a:ext cx="406400" cy="774700"/>
              <a:chOff x="279400" y="2730500"/>
              <a:chExt cx="406400" cy="774700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685800" y="2743200"/>
                <a:ext cx="0" cy="76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609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457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533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342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647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5715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419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495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3048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279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381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3" name="Group 102"/>
            <p:cNvGrpSpPr/>
            <p:nvPr/>
          </p:nvGrpSpPr>
          <p:grpSpPr>
            <a:xfrm>
              <a:off x="2044700" y="2679700"/>
              <a:ext cx="863600" cy="774700"/>
              <a:chOff x="228600" y="2730500"/>
              <a:chExt cx="863600" cy="774700"/>
            </a:xfrm>
          </p:grpSpPr>
          <p:cxnSp>
            <p:nvCxnSpPr>
              <p:cNvPr id="156" name="Straight Connector 155"/>
              <p:cNvCxnSpPr/>
              <p:nvPr/>
            </p:nvCxnSpPr>
            <p:spPr>
              <a:xfrm>
                <a:off x="6350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558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406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482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2921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>
                <a:off x="5969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5207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>
                <a:off x="368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>
                <a:off x="444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>
                <a:off x="2540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228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>
                <a:off x="330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>
                <a:off x="10922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1016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>
                <a:off x="863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939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7493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054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977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825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901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7112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673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787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Group 103"/>
            <p:cNvGrpSpPr/>
            <p:nvPr/>
          </p:nvGrpSpPr>
          <p:grpSpPr>
            <a:xfrm>
              <a:off x="2044700" y="2679700"/>
              <a:ext cx="406400" cy="774700"/>
              <a:chOff x="279400" y="2730500"/>
              <a:chExt cx="406400" cy="774700"/>
            </a:xfrm>
          </p:grpSpPr>
          <p:cxnSp>
            <p:nvCxnSpPr>
              <p:cNvPr id="144" name="Straight Connector 143"/>
              <p:cNvCxnSpPr/>
              <p:nvPr/>
            </p:nvCxnSpPr>
            <p:spPr>
              <a:xfrm>
                <a:off x="685800" y="2743200"/>
                <a:ext cx="0" cy="76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609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457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533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342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647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>
                <a:off x="5715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419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495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>
                <a:off x="3048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>
                <a:off x="279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381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05"/>
            <p:cNvGrpSpPr/>
            <p:nvPr/>
          </p:nvGrpSpPr>
          <p:grpSpPr>
            <a:xfrm>
              <a:off x="2946400" y="2692400"/>
              <a:ext cx="863600" cy="774700"/>
              <a:chOff x="228600" y="2730500"/>
              <a:chExt cx="863600" cy="774700"/>
            </a:xfrm>
          </p:grpSpPr>
          <p:cxnSp>
            <p:nvCxnSpPr>
              <p:cNvPr id="120" name="Straight Connector 119"/>
              <p:cNvCxnSpPr/>
              <p:nvPr/>
            </p:nvCxnSpPr>
            <p:spPr>
              <a:xfrm>
                <a:off x="6350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>
                <a:off x="558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>
                <a:off x="406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>
                <a:off x="482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2921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>
                <a:off x="5969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>
                <a:off x="5207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368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444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2540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228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330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10922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1016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863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939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7493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054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977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825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01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7112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>
                <a:off x="673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787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Group 106"/>
            <p:cNvGrpSpPr/>
            <p:nvPr/>
          </p:nvGrpSpPr>
          <p:grpSpPr>
            <a:xfrm>
              <a:off x="2946400" y="2692400"/>
              <a:ext cx="406400" cy="774700"/>
              <a:chOff x="279400" y="2730500"/>
              <a:chExt cx="406400" cy="774700"/>
            </a:xfrm>
          </p:grpSpPr>
          <p:cxnSp>
            <p:nvCxnSpPr>
              <p:cNvPr id="108" name="Straight Connector 107"/>
              <p:cNvCxnSpPr/>
              <p:nvPr/>
            </p:nvCxnSpPr>
            <p:spPr>
              <a:xfrm>
                <a:off x="685800" y="2743200"/>
                <a:ext cx="0" cy="76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609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457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533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342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647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5715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419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495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3048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279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381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3" name="Group 182"/>
            <p:cNvGrpSpPr/>
            <p:nvPr/>
          </p:nvGrpSpPr>
          <p:grpSpPr>
            <a:xfrm>
              <a:off x="3848100" y="2679700"/>
              <a:ext cx="863600" cy="774700"/>
              <a:chOff x="228600" y="2730500"/>
              <a:chExt cx="863600" cy="774700"/>
            </a:xfrm>
          </p:grpSpPr>
          <p:cxnSp>
            <p:nvCxnSpPr>
              <p:cNvPr id="314" name="Straight Connector 313"/>
              <p:cNvCxnSpPr/>
              <p:nvPr/>
            </p:nvCxnSpPr>
            <p:spPr>
              <a:xfrm>
                <a:off x="6350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Straight Connector 314"/>
              <p:cNvCxnSpPr/>
              <p:nvPr/>
            </p:nvCxnSpPr>
            <p:spPr>
              <a:xfrm>
                <a:off x="558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Straight Connector 315"/>
              <p:cNvCxnSpPr/>
              <p:nvPr/>
            </p:nvCxnSpPr>
            <p:spPr>
              <a:xfrm>
                <a:off x="406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Straight Connector 316"/>
              <p:cNvCxnSpPr/>
              <p:nvPr/>
            </p:nvCxnSpPr>
            <p:spPr>
              <a:xfrm>
                <a:off x="482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Connector 317"/>
              <p:cNvCxnSpPr/>
              <p:nvPr/>
            </p:nvCxnSpPr>
            <p:spPr>
              <a:xfrm>
                <a:off x="2921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/>
              <p:cNvCxnSpPr/>
              <p:nvPr/>
            </p:nvCxnSpPr>
            <p:spPr>
              <a:xfrm>
                <a:off x="5969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/>
              <p:cNvCxnSpPr/>
              <p:nvPr/>
            </p:nvCxnSpPr>
            <p:spPr>
              <a:xfrm>
                <a:off x="5207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/>
              <p:cNvCxnSpPr/>
              <p:nvPr/>
            </p:nvCxnSpPr>
            <p:spPr>
              <a:xfrm>
                <a:off x="368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/>
              <p:cNvCxnSpPr/>
              <p:nvPr/>
            </p:nvCxnSpPr>
            <p:spPr>
              <a:xfrm>
                <a:off x="444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Straight Connector 322"/>
              <p:cNvCxnSpPr/>
              <p:nvPr/>
            </p:nvCxnSpPr>
            <p:spPr>
              <a:xfrm>
                <a:off x="2540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Straight Connector 323"/>
              <p:cNvCxnSpPr/>
              <p:nvPr/>
            </p:nvCxnSpPr>
            <p:spPr>
              <a:xfrm>
                <a:off x="228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/>
              <p:cNvCxnSpPr/>
              <p:nvPr/>
            </p:nvCxnSpPr>
            <p:spPr>
              <a:xfrm>
                <a:off x="330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Straight Connector 325"/>
              <p:cNvCxnSpPr/>
              <p:nvPr/>
            </p:nvCxnSpPr>
            <p:spPr>
              <a:xfrm>
                <a:off x="1092200" y="2743200"/>
                <a:ext cx="0" cy="762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Straight Connector 326"/>
              <p:cNvCxnSpPr/>
              <p:nvPr/>
            </p:nvCxnSpPr>
            <p:spPr>
              <a:xfrm>
                <a:off x="1016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>
                <a:off x="863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Connector 328"/>
              <p:cNvCxnSpPr/>
              <p:nvPr/>
            </p:nvCxnSpPr>
            <p:spPr>
              <a:xfrm>
                <a:off x="9398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Straight Connector 329"/>
              <p:cNvCxnSpPr/>
              <p:nvPr/>
            </p:nvCxnSpPr>
            <p:spPr>
              <a:xfrm>
                <a:off x="7493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/>
              <p:nvPr/>
            </p:nvCxnSpPr>
            <p:spPr>
              <a:xfrm>
                <a:off x="1054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>
              <a:xfrm>
                <a:off x="977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Straight Connector 332"/>
              <p:cNvCxnSpPr/>
              <p:nvPr/>
            </p:nvCxnSpPr>
            <p:spPr>
              <a:xfrm>
                <a:off x="8255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/>
              <p:cNvCxnSpPr/>
              <p:nvPr/>
            </p:nvCxnSpPr>
            <p:spPr>
              <a:xfrm>
                <a:off x="901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Straight Connector 334"/>
              <p:cNvCxnSpPr/>
              <p:nvPr/>
            </p:nvCxnSpPr>
            <p:spPr>
              <a:xfrm>
                <a:off x="7112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/>
              <p:cNvCxnSpPr/>
              <p:nvPr/>
            </p:nvCxnSpPr>
            <p:spPr>
              <a:xfrm>
                <a:off x="673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/>
              <p:cNvCxnSpPr/>
              <p:nvPr/>
            </p:nvCxnSpPr>
            <p:spPr>
              <a:xfrm>
                <a:off x="787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" name="Group 183"/>
            <p:cNvGrpSpPr/>
            <p:nvPr/>
          </p:nvGrpSpPr>
          <p:grpSpPr>
            <a:xfrm>
              <a:off x="3848100" y="2679700"/>
              <a:ext cx="406400" cy="774700"/>
              <a:chOff x="279400" y="2730500"/>
              <a:chExt cx="406400" cy="774700"/>
            </a:xfrm>
          </p:grpSpPr>
          <p:cxnSp>
            <p:nvCxnSpPr>
              <p:cNvPr id="302" name="Straight Connector 301"/>
              <p:cNvCxnSpPr/>
              <p:nvPr/>
            </p:nvCxnSpPr>
            <p:spPr>
              <a:xfrm>
                <a:off x="685800" y="2743200"/>
                <a:ext cx="0" cy="762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>
                <a:off x="6096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>
                <a:off x="4572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/>
              <p:cNvCxnSpPr/>
              <p:nvPr/>
            </p:nvCxnSpPr>
            <p:spPr>
              <a:xfrm>
                <a:off x="533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/>
              <p:cNvCxnSpPr/>
              <p:nvPr/>
            </p:nvCxnSpPr>
            <p:spPr>
              <a:xfrm>
                <a:off x="3429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/>
              <p:cNvCxnSpPr/>
              <p:nvPr/>
            </p:nvCxnSpPr>
            <p:spPr>
              <a:xfrm>
                <a:off x="6477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Straight Connector 307"/>
              <p:cNvCxnSpPr/>
              <p:nvPr/>
            </p:nvCxnSpPr>
            <p:spPr>
              <a:xfrm>
                <a:off x="5715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/>
              <p:cNvCxnSpPr/>
              <p:nvPr/>
            </p:nvCxnSpPr>
            <p:spPr>
              <a:xfrm>
                <a:off x="4191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>
              <a:xfrm>
                <a:off x="4953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/>
              <p:cNvCxnSpPr/>
              <p:nvPr/>
            </p:nvCxnSpPr>
            <p:spPr>
              <a:xfrm>
                <a:off x="304800" y="27305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/>
              <p:cNvCxnSpPr/>
              <p:nvPr/>
            </p:nvCxnSpPr>
            <p:spPr>
              <a:xfrm>
                <a:off x="2794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Straight Connector 312"/>
              <p:cNvCxnSpPr/>
              <p:nvPr/>
            </p:nvCxnSpPr>
            <p:spPr>
              <a:xfrm>
                <a:off x="381000" y="2743200"/>
                <a:ext cx="0" cy="381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5" name="Straight Connector 184"/>
          <p:cNvCxnSpPr/>
          <p:nvPr/>
        </p:nvCxnSpPr>
        <p:spPr>
          <a:xfrm>
            <a:off x="5892800" y="34671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6" name="Group 185"/>
          <p:cNvGrpSpPr/>
          <p:nvPr/>
        </p:nvGrpSpPr>
        <p:grpSpPr>
          <a:xfrm>
            <a:off x="4749800" y="2692400"/>
            <a:ext cx="863600" cy="774700"/>
            <a:chOff x="228600" y="2730500"/>
            <a:chExt cx="863600" cy="774700"/>
          </a:xfrm>
        </p:grpSpPr>
        <p:cxnSp>
          <p:nvCxnSpPr>
            <p:cNvPr id="278" name="Straight Connector 277"/>
            <p:cNvCxnSpPr/>
            <p:nvPr/>
          </p:nvCxnSpPr>
          <p:spPr>
            <a:xfrm>
              <a:off x="635000" y="2743200"/>
              <a:ext cx="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/>
            <p:cNvCxnSpPr/>
            <p:nvPr/>
          </p:nvCxnSpPr>
          <p:spPr>
            <a:xfrm>
              <a:off x="5588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/>
            <p:nvPr/>
          </p:nvCxnSpPr>
          <p:spPr>
            <a:xfrm>
              <a:off x="406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/>
            <p:cNvCxnSpPr/>
            <p:nvPr/>
          </p:nvCxnSpPr>
          <p:spPr>
            <a:xfrm>
              <a:off x="482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/>
            <p:cNvCxnSpPr/>
            <p:nvPr/>
          </p:nvCxnSpPr>
          <p:spPr>
            <a:xfrm>
              <a:off x="2921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>
              <a:off x="5969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/>
            <p:cNvCxnSpPr/>
            <p:nvPr/>
          </p:nvCxnSpPr>
          <p:spPr>
            <a:xfrm>
              <a:off x="5207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/>
            <p:cNvCxnSpPr/>
            <p:nvPr/>
          </p:nvCxnSpPr>
          <p:spPr>
            <a:xfrm>
              <a:off x="3683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/>
            <p:nvPr/>
          </p:nvCxnSpPr>
          <p:spPr>
            <a:xfrm>
              <a:off x="4445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/>
            <p:nvPr/>
          </p:nvCxnSpPr>
          <p:spPr>
            <a:xfrm>
              <a:off x="2540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/>
            <p:cNvCxnSpPr/>
            <p:nvPr/>
          </p:nvCxnSpPr>
          <p:spPr>
            <a:xfrm>
              <a:off x="228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>
              <a:off x="3302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>
              <a:off x="1092200" y="2743200"/>
              <a:ext cx="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10160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>
              <a:off x="863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/>
            <p:cNvCxnSpPr/>
            <p:nvPr/>
          </p:nvCxnSpPr>
          <p:spPr>
            <a:xfrm>
              <a:off x="9398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>
              <a:off x="7493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/>
            <p:nvPr/>
          </p:nvCxnSpPr>
          <p:spPr>
            <a:xfrm>
              <a:off x="1054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/>
            <p:cNvCxnSpPr/>
            <p:nvPr/>
          </p:nvCxnSpPr>
          <p:spPr>
            <a:xfrm>
              <a:off x="9779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/>
            <p:cNvCxnSpPr/>
            <p:nvPr/>
          </p:nvCxnSpPr>
          <p:spPr>
            <a:xfrm>
              <a:off x="8255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9017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>
              <a:off x="7112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/>
            <p:cNvCxnSpPr/>
            <p:nvPr/>
          </p:nvCxnSpPr>
          <p:spPr>
            <a:xfrm>
              <a:off x="673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>
              <a:off x="787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7" name="Group 186"/>
          <p:cNvGrpSpPr/>
          <p:nvPr/>
        </p:nvGrpSpPr>
        <p:grpSpPr>
          <a:xfrm>
            <a:off x="4749800" y="2692400"/>
            <a:ext cx="406400" cy="774700"/>
            <a:chOff x="279400" y="2730500"/>
            <a:chExt cx="406400" cy="774700"/>
          </a:xfrm>
        </p:grpSpPr>
        <p:cxnSp>
          <p:nvCxnSpPr>
            <p:cNvPr id="266" name="Straight Connector 265"/>
            <p:cNvCxnSpPr/>
            <p:nvPr/>
          </p:nvCxnSpPr>
          <p:spPr>
            <a:xfrm>
              <a:off x="685800" y="2743200"/>
              <a:ext cx="0" cy="76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>
              <a:off x="609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>
              <a:off x="4572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/>
            <p:nvPr/>
          </p:nvCxnSpPr>
          <p:spPr>
            <a:xfrm>
              <a:off x="533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>
              <a:off x="3429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>
              <a:off x="6477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/>
            <p:nvPr/>
          </p:nvCxnSpPr>
          <p:spPr>
            <a:xfrm>
              <a:off x="5715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>
              <a:off x="419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/>
            <p:nvPr/>
          </p:nvCxnSpPr>
          <p:spPr>
            <a:xfrm>
              <a:off x="4953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>
              <a:off x="3048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/>
            <p:nvPr/>
          </p:nvCxnSpPr>
          <p:spPr>
            <a:xfrm>
              <a:off x="279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/>
            <p:nvPr/>
          </p:nvCxnSpPr>
          <p:spPr>
            <a:xfrm>
              <a:off x="3810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8" name="Straight Connector 187"/>
          <p:cNvCxnSpPr/>
          <p:nvPr/>
        </p:nvCxnSpPr>
        <p:spPr>
          <a:xfrm>
            <a:off x="6794500" y="34671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9" name="Group 188"/>
          <p:cNvGrpSpPr/>
          <p:nvPr/>
        </p:nvGrpSpPr>
        <p:grpSpPr>
          <a:xfrm>
            <a:off x="5651500" y="2692400"/>
            <a:ext cx="863600" cy="774700"/>
            <a:chOff x="228600" y="2730500"/>
            <a:chExt cx="863600" cy="774700"/>
          </a:xfrm>
        </p:grpSpPr>
        <p:cxnSp>
          <p:nvCxnSpPr>
            <p:cNvPr id="242" name="Straight Connector 241"/>
            <p:cNvCxnSpPr/>
            <p:nvPr/>
          </p:nvCxnSpPr>
          <p:spPr>
            <a:xfrm>
              <a:off x="635000" y="2743200"/>
              <a:ext cx="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>
              <a:off x="5588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>
              <a:off x="406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>
              <a:off x="482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>
              <a:off x="2921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>
              <a:off x="5969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>
              <a:off x="5207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>
              <a:off x="3683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>
              <a:off x="4445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>
              <a:off x="2540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>
              <a:off x="228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>
              <a:off x="3302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>
              <a:off x="1092200" y="2743200"/>
              <a:ext cx="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>
              <a:off x="10160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>
              <a:off x="863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>
              <a:off x="9398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7493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>
              <a:off x="1054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>
              <a:off x="9779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8255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>
              <a:off x="9017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7112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>
              <a:off x="673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>
              <a:off x="787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/>
          <p:cNvGrpSpPr/>
          <p:nvPr/>
        </p:nvGrpSpPr>
        <p:grpSpPr>
          <a:xfrm>
            <a:off x="5651500" y="2692400"/>
            <a:ext cx="406400" cy="774700"/>
            <a:chOff x="279400" y="2730500"/>
            <a:chExt cx="406400" cy="774700"/>
          </a:xfrm>
        </p:grpSpPr>
        <p:cxnSp>
          <p:nvCxnSpPr>
            <p:cNvPr id="230" name="Straight Connector 229"/>
            <p:cNvCxnSpPr/>
            <p:nvPr/>
          </p:nvCxnSpPr>
          <p:spPr>
            <a:xfrm>
              <a:off x="685800" y="2743200"/>
              <a:ext cx="0" cy="76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>
              <a:off x="609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>
              <a:off x="4572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>
              <a:off x="533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>
              <a:off x="3429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/>
            <p:nvPr/>
          </p:nvCxnSpPr>
          <p:spPr>
            <a:xfrm>
              <a:off x="6477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>
              <a:off x="5715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419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>
              <a:off x="4953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>
              <a:off x="3048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>
              <a:off x="279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>
              <a:off x="3810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1" name="Straight Connector 190"/>
          <p:cNvCxnSpPr/>
          <p:nvPr/>
        </p:nvCxnSpPr>
        <p:spPr>
          <a:xfrm>
            <a:off x="7696200" y="34798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2" name="Group 191"/>
          <p:cNvGrpSpPr/>
          <p:nvPr/>
        </p:nvGrpSpPr>
        <p:grpSpPr>
          <a:xfrm>
            <a:off x="6553200" y="2705100"/>
            <a:ext cx="863600" cy="774700"/>
            <a:chOff x="228600" y="2730500"/>
            <a:chExt cx="863600" cy="774700"/>
          </a:xfrm>
        </p:grpSpPr>
        <p:cxnSp>
          <p:nvCxnSpPr>
            <p:cNvPr id="206" name="Straight Connector 205"/>
            <p:cNvCxnSpPr/>
            <p:nvPr/>
          </p:nvCxnSpPr>
          <p:spPr>
            <a:xfrm>
              <a:off x="635000" y="2743200"/>
              <a:ext cx="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>
              <a:off x="5588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>
              <a:off x="406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>
              <a:off x="482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>
              <a:off x="2921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>
              <a:off x="5969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>
              <a:off x="5207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3683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4445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2540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228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3302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>
              <a:off x="1092200" y="2743200"/>
              <a:ext cx="0" cy="76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>
              <a:off x="10160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>
              <a:off x="863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>
              <a:off x="9398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>
              <a:off x="7493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>
              <a:off x="1054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>
              <a:off x="9779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>
              <a:off x="8255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>
              <a:off x="9017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7112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>
              <a:off x="673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>
              <a:off x="787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/>
          <p:cNvGrpSpPr/>
          <p:nvPr/>
        </p:nvGrpSpPr>
        <p:grpSpPr>
          <a:xfrm>
            <a:off x="6553200" y="2705100"/>
            <a:ext cx="406400" cy="774700"/>
            <a:chOff x="279400" y="2730500"/>
            <a:chExt cx="406400" cy="774700"/>
          </a:xfrm>
        </p:grpSpPr>
        <p:cxnSp>
          <p:nvCxnSpPr>
            <p:cNvPr id="194" name="Straight Connector 193"/>
            <p:cNvCxnSpPr/>
            <p:nvPr/>
          </p:nvCxnSpPr>
          <p:spPr>
            <a:xfrm>
              <a:off x="685800" y="2743200"/>
              <a:ext cx="0" cy="76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6096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4572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>
              <a:off x="533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3429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>
              <a:off x="6477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>
              <a:off x="5715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>
              <a:off x="4191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>
              <a:off x="4953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304800" y="27305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2794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381000" y="2743200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8" name="Straight Connector 347"/>
          <p:cNvCxnSpPr/>
          <p:nvPr/>
        </p:nvCxnSpPr>
        <p:spPr>
          <a:xfrm>
            <a:off x="9156700" y="22479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Connector 410"/>
          <p:cNvCxnSpPr/>
          <p:nvPr/>
        </p:nvCxnSpPr>
        <p:spPr>
          <a:xfrm>
            <a:off x="7886385" y="26924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Straight Connector 411"/>
          <p:cNvCxnSpPr/>
          <p:nvPr/>
        </p:nvCxnSpPr>
        <p:spPr>
          <a:xfrm>
            <a:off x="7802628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Connector 412"/>
          <p:cNvCxnSpPr/>
          <p:nvPr/>
        </p:nvCxnSpPr>
        <p:spPr>
          <a:xfrm>
            <a:off x="7635114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/>
          <p:cNvCxnSpPr/>
          <p:nvPr/>
        </p:nvCxnSpPr>
        <p:spPr>
          <a:xfrm>
            <a:off x="7718871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5" name="Straight Connector 414"/>
          <p:cNvCxnSpPr/>
          <p:nvPr/>
        </p:nvCxnSpPr>
        <p:spPr>
          <a:xfrm>
            <a:off x="7509479" y="26797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Straight Connector 415"/>
          <p:cNvCxnSpPr/>
          <p:nvPr/>
        </p:nvCxnSpPr>
        <p:spPr>
          <a:xfrm>
            <a:off x="7844507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/>
          <p:cNvCxnSpPr/>
          <p:nvPr/>
        </p:nvCxnSpPr>
        <p:spPr>
          <a:xfrm>
            <a:off x="7760750" y="26797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/>
          <p:cNvCxnSpPr/>
          <p:nvPr/>
        </p:nvCxnSpPr>
        <p:spPr>
          <a:xfrm>
            <a:off x="7593236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Straight Connector 418"/>
          <p:cNvCxnSpPr/>
          <p:nvPr/>
        </p:nvCxnSpPr>
        <p:spPr>
          <a:xfrm>
            <a:off x="7676993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Straight Connector 419"/>
          <p:cNvCxnSpPr/>
          <p:nvPr/>
        </p:nvCxnSpPr>
        <p:spPr>
          <a:xfrm>
            <a:off x="7467600" y="26797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/>
          <p:cNvCxnSpPr/>
          <p:nvPr/>
        </p:nvCxnSpPr>
        <p:spPr>
          <a:xfrm>
            <a:off x="7551357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Connector 362"/>
          <p:cNvCxnSpPr/>
          <p:nvPr/>
        </p:nvCxnSpPr>
        <p:spPr>
          <a:xfrm>
            <a:off x="8374968" y="27051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/>
          <p:cNvCxnSpPr/>
          <p:nvPr/>
        </p:nvCxnSpPr>
        <p:spPr>
          <a:xfrm>
            <a:off x="8291211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/>
          <p:cNvCxnSpPr/>
          <p:nvPr/>
        </p:nvCxnSpPr>
        <p:spPr>
          <a:xfrm>
            <a:off x="8123697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Connector 365"/>
          <p:cNvCxnSpPr/>
          <p:nvPr/>
        </p:nvCxnSpPr>
        <p:spPr>
          <a:xfrm>
            <a:off x="8207454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Connector 366"/>
          <p:cNvCxnSpPr/>
          <p:nvPr/>
        </p:nvCxnSpPr>
        <p:spPr>
          <a:xfrm>
            <a:off x="7998061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/>
          <p:cNvCxnSpPr/>
          <p:nvPr/>
        </p:nvCxnSpPr>
        <p:spPr>
          <a:xfrm>
            <a:off x="8333089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/>
          <p:cNvCxnSpPr/>
          <p:nvPr/>
        </p:nvCxnSpPr>
        <p:spPr>
          <a:xfrm>
            <a:off x="8249332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Connector 369"/>
          <p:cNvCxnSpPr/>
          <p:nvPr/>
        </p:nvCxnSpPr>
        <p:spPr>
          <a:xfrm>
            <a:off x="8081818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Connector 370"/>
          <p:cNvCxnSpPr/>
          <p:nvPr/>
        </p:nvCxnSpPr>
        <p:spPr>
          <a:xfrm>
            <a:off x="8165575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Connector 371"/>
          <p:cNvCxnSpPr/>
          <p:nvPr/>
        </p:nvCxnSpPr>
        <p:spPr>
          <a:xfrm>
            <a:off x="7956183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Connector 372"/>
          <p:cNvCxnSpPr/>
          <p:nvPr/>
        </p:nvCxnSpPr>
        <p:spPr>
          <a:xfrm>
            <a:off x="7928264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Connector 373"/>
          <p:cNvCxnSpPr/>
          <p:nvPr/>
        </p:nvCxnSpPr>
        <p:spPr>
          <a:xfrm>
            <a:off x="8039940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Connector 374"/>
          <p:cNvCxnSpPr/>
          <p:nvPr/>
        </p:nvCxnSpPr>
        <p:spPr>
          <a:xfrm>
            <a:off x="8877510" y="27051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Connector 375"/>
          <p:cNvCxnSpPr/>
          <p:nvPr/>
        </p:nvCxnSpPr>
        <p:spPr>
          <a:xfrm>
            <a:off x="8793753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Straight Connector 376"/>
          <p:cNvCxnSpPr/>
          <p:nvPr/>
        </p:nvCxnSpPr>
        <p:spPr>
          <a:xfrm>
            <a:off x="8626239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/>
          <p:cNvCxnSpPr/>
          <p:nvPr/>
        </p:nvCxnSpPr>
        <p:spPr>
          <a:xfrm>
            <a:off x="8709996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Connector 378"/>
          <p:cNvCxnSpPr/>
          <p:nvPr/>
        </p:nvCxnSpPr>
        <p:spPr>
          <a:xfrm>
            <a:off x="8500603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Connector 379"/>
          <p:cNvCxnSpPr/>
          <p:nvPr/>
        </p:nvCxnSpPr>
        <p:spPr>
          <a:xfrm>
            <a:off x="8835631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Straight Connector 380"/>
          <p:cNvCxnSpPr/>
          <p:nvPr/>
        </p:nvCxnSpPr>
        <p:spPr>
          <a:xfrm>
            <a:off x="8751874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Connector 381"/>
          <p:cNvCxnSpPr/>
          <p:nvPr/>
        </p:nvCxnSpPr>
        <p:spPr>
          <a:xfrm>
            <a:off x="8584360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Connector 382"/>
          <p:cNvCxnSpPr/>
          <p:nvPr/>
        </p:nvCxnSpPr>
        <p:spPr>
          <a:xfrm>
            <a:off x="8668117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Connector 383"/>
          <p:cNvCxnSpPr/>
          <p:nvPr/>
        </p:nvCxnSpPr>
        <p:spPr>
          <a:xfrm>
            <a:off x="8458725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/>
          <p:cNvCxnSpPr/>
          <p:nvPr/>
        </p:nvCxnSpPr>
        <p:spPr>
          <a:xfrm>
            <a:off x="8416846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Connector 385"/>
          <p:cNvCxnSpPr/>
          <p:nvPr/>
        </p:nvCxnSpPr>
        <p:spPr>
          <a:xfrm>
            <a:off x="8542482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/>
          <p:cNvCxnSpPr/>
          <p:nvPr/>
        </p:nvCxnSpPr>
        <p:spPr>
          <a:xfrm>
            <a:off x="8374968" y="2705100"/>
            <a:ext cx="0" cy="76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/>
          <p:cNvCxnSpPr/>
          <p:nvPr/>
        </p:nvCxnSpPr>
        <p:spPr>
          <a:xfrm>
            <a:off x="8291211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/>
          <p:nvPr/>
        </p:nvCxnSpPr>
        <p:spPr>
          <a:xfrm>
            <a:off x="8123697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/>
          <p:nvPr/>
        </p:nvCxnSpPr>
        <p:spPr>
          <a:xfrm>
            <a:off x="8207454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Connector 354"/>
          <p:cNvCxnSpPr/>
          <p:nvPr/>
        </p:nvCxnSpPr>
        <p:spPr>
          <a:xfrm>
            <a:off x="7998061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Connector 355"/>
          <p:cNvCxnSpPr/>
          <p:nvPr/>
        </p:nvCxnSpPr>
        <p:spPr>
          <a:xfrm>
            <a:off x="8333089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Connector 356"/>
          <p:cNvCxnSpPr/>
          <p:nvPr/>
        </p:nvCxnSpPr>
        <p:spPr>
          <a:xfrm>
            <a:off x="8249332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Straight Connector 357"/>
          <p:cNvCxnSpPr/>
          <p:nvPr/>
        </p:nvCxnSpPr>
        <p:spPr>
          <a:xfrm>
            <a:off x="8081818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358"/>
          <p:cNvCxnSpPr/>
          <p:nvPr/>
        </p:nvCxnSpPr>
        <p:spPr>
          <a:xfrm>
            <a:off x="8165575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359"/>
          <p:cNvCxnSpPr/>
          <p:nvPr/>
        </p:nvCxnSpPr>
        <p:spPr>
          <a:xfrm>
            <a:off x="7956183" y="26924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/>
          <p:cNvCxnSpPr/>
          <p:nvPr/>
        </p:nvCxnSpPr>
        <p:spPr>
          <a:xfrm>
            <a:off x="7928264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Connector 361"/>
          <p:cNvCxnSpPr/>
          <p:nvPr/>
        </p:nvCxnSpPr>
        <p:spPr>
          <a:xfrm>
            <a:off x="8039940" y="2705100"/>
            <a:ext cx="0" cy="381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Straight Connector 1029"/>
          <p:cNvCxnSpPr/>
          <p:nvPr/>
        </p:nvCxnSpPr>
        <p:spPr>
          <a:xfrm>
            <a:off x="1384300" y="38481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/>
          <p:cNvCxnSpPr/>
          <p:nvPr/>
        </p:nvCxnSpPr>
        <p:spPr>
          <a:xfrm>
            <a:off x="3581400" y="38227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Connector 506"/>
          <p:cNvCxnSpPr/>
          <p:nvPr/>
        </p:nvCxnSpPr>
        <p:spPr>
          <a:xfrm>
            <a:off x="2451100" y="3822700"/>
            <a:ext cx="0" cy="838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Connector 507"/>
          <p:cNvCxnSpPr/>
          <p:nvPr/>
        </p:nvCxnSpPr>
        <p:spPr>
          <a:xfrm>
            <a:off x="4813300" y="38481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Connector 508"/>
          <p:cNvCxnSpPr/>
          <p:nvPr/>
        </p:nvCxnSpPr>
        <p:spPr>
          <a:xfrm>
            <a:off x="5880100" y="38481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Connector 509"/>
          <p:cNvCxnSpPr/>
          <p:nvPr/>
        </p:nvCxnSpPr>
        <p:spPr>
          <a:xfrm>
            <a:off x="6959600" y="38608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/>
          <p:cNvCxnSpPr/>
          <p:nvPr/>
        </p:nvCxnSpPr>
        <p:spPr>
          <a:xfrm>
            <a:off x="8174497" y="3860800"/>
            <a:ext cx="0" cy="762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2717800" y="457200"/>
            <a:ext cx="3898900" cy="914400"/>
          </a:xfrm>
          <a:prstGeom prst="roundRect">
            <a:avLst>
              <a:gd name="adj" fmla="val 48010"/>
            </a:avLst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মিটার স্কেল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04965" y="1885664"/>
            <a:ext cx="655891" cy="1539544"/>
            <a:chOff x="1004965" y="1885664"/>
            <a:chExt cx="655891" cy="1539544"/>
          </a:xfrm>
        </p:grpSpPr>
        <p:sp>
          <p:nvSpPr>
            <p:cNvPr id="4" name="Rectangle 3"/>
            <p:cNvSpPr/>
            <p:nvPr/>
          </p:nvSpPr>
          <p:spPr>
            <a:xfrm>
              <a:off x="1055996" y="1926608"/>
              <a:ext cx="520700" cy="14986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004965" y="1885664"/>
              <a:ext cx="6558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cm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7" name="Group 386"/>
          <p:cNvGrpSpPr/>
          <p:nvPr/>
        </p:nvGrpSpPr>
        <p:grpSpPr>
          <a:xfrm>
            <a:off x="1346917" y="3893972"/>
            <a:ext cx="1267387" cy="1523669"/>
            <a:chOff x="1017665" y="1926608"/>
            <a:chExt cx="655891" cy="1523669"/>
          </a:xfrm>
        </p:grpSpPr>
        <p:sp>
          <p:nvSpPr>
            <p:cNvPr id="388" name="Rectangle 387"/>
            <p:cNvSpPr/>
            <p:nvPr/>
          </p:nvSpPr>
          <p:spPr>
            <a:xfrm>
              <a:off x="1055996" y="1926608"/>
              <a:ext cx="520700" cy="14986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TextBox 388"/>
            <p:cNvSpPr txBox="1"/>
            <p:nvPr/>
          </p:nvSpPr>
          <p:spPr>
            <a:xfrm>
              <a:off x="1017665" y="2680836"/>
              <a:ext cx="6558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latin typeface="Times New Roman" pitchFamily="18" charset="0"/>
                  <a:cs typeface="Times New Roman" pitchFamily="18" charset="0"/>
                </a:rPr>
                <a:t>ins</a:t>
              </a:r>
              <a:endParaRPr lang="en-US" sz="4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71500" y="30480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390" name="TextBox 389"/>
          <p:cNvSpPr txBox="1"/>
          <p:nvPr/>
        </p:nvSpPr>
        <p:spPr>
          <a:xfrm>
            <a:off x="1028700" y="30480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391" name="TextBox 390"/>
          <p:cNvSpPr txBox="1"/>
          <p:nvPr/>
        </p:nvSpPr>
        <p:spPr>
          <a:xfrm>
            <a:off x="1409700" y="4186535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392" name="TextBox 391"/>
          <p:cNvSpPr txBox="1"/>
          <p:nvPr/>
        </p:nvSpPr>
        <p:spPr>
          <a:xfrm>
            <a:off x="2362200" y="4110335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393" name="TextBox 392"/>
          <p:cNvSpPr txBox="1"/>
          <p:nvPr/>
        </p:nvSpPr>
        <p:spPr>
          <a:xfrm>
            <a:off x="1943100" y="3088944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</a:t>
            </a:r>
          </a:p>
        </p:txBody>
      </p:sp>
      <p:sp>
        <p:nvSpPr>
          <p:cNvPr id="394" name="TextBox 393"/>
          <p:cNvSpPr txBox="1"/>
          <p:nvPr/>
        </p:nvSpPr>
        <p:spPr>
          <a:xfrm>
            <a:off x="3543300" y="4186535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</a:t>
            </a:r>
          </a:p>
        </p:txBody>
      </p:sp>
      <p:sp>
        <p:nvSpPr>
          <p:cNvPr id="395" name="TextBox 394"/>
          <p:cNvSpPr txBox="1"/>
          <p:nvPr/>
        </p:nvSpPr>
        <p:spPr>
          <a:xfrm>
            <a:off x="2400300" y="3106087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</a:t>
            </a:r>
            <a:endParaRPr lang="en-US" sz="2400" b="1" dirty="0"/>
          </a:p>
        </p:txBody>
      </p:sp>
      <p:sp>
        <p:nvSpPr>
          <p:cNvPr id="396" name="TextBox 395"/>
          <p:cNvSpPr txBox="1"/>
          <p:nvPr/>
        </p:nvSpPr>
        <p:spPr>
          <a:xfrm>
            <a:off x="4762500" y="4205871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</a:t>
            </a:r>
            <a:endParaRPr lang="en-US" sz="2400" b="1" dirty="0"/>
          </a:p>
        </p:txBody>
      </p:sp>
      <p:sp>
        <p:nvSpPr>
          <p:cNvPr id="397" name="TextBox 396"/>
          <p:cNvSpPr txBox="1"/>
          <p:nvPr/>
        </p:nvSpPr>
        <p:spPr>
          <a:xfrm>
            <a:off x="2857500" y="31242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</a:t>
            </a:r>
          </a:p>
        </p:txBody>
      </p:sp>
      <p:sp>
        <p:nvSpPr>
          <p:cNvPr id="398" name="TextBox 397"/>
          <p:cNvSpPr txBox="1"/>
          <p:nvPr/>
        </p:nvSpPr>
        <p:spPr>
          <a:xfrm>
            <a:off x="5867400" y="4164927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</a:t>
            </a:r>
          </a:p>
        </p:txBody>
      </p:sp>
      <p:sp>
        <p:nvSpPr>
          <p:cNvPr id="399" name="TextBox 398"/>
          <p:cNvSpPr txBox="1"/>
          <p:nvPr/>
        </p:nvSpPr>
        <p:spPr>
          <a:xfrm>
            <a:off x="3314700" y="3091216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6</a:t>
            </a:r>
            <a:endParaRPr lang="en-US" sz="2400" b="1" dirty="0"/>
          </a:p>
        </p:txBody>
      </p:sp>
      <p:sp>
        <p:nvSpPr>
          <p:cNvPr id="400" name="TextBox 399"/>
          <p:cNvSpPr txBox="1"/>
          <p:nvPr/>
        </p:nvSpPr>
        <p:spPr>
          <a:xfrm>
            <a:off x="6934200" y="4172887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6</a:t>
            </a:r>
            <a:endParaRPr lang="en-US" sz="2400" b="1" dirty="0"/>
          </a:p>
        </p:txBody>
      </p:sp>
      <p:sp>
        <p:nvSpPr>
          <p:cNvPr id="401" name="TextBox 400"/>
          <p:cNvSpPr txBox="1"/>
          <p:nvPr/>
        </p:nvSpPr>
        <p:spPr>
          <a:xfrm>
            <a:off x="3758252" y="3110552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</a:t>
            </a:r>
          </a:p>
        </p:txBody>
      </p:sp>
      <p:sp>
        <p:nvSpPr>
          <p:cNvPr id="402" name="TextBox 401"/>
          <p:cNvSpPr txBox="1"/>
          <p:nvPr/>
        </p:nvSpPr>
        <p:spPr>
          <a:xfrm>
            <a:off x="8115300" y="41910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</a:t>
            </a:r>
          </a:p>
        </p:txBody>
      </p:sp>
      <p:sp>
        <p:nvSpPr>
          <p:cNvPr id="403" name="TextBox 402"/>
          <p:cNvSpPr txBox="1"/>
          <p:nvPr/>
        </p:nvSpPr>
        <p:spPr>
          <a:xfrm>
            <a:off x="4201804" y="3110552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8</a:t>
            </a:r>
            <a:endParaRPr lang="en-US" sz="2400" b="1" dirty="0"/>
          </a:p>
        </p:txBody>
      </p:sp>
      <p:sp>
        <p:nvSpPr>
          <p:cNvPr id="404" name="TextBox 403"/>
          <p:cNvSpPr txBox="1"/>
          <p:nvPr/>
        </p:nvSpPr>
        <p:spPr>
          <a:xfrm>
            <a:off x="4686300" y="3110552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9</a:t>
            </a:r>
          </a:p>
        </p:txBody>
      </p:sp>
      <p:sp>
        <p:nvSpPr>
          <p:cNvPr id="405" name="TextBox 404"/>
          <p:cNvSpPr txBox="1"/>
          <p:nvPr/>
        </p:nvSpPr>
        <p:spPr>
          <a:xfrm>
            <a:off x="5088908" y="311055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10</a:t>
            </a:r>
            <a:endParaRPr lang="en-US" sz="2400" b="1" dirty="0"/>
          </a:p>
        </p:txBody>
      </p:sp>
      <p:sp>
        <p:nvSpPr>
          <p:cNvPr id="406" name="TextBox 405"/>
          <p:cNvSpPr txBox="1"/>
          <p:nvPr/>
        </p:nvSpPr>
        <p:spPr>
          <a:xfrm>
            <a:off x="5562600" y="311055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11</a:t>
            </a:r>
            <a:endParaRPr lang="en-US" sz="2400" b="1" dirty="0"/>
          </a:p>
        </p:txBody>
      </p:sp>
      <p:sp>
        <p:nvSpPr>
          <p:cNvPr id="407" name="TextBox 406"/>
          <p:cNvSpPr txBox="1"/>
          <p:nvPr/>
        </p:nvSpPr>
        <p:spPr>
          <a:xfrm>
            <a:off x="5970896" y="311055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12</a:t>
            </a:r>
            <a:endParaRPr lang="en-US" sz="2400" b="1" dirty="0"/>
          </a:p>
        </p:txBody>
      </p:sp>
      <p:sp>
        <p:nvSpPr>
          <p:cNvPr id="408" name="TextBox 407"/>
          <p:cNvSpPr txBox="1"/>
          <p:nvPr/>
        </p:nvSpPr>
        <p:spPr>
          <a:xfrm>
            <a:off x="6438900" y="30734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13</a:t>
            </a:r>
            <a:endParaRPr lang="en-US" sz="2400" b="1" dirty="0"/>
          </a:p>
        </p:txBody>
      </p:sp>
      <p:sp>
        <p:nvSpPr>
          <p:cNvPr id="409" name="TextBox 408"/>
          <p:cNvSpPr txBox="1"/>
          <p:nvPr/>
        </p:nvSpPr>
        <p:spPr>
          <a:xfrm>
            <a:off x="6858000" y="310259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14</a:t>
            </a:r>
            <a:endParaRPr lang="en-US" sz="2400" b="1" dirty="0"/>
          </a:p>
        </p:txBody>
      </p:sp>
      <p:sp>
        <p:nvSpPr>
          <p:cNvPr id="410" name="TextBox 409"/>
          <p:cNvSpPr txBox="1"/>
          <p:nvPr/>
        </p:nvSpPr>
        <p:spPr>
          <a:xfrm>
            <a:off x="7324678" y="3092439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15</a:t>
            </a:r>
            <a:endParaRPr lang="en-US" sz="2400" b="1" dirty="0"/>
          </a:p>
        </p:txBody>
      </p:sp>
      <p:sp>
        <p:nvSpPr>
          <p:cNvPr id="421" name="TextBox 420"/>
          <p:cNvSpPr txBox="1"/>
          <p:nvPr/>
        </p:nvSpPr>
        <p:spPr>
          <a:xfrm>
            <a:off x="7791601" y="3092439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16</a:t>
            </a:r>
            <a:endParaRPr lang="en-US" sz="2400" b="1" dirty="0"/>
          </a:p>
        </p:txBody>
      </p:sp>
      <p:sp>
        <p:nvSpPr>
          <p:cNvPr id="423" name="TextBox 422"/>
          <p:cNvSpPr txBox="1"/>
          <p:nvPr/>
        </p:nvSpPr>
        <p:spPr>
          <a:xfrm>
            <a:off x="8304852" y="3073968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17</a:t>
            </a:r>
            <a:endParaRPr lang="en-US" sz="2400" b="1" dirty="0"/>
          </a:p>
        </p:txBody>
      </p:sp>
      <p:sp>
        <p:nvSpPr>
          <p:cNvPr id="442" name="Rounded Rectangle 441">
            <a:hlinkClick r:id="" action="ppaction://hlinkshowjump?jump=lastslide"/>
          </p:cNvPr>
          <p:cNvSpPr/>
          <p:nvPr/>
        </p:nvSpPr>
        <p:spPr>
          <a:xfrm>
            <a:off x="2885758" y="6498912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3" name="Up Arrow Callout 442">
            <a:hlinkClick r:id="" action="ppaction://hlinkshowjump?jump=firstslide"/>
          </p:cNvPr>
          <p:cNvSpPr/>
          <p:nvPr/>
        </p:nvSpPr>
        <p:spPr>
          <a:xfrm>
            <a:off x="4100282" y="5929086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4" name="Action Button: End 443">
            <a:hlinkClick r:id="" action="ppaction://hlinkshowjump?jump=nextslide" highlightClick="1"/>
          </p:cNvPr>
          <p:cNvSpPr/>
          <p:nvPr/>
        </p:nvSpPr>
        <p:spPr>
          <a:xfrm>
            <a:off x="5232398" y="6089500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5" name="Action Button: Beginning 444">
            <a:hlinkClick r:id="" action="ppaction://hlinkshowjump?jump=previousslide" highlightClick="1"/>
          </p:cNvPr>
          <p:cNvSpPr/>
          <p:nvPr/>
        </p:nvSpPr>
        <p:spPr>
          <a:xfrm>
            <a:off x="3354974" y="6089500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6" name="Rounded Rectangle 445">
            <a:hlinkClick r:id="rId2" action="ppaction://hlinksldjump"/>
          </p:cNvPr>
          <p:cNvSpPr/>
          <p:nvPr/>
        </p:nvSpPr>
        <p:spPr>
          <a:xfrm>
            <a:off x="2308428" y="6104342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7" name="Rounded Rectangle 446">
            <a:hlinkClick r:id="rId3" action="ppaction://hlinksldjump"/>
          </p:cNvPr>
          <p:cNvSpPr/>
          <p:nvPr/>
        </p:nvSpPr>
        <p:spPr>
          <a:xfrm>
            <a:off x="7039428" y="646952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8" name="Rounded Rectangle 447">
            <a:hlinkClick r:id="rId4" action="ppaction://hlinksldjump"/>
          </p:cNvPr>
          <p:cNvSpPr/>
          <p:nvPr/>
        </p:nvSpPr>
        <p:spPr>
          <a:xfrm>
            <a:off x="7543800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9" name="Rounded Rectangle 448">
            <a:hlinkClick r:id="rId5" action="ppaction://hlinksldjump"/>
          </p:cNvPr>
          <p:cNvSpPr/>
          <p:nvPr/>
        </p:nvSpPr>
        <p:spPr>
          <a:xfrm>
            <a:off x="6009032" y="609730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0" name="Rounded Rectangle 449">
            <a:hlinkClick r:id="rId6" action="ppaction://hlinksldjump"/>
          </p:cNvPr>
          <p:cNvSpPr/>
          <p:nvPr/>
        </p:nvSpPr>
        <p:spPr>
          <a:xfrm>
            <a:off x="1294424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1" name="Rounded Rectangle 450">
            <a:hlinkClick r:id="rId7" action="ppaction://hlinksldjump"/>
          </p:cNvPr>
          <p:cNvSpPr/>
          <p:nvPr/>
        </p:nvSpPr>
        <p:spPr>
          <a:xfrm>
            <a:off x="1798796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2" name="Rounded Rectangle 451">
            <a:hlinkClick r:id="rId8" action="ppaction://hlinksldjump"/>
          </p:cNvPr>
          <p:cNvSpPr/>
          <p:nvPr/>
        </p:nvSpPr>
        <p:spPr>
          <a:xfrm>
            <a:off x="2314052" y="648447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3" name="Rounded Rectangle 452">
            <a:hlinkClick r:id="rId9" action="ppaction://hlinksldjump"/>
          </p:cNvPr>
          <p:cNvSpPr/>
          <p:nvPr/>
        </p:nvSpPr>
        <p:spPr>
          <a:xfrm>
            <a:off x="1806171" y="609218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4" name="Rounded Rectangle 453">
            <a:hlinkClick r:id="rId10" action="ppaction://hlinksldjump"/>
          </p:cNvPr>
          <p:cNvSpPr/>
          <p:nvPr/>
        </p:nvSpPr>
        <p:spPr>
          <a:xfrm>
            <a:off x="1280886" y="608365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5" name="Rounded Rectangle 454">
            <a:hlinkClick r:id="rId11" action="ppaction://hlinksldjump"/>
          </p:cNvPr>
          <p:cNvSpPr/>
          <p:nvPr/>
        </p:nvSpPr>
        <p:spPr>
          <a:xfrm>
            <a:off x="6538808" y="64828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6" name="Rounded Rectangle 455"/>
          <p:cNvSpPr/>
          <p:nvPr/>
        </p:nvSpPr>
        <p:spPr>
          <a:xfrm>
            <a:off x="7024912" y="60695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7" name="Rounded Rectangle 456">
            <a:hlinkClick r:id="rId12" action="ppaction://hlinksldjump"/>
          </p:cNvPr>
          <p:cNvSpPr/>
          <p:nvPr/>
        </p:nvSpPr>
        <p:spPr>
          <a:xfrm>
            <a:off x="6509776" y="607628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8" name="Rounded Rectangle 457">
            <a:hlinkClick r:id="rId13" action="ppaction://hlinksldjump"/>
          </p:cNvPr>
          <p:cNvSpPr/>
          <p:nvPr/>
        </p:nvSpPr>
        <p:spPr>
          <a:xfrm>
            <a:off x="2819400" y="608961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9" name="Rounded Rectangle 458">
            <a:hlinkClick r:id="" action="ppaction://noaction"/>
          </p:cNvPr>
          <p:cNvSpPr/>
          <p:nvPr/>
        </p:nvSpPr>
        <p:spPr>
          <a:xfrm>
            <a:off x="7529282" y="606697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0" name="Rounded Rectangle 459"/>
          <p:cNvSpPr/>
          <p:nvPr/>
        </p:nvSpPr>
        <p:spPr>
          <a:xfrm>
            <a:off x="8030028" y="6081486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PS6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67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4900" y="713510"/>
            <a:ext cx="6599314" cy="3632028"/>
            <a:chOff x="1104900" y="838200"/>
            <a:chExt cx="6599314" cy="3632028"/>
          </a:xfrm>
        </p:grpSpPr>
        <p:grpSp>
          <p:nvGrpSpPr>
            <p:cNvPr id="290" name="Group 289"/>
            <p:cNvGrpSpPr/>
            <p:nvPr/>
          </p:nvGrpSpPr>
          <p:grpSpPr>
            <a:xfrm>
              <a:off x="1104900" y="838200"/>
              <a:ext cx="6599314" cy="3632028"/>
              <a:chOff x="1333500" y="838200"/>
              <a:chExt cx="6599314" cy="3632028"/>
            </a:xfrm>
          </p:grpSpPr>
          <p:sp>
            <p:nvSpPr>
              <p:cNvPr id="289" name="Diagonal Stripe 288"/>
              <p:cNvSpPr/>
              <p:nvPr/>
            </p:nvSpPr>
            <p:spPr>
              <a:xfrm rot="724295">
                <a:off x="5891210" y="2071619"/>
                <a:ext cx="2041604" cy="443568"/>
              </a:xfrm>
              <a:prstGeom prst="diagStripe">
                <a:avLst>
                  <a:gd name="adj" fmla="val 50066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88" name="Group 287"/>
              <p:cNvGrpSpPr/>
              <p:nvPr/>
            </p:nvGrpSpPr>
            <p:grpSpPr>
              <a:xfrm>
                <a:off x="1333500" y="838200"/>
                <a:ext cx="4849090" cy="3632028"/>
                <a:chOff x="1333500" y="838200"/>
                <a:chExt cx="4849090" cy="3632028"/>
              </a:xfrm>
            </p:grpSpPr>
            <p:grpSp>
              <p:nvGrpSpPr>
                <p:cNvPr id="287" name="Group 286"/>
                <p:cNvGrpSpPr/>
                <p:nvPr/>
              </p:nvGrpSpPr>
              <p:grpSpPr>
                <a:xfrm>
                  <a:off x="2209800" y="1018310"/>
                  <a:ext cx="613450" cy="469728"/>
                  <a:chOff x="2320774" y="990600"/>
                  <a:chExt cx="613450" cy="469728"/>
                </a:xfrm>
                <a:solidFill>
                  <a:srgbClr val="FFFF00"/>
                </a:solidFill>
              </p:grpSpPr>
              <p:sp>
                <p:nvSpPr>
                  <p:cNvPr id="286" name="Can 285"/>
                  <p:cNvSpPr/>
                  <p:nvPr/>
                </p:nvSpPr>
                <p:spPr>
                  <a:xfrm>
                    <a:off x="2473174" y="1070199"/>
                    <a:ext cx="318655" cy="390129"/>
                  </a:xfrm>
                  <a:prstGeom prst="can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5" name="Oval 284"/>
                  <p:cNvSpPr/>
                  <p:nvPr/>
                </p:nvSpPr>
                <p:spPr>
                  <a:xfrm>
                    <a:off x="2320774" y="990600"/>
                    <a:ext cx="613450" cy="159198"/>
                  </a:xfrm>
                  <a:prstGeom prst="ellipse">
                    <a:avLst/>
                  </a:prstGeom>
                  <a:grpFill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" name="Freeform 14"/>
                <p:cNvSpPr/>
                <p:nvPr/>
              </p:nvSpPr>
              <p:spPr>
                <a:xfrm>
                  <a:off x="1333500" y="838200"/>
                  <a:ext cx="280416" cy="621059"/>
                </a:xfrm>
                <a:custGeom>
                  <a:avLst/>
                  <a:gdLst>
                    <a:gd name="connsiteX0" fmla="*/ 0 w 280416"/>
                    <a:gd name="connsiteY0" fmla="*/ 621059 h 621059"/>
                    <a:gd name="connsiteX1" fmla="*/ 165100 w 280416"/>
                    <a:gd name="connsiteY1" fmla="*/ 125759 h 621059"/>
                    <a:gd name="connsiteX2" fmla="*/ 266700 w 280416"/>
                    <a:gd name="connsiteY2" fmla="*/ 24159 h 621059"/>
                    <a:gd name="connsiteX3" fmla="*/ 279400 w 280416"/>
                    <a:gd name="connsiteY3" fmla="*/ 494059 h 621059"/>
                    <a:gd name="connsiteX4" fmla="*/ 279400 w 280416"/>
                    <a:gd name="connsiteY4" fmla="*/ 494059 h 621059"/>
                    <a:gd name="connsiteX5" fmla="*/ 177800 w 280416"/>
                    <a:gd name="connsiteY5" fmla="*/ 481359 h 621059"/>
                    <a:gd name="connsiteX6" fmla="*/ 177800 w 280416"/>
                    <a:gd name="connsiteY6" fmla="*/ 481359 h 621059"/>
                    <a:gd name="connsiteX7" fmla="*/ 177800 w 280416"/>
                    <a:gd name="connsiteY7" fmla="*/ 621059 h 621059"/>
                    <a:gd name="connsiteX8" fmla="*/ 177800 w 280416"/>
                    <a:gd name="connsiteY8" fmla="*/ 621059 h 621059"/>
                    <a:gd name="connsiteX9" fmla="*/ 0 w 280416"/>
                    <a:gd name="connsiteY9" fmla="*/ 621059 h 62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0416" h="621059">
                      <a:moveTo>
                        <a:pt x="0" y="621059"/>
                      </a:moveTo>
                      <a:cubicBezTo>
                        <a:pt x="60325" y="423150"/>
                        <a:pt x="120650" y="225242"/>
                        <a:pt x="165100" y="125759"/>
                      </a:cubicBezTo>
                      <a:cubicBezTo>
                        <a:pt x="209550" y="26276"/>
                        <a:pt x="247650" y="-37224"/>
                        <a:pt x="266700" y="24159"/>
                      </a:cubicBezTo>
                      <a:cubicBezTo>
                        <a:pt x="285750" y="85542"/>
                        <a:pt x="279400" y="494059"/>
                        <a:pt x="279400" y="494059"/>
                      </a:cubicBezTo>
                      <a:lnTo>
                        <a:pt x="279400" y="494059"/>
                      </a:lnTo>
                      <a:lnTo>
                        <a:pt x="177800" y="481359"/>
                      </a:lnTo>
                      <a:lnTo>
                        <a:pt x="177800" y="481359"/>
                      </a:lnTo>
                      <a:lnTo>
                        <a:pt x="177800" y="621059"/>
                      </a:lnTo>
                      <a:lnTo>
                        <a:pt x="177800" y="621059"/>
                      </a:lnTo>
                      <a:lnTo>
                        <a:pt x="0" y="621059"/>
                      </a:lnTo>
                      <a:close/>
                    </a:path>
                  </a:pathLst>
                </a:cu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Freeform 8"/>
                <p:cNvSpPr/>
                <p:nvPr/>
              </p:nvSpPr>
              <p:spPr>
                <a:xfrm>
                  <a:off x="1610590" y="2692228"/>
                  <a:ext cx="4572000" cy="1778000"/>
                </a:xfrm>
                <a:custGeom>
                  <a:avLst/>
                  <a:gdLst>
                    <a:gd name="connsiteX0" fmla="*/ 0 w 4572000"/>
                    <a:gd name="connsiteY0" fmla="*/ 0 h 1778000"/>
                    <a:gd name="connsiteX1" fmla="*/ 12700 w 4572000"/>
                    <a:gd name="connsiteY1" fmla="*/ 1778000 h 1778000"/>
                    <a:gd name="connsiteX2" fmla="*/ 12700 w 4572000"/>
                    <a:gd name="connsiteY2" fmla="*/ 1778000 h 1778000"/>
                    <a:gd name="connsiteX3" fmla="*/ 228600 w 4572000"/>
                    <a:gd name="connsiteY3" fmla="*/ 1651000 h 1778000"/>
                    <a:gd name="connsiteX4" fmla="*/ 228600 w 4572000"/>
                    <a:gd name="connsiteY4" fmla="*/ 1651000 h 1778000"/>
                    <a:gd name="connsiteX5" fmla="*/ 647700 w 4572000"/>
                    <a:gd name="connsiteY5" fmla="*/ 901700 h 1778000"/>
                    <a:gd name="connsiteX6" fmla="*/ 647700 w 4572000"/>
                    <a:gd name="connsiteY6" fmla="*/ 901700 h 1778000"/>
                    <a:gd name="connsiteX7" fmla="*/ 4572000 w 4572000"/>
                    <a:gd name="connsiteY7" fmla="*/ 901700 h 1778000"/>
                    <a:gd name="connsiteX8" fmla="*/ 4572000 w 4572000"/>
                    <a:gd name="connsiteY8" fmla="*/ 901700 h 1778000"/>
                    <a:gd name="connsiteX9" fmla="*/ 4572000 w 4572000"/>
                    <a:gd name="connsiteY9" fmla="*/ 0 h 1778000"/>
                    <a:gd name="connsiteX10" fmla="*/ 4572000 w 4572000"/>
                    <a:gd name="connsiteY10" fmla="*/ 0 h 1778000"/>
                    <a:gd name="connsiteX11" fmla="*/ 0 w 4572000"/>
                    <a:gd name="connsiteY11" fmla="*/ 0 h 177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572000" h="1778000">
                      <a:moveTo>
                        <a:pt x="0" y="0"/>
                      </a:moveTo>
                      <a:cubicBezTo>
                        <a:pt x="5291" y="740833"/>
                        <a:pt x="12700" y="1778000"/>
                        <a:pt x="12700" y="1778000"/>
                      </a:cubicBezTo>
                      <a:lnTo>
                        <a:pt x="12700" y="1778000"/>
                      </a:lnTo>
                      <a:lnTo>
                        <a:pt x="228600" y="1651000"/>
                      </a:lnTo>
                      <a:lnTo>
                        <a:pt x="228600" y="1651000"/>
                      </a:lnTo>
                      <a:lnTo>
                        <a:pt x="647700" y="901700"/>
                      </a:lnTo>
                      <a:lnTo>
                        <a:pt x="647700" y="901700"/>
                      </a:lnTo>
                      <a:lnTo>
                        <a:pt x="4572000" y="901700"/>
                      </a:lnTo>
                      <a:lnTo>
                        <a:pt x="4572000" y="901700"/>
                      </a:lnTo>
                      <a:lnTo>
                        <a:pt x="4572000" y="0"/>
                      </a:lnTo>
                      <a:lnTo>
                        <a:pt x="45720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0" name="Group 229"/>
                <p:cNvGrpSpPr/>
                <p:nvPr/>
              </p:nvGrpSpPr>
              <p:grpSpPr>
                <a:xfrm>
                  <a:off x="1836071" y="2708552"/>
                  <a:ext cx="1440668" cy="489701"/>
                  <a:chOff x="963097" y="3091699"/>
                  <a:chExt cx="1440668" cy="489701"/>
                </a:xfrm>
              </p:grpSpPr>
              <p:grpSp>
                <p:nvGrpSpPr>
                  <p:cNvPr id="223" name="Group 222"/>
                  <p:cNvGrpSpPr/>
                  <p:nvPr/>
                </p:nvGrpSpPr>
                <p:grpSpPr>
                  <a:xfrm>
                    <a:off x="963097" y="3091699"/>
                    <a:ext cx="637103" cy="486410"/>
                    <a:chOff x="963097" y="3091699"/>
                    <a:chExt cx="637103" cy="486410"/>
                  </a:xfrm>
                </p:grpSpPr>
                <p:cxnSp>
                  <p:nvCxnSpPr>
                    <p:cNvPr id="186" name="Straight Connector 185"/>
                    <p:cNvCxnSpPr/>
                    <p:nvPr/>
                  </p:nvCxnSpPr>
                  <p:spPr>
                    <a:xfrm>
                      <a:off x="963097" y="3098800"/>
                      <a:ext cx="0" cy="4572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8" name="Straight Connector 197"/>
                    <p:cNvCxnSpPr/>
                    <p:nvPr/>
                  </p:nvCxnSpPr>
                  <p:spPr>
                    <a:xfrm>
                      <a:off x="1143000" y="3106882"/>
                      <a:ext cx="0" cy="438727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0" name="Straight Connector 149"/>
                    <p:cNvCxnSpPr/>
                    <p:nvPr/>
                  </p:nvCxnSpPr>
                  <p:spPr>
                    <a:xfrm>
                      <a:off x="1447800" y="3098800"/>
                      <a:ext cx="0" cy="4572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8" name="Straight Connector 137"/>
                    <p:cNvCxnSpPr/>
                    <p:nvPr/>
                  </p:nvCxnSpPr>
                  <p:spPr>
                    <a:xfrm>
                      <a:off x="1295400" y="3098800"/>
                      <a:ext cx="0" cy="4572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Straight Connector 101"/>
                    <p:cNvCxnSpPr/>
                    <p:nvPr/>
                  </p:nvCxnSpPr>
                  <p:spPr>
                    <a:xfrm>
                      <a:off x="1600200" y="3091699"/>
                      <a:ext cx="0" cy="48641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24" name="Group 223"/>
                  <p:cNvGrpSpPr/>
                  <p:nvPr/>
                </p:nvGrpSpPr>
                <p:grpSpPr>
                  <a:xfrm>
                    <a:off x="1752600" y="3091699"/>
                    <a:ext cx="651165" cy="489701"/>
                    <a:chOff x="976745" y="3091699"/>
                    <a:chExt cx="651165" cy="489701"/>
                  </a:xfrm>
                </p:grpSpPr>
                <p:cxnSp>
                  <p:nvCxnSpPr>
                    <p:cNvPr id="225" name="Straight Connector 224"/>
                    <p:cNvCxnSpPr/>
                    <p:nvPr/>
                  </p:nvCxnSpPr>
                  <p:spPr>
                    <a:xfrm>
                      <a:off x="976745" y="3098800"/>
                      <a:ext cx="0" cy="4572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6" name="Straight Connector 225"/>
                    <p:cNvCxnSpPr/>
                    <p:nvPr/>
                  </p:nvCxnSpPr>
                  <p:spPr>
                    <a:xfrm>
                      <a:off x="1143000" y="3098800"/>
                      <a:ext cx="0" cy="4826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7" name="Straight Connector 226"/>
                    <p:cNvCxnSpPr/>
                    <p:nvPr/>
                  </p:nvCxnSpPr>
                  <p:spPr>
                    <a:xfrm>
                      <a:off x="1475510" y="3098800"/>
                      <a:ext cx="0" cy="4572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8" name="Straight Connector 227"/>
                    <p:cNvCxnSpPr/>
                    <p:nvPr/>
                  </p:nvCxnSpPr>
                  <p:spPr>
                    <a:xfrm>
                      <a:off x="1295400" y="3098800"/>
                      <a:ext cx="0" cy="45720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9" name="Straight Connector 228"/>
                    <p:cNvCxnSpPr/>
                    <p:nvPr/>
                  </p:nvCxnSpPr>
                  <p:spPr>
                    <a:xfrm>
                      <a:off x="1627910" y="3091699"/>
                      <a:ext cx="0" cy="48641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80" name="TextBox 279"/>
                <p:cNvSpPr txBox="1"/>
                <p:nvPr/>
              </p:nvSpPr>
              <p:spPr>
                <a:xfrm>
                  <a:off x="1524000" y="3136937"/>
                  <a:ext cx="332337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smtClean="0"/>
                    <a:t>0 1 2 3 4 56 7 8 9 10</a:t>
                  </a:r>
                  <a:endParaRPr lang="en-US" b="1" dirty="0"/>
                </a:p>
              </p:txBody>
            </p:sp>
          </p:grpSp>
        </p:grpSp>
        <p:cxnSp>
          <p:nvCxnSpPr>
            <p:cNvPr id="326" name="Straight Connector 325"/>
            <p:cNvCxnSpPr/>
            <p:nvPr/>
          </p:nvCxnSpPr>
          <p:spPr>
            <a:xfrm>
              <a:off x="1434152" y="2714625"/>
              <a:ext cx="0" cy="4572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" name="Group 307"/>
          <p:cNvGrpSpPr/>
          <p:nvPr/>
        </p:nvGrpSpPr>
        <p:grpSpPr>
          <a:xfrm>
            <a:off x="304800" y="4066310"/>
            <a:ext cx="3482337" cy="903430"/>
            <a:chOff x="304800" y="5116370"/>
            <a:chExt cx="3482337" cy="903430"/>
          </a:xfrm>
        </p:grpSpPr>
        <p:sp>
          <p:nvSpPr>
            <p:cNvPr id="293" name="TextBox 292"/>
            <p:cNvSpPr txBox="1"/>
            <p:nvPr/>
          </p:nvSpPr>
          <p:spPr>
            <a:xfrm>
              <a:off x="304800" y="5303405"/>
              <a:ext cx="32212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ভার্নিয়ার ধ্রুবক (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vc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)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=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306" name="Group 305"/>
            <p:cNvGrpSpPr/>
            <p:nvPr/>
          </p:nvGrpSpPr>
          <p:grpSpPr>
            <a:xfrm>
              <a:off x="3247123" y="5116370"/>
              <a:ext cx="540014" cy="903430"/>
              <a:chOff x="3247123" y="5116370"/>
              <a:chExt cx="540014" cy="903430"/>
            </a:xfrm>
          </p:grpSpPr>
          <p:sp>
            <p:nvSpPr>
              <p:cNvPr id="296" name="TextBox 295"/>
              <p:cNvSpPr txBox="1"/>
              <p:nvPr/>
            </p:nvSpPr>
            <p:spPr>
              <a:xfrm>
                <a:off x="3247123" y="5116370"/>
                <a:ext cx="5124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8" name="TextBox 297"/>
              <p:cNvSpPr txBox="1"/>
              <p:nvPr/>
            </p:nvSpPr>
            <p:spPr>
              <a:xfrm>
                <a:off x="3274675" y="5435025"/>
                <a:ext cx="51246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n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99" name="Straight Connector 298"/>
              <p:cNvCxnSpPr/>
              <p:nvPr/>
            </p:nvCxnSpPr>
            <p:spPr>
              <a:xfrm>
                <a:off x="3274675" y="5595792"/>
                <a:ext cx="3810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3" name="TextBox 302"/>
          <p:cNvSpPr txBox="1"/>
          <p:nvPr/>
        </p:nvSpPr>
        <p:spPr>
          <a:xfrm>
            <a:off x="4953000" y="3609110"/>
            <a:ext cx="4114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এখানে,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s=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প্রধান স্কেলের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1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ক্ষুদ্রতম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ভাগের দৈর্ঘ্য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n=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ভার্নিয়ারের ভাগের 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4" name="Group 313"/>
          <p:cNvGrpSpPr/>
          <p:nvPr/>
        </p:nvGrpSpPr>
        <p:grpSpPr>
          <a:xfrm>
            <a:off x="2971939" y="4763080"/>
            <a:ext cx="1600061" cy="979630"/>
            <a:chOff x="2895739" y="5725970"/>
            <a:chExt cx="1600061" cy="979630"/>
          </a:xfrm>
        </p:grpSpPr>
        <p:grpSp>
          <p:nvGrpSpPr>
            <p:cNvPr id="309" name="Group 308"/>
            <p:cNvGrpSpPr/>
            <p:nvPr/>
          </p:nvGrpSpPr>
          <p:grpSpPr>
            <a:xfrm>
              <a:off x="3238499" y="5725970"/>
              <a:ext cx="1257301" cy="979630"/>
              <a:chOff x="3247122" y="5116370"/>
              <a:chExt cx="1257301" cy="979630"/>
            </a:xfrm>
          </p:grpSpPr>
          <p:sp>
            <p:nvSpPr>
              <p:cNvPr id="310" name="TextBox 309"/>
              <p:cNvSpPr txBox="1"/>
              <p:nvPr/>
            </p:nvSpPr>
            <p:spPr>
              <a:xfrm>
                <a:off x="3247122" y="5116370"/>
                <a:ext cx="12573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1mm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1" name="TextBox 310"/>
              <p:cNvSpPr txBox="1"/>
              <p:nvPr/>
            </p:nvSpPr>
            <p:spPr>
              <a:xfrm>
                <a:off x="3410121" y="5511225"/>
                <a:ext cx="7896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12" name="Straight Connector 311"/>
              <p:cNvCxnSpPr/>
              <p:nvPr/>
            </p:nvCxnSpPr>
            <p:spPr>
              <a:xfrm>
                <a:off x="3355702" y="5595792"/>
                <a:ext cx="74246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3" name="TextBox 312"/>
            <p:cNvSpPr txBox="1"/>
            <p:nvPr/>
          </p:nvSpPr>
          <p:spPr>
            <a:xfrm>
              <a:off x="2895739" y="5895110"/>
              <a:ext cx="4084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=</a:t>
              </a:r>
              <a:endParaRPr lang="en-US" sz="3200" dirty="0"/>
            </a:p>
          </p:txBody>
        </p:sp>
      </p:grpSp>
      <p:sp>
        <p:nvSpPr>
          <p:cNvPr id="315" name="TextBox 314"/>
          <p:cNvSpPr txBox="1"/>
          <p:nvPr/>
        </p:nvSpPr>
        <p:spPr>
          <a:xfrm>
            <a:off x="2963207" y="5590310"/>
            <a:ext cx="3437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1mm = 0.01 cm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077" name="Group 3076"/>
          <p:cNvGrpSpPr/>
          <p:nvPr/>
        </p:nvGrpSpPr>
        <p:grpSpPr>
          <a:xfrm>
            <a:off x="838200" y="715648"/>
            <a:ext cx="7391400" cy="3629890"/>
            <a:chOff x="838200" y="840338"/>
            <a:chExt cx="7391400" cy="3629890"/>
          </a:xfrm>
        </p:grpSpPr>
        <p:grpSp>
          <p:nvGrpSpPr>
            <p:cNvPr id="283" name="Group 282"/>
            <p:cNvGrpSpPr/>
            <p:nvPr/>
          </p:nvGrpSpPr>
          <p:grpSpPr>
            <a:xfrm>
              <a:off x="838200" y="840338"/>
              <a:ext cx="7391400" cy="3629890"/>
              <a:chOff x="1066800" y="839269"/>
              <a:chExt cx="7391400" cy="3629890"/>
            </a:xfrm>
          </p:grpSpPr>
          <p:grpSp>
            <p:nvGrpSpPr>
              <p:cNvPr id="282" name="Group 281"/>
              <p:cNvGrpSpPr/>
              <p:nvPr/>
            </p:nvGrpSpPr>
            <p:grpSpPr>
              <a:xfrm>
                <a:off x="1066800" y="839269"/>
                <a:ext cx="7391400" cy="3629890"/>
                <a:chOff x="1066800" y="839269"/>
                <a:chExt cx="7391400" cy="3629890"/>
              </a:xfrm>
            </p:grpSpPr>
            <p:sp>
              <p:nvSpPr>
                <p:cNvPr id="12" name="Freeform 11"/>
                <p:cNvSpPr/>
                <p:nvPr/>
              </p:nvSpPr>
              <p:spPr>
                <a:xfrm>
                  <a:off x="1066800" y="1459259"/>
                  <a:ext cx="7391400" cy="3009900"/>
                </a:xfrm>
                <a:custGeom>
                  <a:avLst/>
                  <a:gdLst>
                    <a:gd name="connsiteX0" fmla="*/ 0 w 7391400"/>
                    <a:gd name="connsiteY0" fmla="*/ 12700 h 3009900"/>
                    <a:gd name="connsiteX1" fmla="*/ 25400 w 7391400"/>
                    <a:gd name="connsiteY1" fmla="*/ 2235200 h 3009900"/>
                    <a:gd name="connsiteX2" fmla="*/ 25400 w 7391400"/>
                    <a:gd name="connsiteY2" fmla="*/ 2235200 h 3009900"/>
                    <a:gd name="connsiteX3" fmla="*/ 279400 w 7391400"/>
                    <a:gd name="connsiteY3" fmla="*/ 2832100 h 3009900"/>
                    <a:gd name="connsiteX4" fmla="*/ 279400 w 7391400"/>
                    <a:gd name="connsiteY4" fmla="*/ 2832100 h 3009900"/>
                    <a:gd name="connsiteX5" fmla="*/ 533400 w 7391400"/>
                    <a:gd name="connsiteY5" fmla="*/ 3009900 h 3009900"/>
                    <a:gd name="connsiteX6" fmla="*/ 533400 w 7391400"/>
                    <a:gd name="connsiteY6" fmla="*/ 3009900 h 3009900"/>
                    <a:gd name="connsiteX7" fmla="*/ 546100 w 7391400"/>
                    <a:gd name="connsiteY7" fmla="*/ 1854200 h 3009900"/>
                    <a:gd name="connsiteX8" fmla="*/ 546100 w 7391400"/>
                    <a:gd name="connsiteY8" fmla="*/ 1854200 h 3009900"/>
                    <a:gd name="connsiteX9" fmla="*/ 444500 w 7391400"/>
                    <a:gd name="connsiteY9" fmla="*/ 1854200 h 3009900"/>
                    <a:gd name="connsiteX10" fmla="*/ 444500 w 7391400"/>
                    <a:gd name="connsiteY10" fmla="*/ 1854200 h 3009900"/>
                    <a:gd name="connsiteX11" fmla="*/ 444500 w 7391400"/>
                    <a:gd name="connsiteY11" fmla="*/ 1727200 h 3009900"/>
                    <a:gd name="connsiteX12" fmla="*/ 444500 w 7391400"/>
                    <a:gd name="connsiteY12" fmla="*/ 1727200 h 3009900"/>
                    <a:gd name="connsiteX13" fmla="*/ 558800 w 7391400"/>
                    <a:gd name="connsiteY13" fmla="*/ 1727200 h 3009900"/>
                    <a:gd name="connsiteX14" fmla="*/ 558800 w 7391400"/>
                    <a:gd name="connsiteY14" fmla="*/ 1727200 h 3009900"/>
                    <a:gd name="connsiteX15" fmla="*/ 533400 w 7391400"/>
                    <a:gd name="connsiteY15" fmla="*/ 1244600 h 3009900"/>
                    <a:gd name="connsiteX16" fmla="*/ 533400 w 7391400"/>
                    <a:gd name="connsiteY16" fmla="*/ 1244600 h 3009900"/>
                    <a:gd name="connsiteX17" fmla="*/ 7391400 w 7391400"/>
                    <a:gd name="connsiteY17" fmla="*/ 1231900 h 3009900"/>
                    <a:gd name="connsiteX18" fmla="*/ 7391400 w 7391400"/>
                    <a:gd name="connsiteY18" fmla="*/ 1231900 h 3009900"/>
                    <a:gd name="connsiteX19" fmla="*/ 7378700 w 7391400"/>
                    <a:gd name="connsiteY19" fmla="*/ 0 h 3009900"/>
                    <a:gd name="connsiteX20" fmla="*/ 7378700 w 7391400"/>
                    <a:gd name="connsiteY20" fmla="*/ 0 h 3009900"/>
                    <a:gd name="connsiteX21" fmla="*/ 0 w 7391400"/>
                    <a:gd name="connsiteY21" fmla="*/ 12700 h 300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391400" h="3009900">
                      <a:moveTo>
                        <a:pt x="0" y="12700"/>
                      </a:moveTo>
                      <a:lnTo>
                        <a:pt x="25400" y="2235200"/>
                      </a:lnTo>
                      <a:lnTo>
                        <a:pt x="25400" y="2235200"/>
                      </a:lnTo>
                      <a:lnTo>
                        <a:pt x="279400" y="2832100"/>
                      </a:lnTo>
                      <a:lnTo>
                        <a:pt x="279400" y="2832100"/>
                      </a:lnTo>
                      <a:lnTo>
                        <a:pt x="533400" y="3009900"/>
                      </a:lnTo>
                      <a:lnTo>
                        <a:pt x="533400" y="3009900"/>
                      </a:lnTo>
                      <a:cubicBezTo>
                        <a:pt x="535517" y="2817283"/>
                        <a:pt x="546100" y="1854200"/>
                        <a:pt x="546100" y="1854200"/>
                      </a:cubicBezTo>
                      <a:lnTo>
                        <a:pt x="546100" y="1854200"/>
                      </a:lnTo>
                      <a:lnTo>
                        <a:pt x="444500" y="1854200"/>
                      </a:lnTo>
                      <a:lnTo>
                        <a:pt x="444500" y="1854200"/>
                      </a:lnTo>
                      <a:lnTo>
                        <a:pt x="444500" y="1727200"/>
                      </a:lnTo>
                      <a:lnTo>
                        <a:pt x="444500" y="1727200"/>
                      </a:lnTo>
                      <a:lnTo>
                        <a:pt x="558800" y="1727200"/>
                      </a:lnTo>
                      <a:lnTo>
                        <a:pt x="558800" y="1727200"/>
                      </a:lnTo>
                      <a:lnTo>
                        <a:pt x="533400" y="1244600"/>
                      </a:lnTo>
                      <a:lnTo>
                        <a:pt x="533400" y="1244600"/>
                      </a:lnTo>
                      <a:lnTo>
                        <a:pt x="7391400" y="1231900"/>
                      </a:lnTo>
                      <a:lnTo>
                        <a:pt x="7391400" y="1231900"/>
                      </a:lnTo>
                      <a:cubicBezTo>
                        <a:pt x="7389283" y="1026583"/>
                        <a:pt x="7378700" y="0"/>
                        <a:pt x="7378700" y="0"/>
                      </a:cubicBezTo>
                      <a:lnTo>
                        <a:pt x="7378700" y="0"/>
                      </a:lnTo>
                      <a:lnTo>
                        <a:pt x="0" y="12700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 flipH="1">
                  <a:off x="1610590" y="839269"/>
                  <a:ext cx="329184" cy="621059"/>
                </a:xfrm>
                <a:custGeom>
                  <a:avLst/>
                  <a:gdLst>
                    <a:gd name="connsiteX0" fmla="*/ 0 w 280416"/>
                    <a:gd name="connsiteY0" fmla="*/ 621059 h 621059"/>
                    <a:gd name="connsiteX1" fmla="*/ 165100 w 280416"/>
                    <a:gd name="connsiteY1" fmla="*/ 125759 h 621059"/>
                    <a:gd name="connsiteX2" fmla="*/ 266700 w 280416"/>
                    <a:gd name="connsiteY2" fmla="*/ 24159 h 621059"/>
                    <a:gd name="connsiteX3" fmla="*/ 279400 w 280416"/>
                    <a:gd name="connsiteY3" fmla="*/ 494059 h 621059"/>
                    <a:gd name="connsiteX4" fmla="*/ 279400 w 280416"/>
                    <a:gd name="connsiteY4" fmla="*/ 494059 h 621059"/>
                    <a:gd name="connsiteX5" fmla="*/ 177800 w 280416"/>
                    <a:gd name="connsiteY5" fmla="*/ 481359 h 621059"/>
                    <a:gd name="connsiteX6" fmla="*/ 177800 w 280416"/>
                    <a:gd name="connsiteY6" fmla="*/ 481359 h 621059"/>
                    <a:gd name="connsiteX7" fmla="*/ 177800 w 280416"/>
                    <a:gd name="connsiteY7" fmla="*/ 621059 h 621059"/>
                    <a:gd name="connsiteX8" fmla="*/ 177800 w 280416"/>
                    <a:gd name="connsiteY8" fmla="*/ 621059 h 621059"/>
                    <a:gd name="connsiteX9" fmla="*/ 0 w 280416"/>
                    <a:gd name="connsiteY9" fmla="*/ 621059 h 62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0416" h="621059">
                      <a:moveTo>
                        <a:pt x="0" y="621059"/>
                      </a:moveTo>
                      <a:cubicBezTo>
                        <a:pt x="60325" y="423150"/>
                        <a:pt x="120650" y="225242"/>
                        <a:pt x="165100" y="125759"/>
                      </a:cubicBezTo>
                      <a:cubicBezTo>
                        <a:pt x="209550" y="26276"/>
                        <a:pt x="247650" y="-37224"/>
                        <a:pt x="266700" y="24159"/>
                      </a:cubicBezTo>
                      <a:cubicBezTo>
                        <a:pt x="285750" y="85542"/>
                        <a:pt x="279400" y="494059"/>
                        <a:pt x="279400" y="494059"/>
                      </a:cubicBezTo>
                      <a:lnTo>
                        <a:pt x="279400" y="494059"/>
                      </a:lnTo>
                      <a:lnTo>
                        <a:pt x="177800" y="481359"/>
                      </a:lnTo>
                      <a:lnTo>
                        <a:pt x="177800" y="481359"/>
                      </a:lnTo>
                      <a:lnTo>
                        <a:pt x="177800" y="621059"/>
                      </a:lnTo>
                      <a:lnTo>
                        <a:pt x="177800" y="621059"/>
                      </a:lnTo>
                      <a:lnTo>
                        <a:pt x="0" y="621059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/>
              <p:cNvGrpSpPr/>
              <p:nvPr/>
            </p:nvGrpSpPr>
            <p:grpSpPr>
              <a:xfrm>
                <a:off x="1853045" y="1982272"/>
                <a:ext cx="1605868" cy="712154"/>
                <a:chOff x="976745" y="2726441"/>
                <a:chExt cx="1399310" cy="861706"/>
              </a:xfrm>
            </p:grpSpPr>
            <p:grpSp>
              <p:nvGrpSpPr>
                <p:cNvPr id="232" name="Group 231"/>
                <p:cNvGrpSpPr/>
                <p:nvPr/>
              </p:nvGrpSpPr>
              <p:grpSpPr>
                <a:xfrm>
                  <a:off x="976745" y="2785113"/>
                  <a:ext cx="623455" cy="796287"/>
                  <a:chOff x="976745" y="2785113"/>
                  <a:chExt cx="623455" cy="796287"/>
                </a:xfrm>
              </p:grpSpPr>
              <p:cxnSp>
                <p:nvCxnSpPr>
                  <p:cNvPr id="239" name="Straight Connector 238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239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Straight Connector 240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" name="Straight Connector 241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Straight Connector 242"/>
                  <p:cNvCxnSpPr/>
                  <p:nvPr/>
                </p:nvCxnSpPr>
                <p:spPr>
                  <a:xfrm>
                    <a:off x="1600200" y="2785113"/>
                    <a:ext cx="0" cy="78336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3" name="Group 232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234" name="Straight Connector 233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Connector 235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Connector 236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8" name="Straight Connector 237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44" name="Group 243"/>
              <p:cNvGrpSpPr/>
              <p:nvPr/>
            </p:nvGrpSpPr>
            <p:grpSpPr>
              <a:xfrm>
                <a:off x="3606907" y="2009979"/>
                <a:ext cx="1605868" cy="712154"/>
                <a:chOff x="976745" y="2726441"/>
                <a:chExt cx="1399310" cy="861706"/>
              </a:xfrm>
            </p:grpSpPr>
            <p:grpSp>
              <p:nvGrpSpPr>
                <p:cNvPr id="245" name="Group 244"/>
                <p:cNvGrpSpPr/>
                <p:nvPr/>
              </p:nvGrpSpPr>
              <p:grpSpPr>
                <a:xfrm>
                  <a:off x="976745" y="2785113"/>
                  <a:ext cx="623455" cy="796287"/>
                  <a:chOff x="976745" y="2785113"/>
                  <a:chExt cx="623455" cy="796287"/>
                </a:xfrm>
              </p:grpSpPr>
              <p:cxnSp>
                <p:nvCxnSpPr>
                  <p:cNvPr id="252" name="Straight Connector 251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Connector 252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" name="Straight Connector 253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" name="Straight Connector 254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6" name="Straight Connector 255"/>
                  <p:cNvCxnSpPr/>
                  <p:nvPr/>
                </p:nvCxnSpPr>
                <p:spPr>
                  <a:xfrm>
                    <a:off x="1600200" y="2785113"/>
                    <a:ext cx="0" cy="78336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6" name="Group 245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247" name="Straight Connector 246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8" name="Straight Connector 247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" name="Straight Connector 248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Connector 249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" name="Straight Connector 250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57" name="Group 256"/>
              <p:cNvGrpSpPr/>
              <p:nvPr/>
            </p:nvGrpSpPr>
            <p:grpSpPr>
              <a:xfrm>
                <a:off x="5372100" y="2019168"/>
                <a:ext cx="1605868" cy="723746"/>
                <a:chOff x="976745" y="2712415"/>
                <a:chExt cx="1399310" cy="875732"/>
              </a:xfrm>
            </p:grpSpPr>
            <p:grpSp>
              <p:nvGrpSpPr>
                <p:cNvPr id="258" name="Group 257"/>
                <p:cNvGrpSpPr/>
                <p:nvPr/>
              </p:nvGrpSpPr>
              <p:grpSpPr>
                <a:xfrm>
                  <a:off x="976745" y="2712415"/>
                  <a:ext cx="623455" cy="868985"/>
                  <a:chOff x="976745" y="2712415"/>
                  <a:chExt cx="623455" cy="868985"/>
                </a:xfrm>
              </p:grpSpPr>
              <p:cxnSp>
                <p:nvCxnSpPr>
                  <p:cNvPr id="265" name="Straight Connector 264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6" name="Straight Connector 265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7" name="Straight Connector 266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8" name="Straight Connector 267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9" name="Straight Connector 268"/>
                  <p:cNvCxnSpPr/>
                  <p:nvPr/>
                </p:nvCxnSpPr>
                <p:spPr>
                  <a:xfrm>
                    <a:off x="1600200" y="2712415"/>
                    <a:ext cx="0" cy="861705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9" name="Group 258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260" name="Straight Connector 259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" name="Straight Connector 260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" name="Straight Connector 261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" name="Straight Connector 262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" name="Straight Connector 263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70" name="TextBox 269"/>
              <p:cNvSpPr txBox="1"/>
              <p:nvPr/>
            </p:nvSpPr>
            <p:spPr>
              <a:xfrm>
                <a:off x="1575816" y="1751531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272" name="TextBox 271"/>
              <p:cNvSpPr txBox="1"/>
              <p:nvPr/>
            </p:nvSpPr>
            <p:spPr>
              <a:xfrm>
                <a:off x="3086100" y="1786117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75" name="TextBox 274"/>
              <p:cNvSpPr txBox="1"/>
              <p:nvPr/>
            </p:nvSpPr>
            <p:spPr>
              <a:xfrm>
                <a:off x="4838700" y="180215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</a:rPr>
                  <a:t>2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6591300" y="180215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</a:rPr>
                  <a:t>3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319" name="Straight Arrow Connector 318"/>
            <p:cNvCxnSpPr/>
            <p:nvPr/>
          </p:nvCxnSpPr>
          <p:spPr>
            <a:xfrm>
              <a:off x="3314699" y="2209800"/>
              <a:ext cx="1624585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6" name="TextBox 3075"/>
            <p:cNvSpPr txBox="1"/>
            <p:nvPr/>
          </p:nvSpPr>
          <p:spPr>
            <a:xfrm>
              <a:off x="3695700" y="1752600"/>
              <a:ext cx="6880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</a:rPr>
                <a:t>cm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cxnSp>
        <p:nvCxnSpPr>
          <p:cNvPr id="327" name="Straight Connector 326"/>
          <p:cNvCxnSpPr/>
          <p:nvPr/>
        </p:nvCxnSpPr>
        <p:spPr>
          <a:xfrm>
            <a:off x="1447800" y="2030041"/>
            <a:ext cx="0" cy="55321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0" y="76200"/>
            <a:ext cx="3403215" cy="78971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79375" cap="rnd">
            <a:solidFill>
              <a:srgbClr val="FFFF00"/>
            </a:solidFill>
            <a:prstDash val="dash"/>
            <a:round/>
          </a:ln>
          <a:effectLst>
            <a:glow rad="127000">
              <a:srgbClr val="00B050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ভার্নিয়ার  স্কেল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 rot="2952118">
            <a:off x="6491328" y="505186"/>
            <a:ext cx="340635" cy="941993"/>
          </a:xfrm>
          <a:prstGeom prst="down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651008" y="93581"/>
            <a:ext cx="2220438" cy="8970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প্রধান স্কেল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5" name="Down Arrow 94"/>
          <p:cNvSpPr/>
          <p:nvPr/>
        </p:nvSpPr>
        <p:spPr>
          <a:xfrm rot="10800000">
            <a:off x="4005673" y="3290513"/>
            <a:ext cx="340635" cy="941993"/>
          </a:xfrm>
          <a:prstGeom prst="down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2895600" y="4159891"/>
            <a:ext cx="2667000" cy="8970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ভার্নিয়ার স্কেল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2326495" y="1695460"/>
            <a:ext cx="481411" cy="2257001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1420504" y="3160600"/>
            <a:ext cx="2207876" cy="8970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প্রধান স্কেলের পাঠ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44152" y="1940147"/>
            <a:ext cx="174896" cy="13503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5167952" y="1168283"/>
            <a:ext cx="394648" cy="718075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3530906" y="372309"/>
            <a:ext cx="2693773" cy="8970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ভার্নিয়ার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সমপাতন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858000" y="2171490"/>
            <a:ext cx="94718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mm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28600" y="4904510"/>
            <a:ext cx="8756105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বস্তুর দৈর্ঘ্য বা ব্যাস= প্রধান স্কেলের পাঠ + ভার্নিয়ার সমপাতন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ভার্নিয়ার ধ্রুবক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4" name="Rounded Rectangle 123">
            <a:hlinkClick r:id="" action="ppaction://hlinkshowjump?jump=lastslide"/>
          </p:cNvPr>
          <p:cNvSpPr/>
          <p:nvPr/>
        </p:nvSpPr>
        <p:spPr>
          <a:xfrm>
            <a:off x="2891970" y="6518810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5" name="Up Arrow Callout 124">
            <a:hlinkClick r:id="" action="ppaction://hlinkshowjump?jump=firstslide"/>
          </p:cNvPr>
          <p:cNvSpPr/>
          <p:nvPr/>
        </p:nvSpPr>
        <p:spPr>
          <a:xfrm>
            <a:off x="4100282" y="5925176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6" name="Action Button: End 125">
            <a:hlinkClick r:id="" action="ppaction://hlinkshowjump?jump=nextslide" highlightClick="1"/>
          </p:cNvPr>
          <p:cNvSpPr/>
          <p:nvPr/>
        </p:nvSpPr>
        <p:spPr>
          <a:xfrm>
            <a:off x="5232398" y="6085590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7" name="Action Button: Beginning 126">
            <a:hlinkClick r:id="" action="ppaction://hlinkshowjump?jump=previousslide" highlightClick="1"/>
          </p:cNvPr>
          <p:cNvSpPr/>
          <p:nvPr/>
        </p:nvSpPr>
        <p:spPr>
          <a:xfrm>
            <a:off x="3354974" y="6085590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Rounded Rectangle 127">
            <a:hlinkClick r:id="rId3" action="ppaction://hlinksldjump"/>
          </p:cNvPr>
          <p:cNvSpPr/>
          <p:nvPr/>
        </p:nvSpPr>
        <p:spPr>
          <a:xfrm>
            <a:off x="2320292" y="6119477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9" name="Rounded Rectangle 128">
            <a:hlinkClick r:id="rId4" action="ppaction://hlinksldjump"/>
          </p:cNvPr>
          <p:cNvSpPr/>
          <p:nvPr/>
        </p:nvSpPr>
        <p:spPr>
          <a:xfrm>
            <a:off x="7021288" y="649682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0" name="Rounded Rectangle 129">
            <a:hlinkClick r:id="rId5" action="ppaction://hlinksldjump"/>
          </p:cNvPr>
          <p:cNvSpPr/>
          <p:nvPr/>
        </p:nvSpPr>
        <p:spPr>
          <a:xfrm>
            <a:off x="7514772" y="648978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1" name="Rounded Rectangle 130">
            <a:hlinkClick r:id="rId6" action="ppaction://hlinksldjump"/>
          </p:cNvPr>
          <p:cNvSpPr/>
          <p:nvPr/>
        </p:nvSpPr>
        <p:spPr>
          <a:xfrm>
            <a:off x="5979880" y="608559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2" name="Rounded Rectangle 131">
            <a:hlinkClick r:id="rId7" action="ppaction://hlinksldjump"/>
          </p:cNvPr>
          <p:cNvSpPr/>
          <p:nvPr/>
        </p:nvSpPr>
        <p:spPr>
          <a:xfrm>
            <a:off x="1799772" y="610028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" name="Rounded Rectangle 132">
            <a:hlinkClick r:id="rId8" action="ppaction://hlinksldjump"/>
          </p:cNvPr>
          <p:cNvSpPr/>
          <p:nvPr/>
        </p:nvSpPr>
        <p:spPr>
          <a:xfrm>
            <a:off x="1818034" y="651176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4" name="Rounded Rectangle 133">
            <a:hlinkClick r:id="rId9" action="ppaction://hlinksldjump"/>
          </p:cNvPr>
          <p:cNvSpPr/>
          <p:nvPr/>
        </p:nvSpPr>
        <p:spPr>
          <a:xfrm>
            <a:off x="2333290" y="651176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5" name="Rounded Rectangle 134">
            <a:hlinkClick r:id="rId10" action="ppaction://hlinksldjump"/>
          </p:cNvPr>
          <p:cNvSpPr/>
          <p:nvPr/>
        </p:nvSpPr>
        <p:spPr>
          <a:xfrm>
            <a:off x="2852054" y="609426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6" name="Rounded Rectangle 135">
            <a:hlinkClick r:id="rId11" action="ppaction://hlinksldjump"/>
          </p:cNvPr>
          <p:cNvSpPr/>
          <p:nvPr/>
        </p:nvSpPr>
        <p:spPr>
          <a:xfrm>
            <a:off x="1295400" y="6504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7" name="Rounded Rectangle 136">
            <a:hlinkClick r:id="rId12" action="ppaction://hlinksldjump"/>
          </p:cNvPr>
          <p:cNvSpPr/>
          <p:nvPr/>
        </p:nvSpPr>
        <p:spPr>
          <a:xfrm>
            <a:off x="6520668" y="651014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9" name="Rounded Rectangle 138"/>
          <p:cNvSpPr/>
          <p:nvPr/>
        </p:nvSpPr>
        <p:spPr>
          <a:xfrm>
            <a:off x="6995884" y="609687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0" name="Rounded Rectangle 139">
            <a:hlinkClick r:id="rId13" action="ppaction://hlinksldjump"/>
          </p:cNvPr>
          <p:cNvSpPr/>
          <p:nvPr/>
        </p:nvSpPr>
        <p:spPr>
          <a:xfrm>
            <a:off x="6480748" y="610357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1" name="Rounded Rectangle 140">
            <a:hlinkClick r:id="rId14" action="ppaction://hlinksldjump"/>
          </p:cNvPr>
          <p:cNvSpPr/>
          <p:nvPr/>
        </p:nvSpPr>
        <p:spPr>
          <a:xfrm>
            <a:off x="1296399" y="610006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2" name="Rounded Rectangle 141">
            <a:hlinkClick r:id="" action="ppaction://noaction"/>
          </p:cNvPr>
          <p:cNvSpPr/>
          <p:nvPr/>
        </p:nvSpPr>
        <p:spPr>
          <a:xfrm>
            <a:off x="7500254" y="609426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3" name="Rounded Rectangle 142"/>
          <p:cNvSpPr/>
          <p:nvPr/>
        </p:nvSpPr>
        <p:spPr>
          <a:xfrm>
            <a:off x="8001000" y="6108782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PS7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7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12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73 9.99075E-7 L 0.00173 9.99075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/>
      <p:bldP spid="303" grpId="1"/>
      <p:bldP spid="315" grpId="0"/>
      <p:bldP spid="315" grpId="1"/>
      <p:bldP spid="4" grpId="0" animBg="1"/>
      <p:bldP spid="4" grpId="1" animBg="1"/>
      <p:bldP spid="4" grpId="2" animBg="1"/>
      <p:bldP spid="5" grpId="0" animBg="1"/>
      <p:bldP spid="5" grpId="1" animBg="1"/>
      <p:bldP spid="95" grpId="0" animBg="1"/>
      <p:bldP spid="95" grpId="1" animBg="1"/>
      <p:bldP spid="95" grpId="2" animBg="1"/>
      <p:bldP spid="94" grpId="0" animBg="1"/>
      <p:bldP spid="94" grpId="1" animBg="1"/>
      <p:bldP spid="6" grpId="0" animBg="1"/>
      <p:bldP spid="97" grpId="0" animBg="1"/>
      <p:bldP spid="7" grpId="0" animBg="1"/>
      <p:bldP spid="7" grpId="1" animBg="1"/>
      <p:bldP spid="8" grpId="0" animBg="1"/>
      <p:bldP spid="99" grpId="0" animBg="1"/>
      <p:bldP spid="1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digital cont 2014\PICTURE\Physics\Vernier_caliper_legend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898470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228600"/>
            <a:ext cx="8574809" cy="1066800"/>
          </a:xfrm>
          <a:prstGeom prst="rect">
            <a:avLst/>
          </a:prstGeom>
          <a:solidFill>
            <a:srgbClr val="002060"/>
          </a:solidFill>
          <a:ln w="76200" cap="rnd" cmpd="tri">
            <a:solidFill>
              <a:srgbClr val="FFFF00"/>
            </a:solidFill>
            <a:round/>
          </a:ln>
          <a:effectLst>
            <a:glow rad="127000">
              <a:srgbClr val="00B0F0"/>
            </a:glow>
            <a:outerShdw blurRad="190500" dist="228600" dir="2700000" algn="ctr">
              <a:srgbClr val="00B05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স্লাইড ক্যালিপার্স বা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ভার্নিয়ার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ক্যালিপার্স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29000" y="3004955"/>
            <a:ext cx="5631905" cy="3485693"/>
            <a:chOff x="3429000" y="3004955"/>
            <a:chExt cx="5631905" cy="3485693"/>
          </a:xfrm>
        </p:grpSpPr>
        <p:sp>
          <p:nvSpPr>
            <p:cNvPr id="2" name="Rectangle 1"/>
            <p:cNvSpPr/>
            <p:nvPr/>
          </p:nvSpPr>
          <p:spPr>
            <a:xfrm>
              <a:off x="4953000" y="3086100"/>
              <a:ext cx="2743200" cy="14233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4" descr="E:\digital cont 2014\PICTURE\Physics\Vernier_caliper_legends.svg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80" t="50000" r="14417"/>
            <a:stretch/>
          </p:blipFill>
          <p:spPr bwMode="auto">
            <a:xfrm>
              <a:off x="3429000" y="3004955"/>
              <a:ext cx="5631905" cy="3485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ounded Rectangle 25">
            <a:hlinkClick r:id="" action="ppaction://hlinkshowjump?jump=lastslide"/>
          </p:cNvPr>
          <p:cNvSpPr/>
          <p:nvPr/>
        </p:nvSpPr>
        <p:spPr>
          <a:xfrm>
            <a:off x="2898052" y="6504296"/>
            <a:ext cx="349900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Up Arrow Callout 26">
            <a:hlinkClick r:id="" action="ppaction://hlinkshowjump?jump=firstslide"/>
          </p:cNvPr>
          <p:cNvSpPr/>
          <p:nvPr/>
        </p:nvSpPr>
        <p:spPr>
          <a:xfrm>
            <a:off x="4100282" y="5970896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Action Button: End 27">
            <a:hlinkClick r:id="" action="ppaction://hlinkshowjump?jump=nextslide" highlightClick="1"/>
          </p:cNvPr>
          <p:cNvSpPr/>
          <p:nvPr/>
        </p:nvSpPr>
        <p:spPr>
          <a:xfrm>
            <a:off x="5232398" y="6131310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Action Button: Beginning 28">
            <a:hlinkClick r:id="" action="ppaction://hlinkshowjump?jump=previousslide" highlightClick="1"/>
          </p:cNvPr>
          <p:cNvSpPr/>
          <p:nvPr/>
        </p:nvSpPr>
        <p:spPr>
          <a:xfrm>
            <a:off x="3354974" y="6131310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ounded Rectangle 29">
            <a:hlinkClick r:id="rId3" action="ppaction://hlinksldjump"/>
          </p:cNvPr>
          <p:cNvSpPr/>
          <p:nvPr/>
        </p:nvSpPr>
        <p:spPr>
          <a:xfrm>
            <a:off x="2352950" y="6119477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ounded Rectangle 30">
            <a:hlinkClick r:id="rId4" action="ppaction://hlinksldjump"/>
          </p:cNvPr>
          <p:cNvSpPr/>
          <p:nvPr/>
        </p:nvSpPr>
        <p:spPr>
          <a:xfrm>
            <a:off x="6963228" y="649682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2" name="Rounded Rectangle 31">
            <a:hlinkClick r:id="rId5" action="ppaction://hlinksldjump"/>
          </p:cNvPr>
          <p:cNvSpPr/>
          <p:nvPr/>
        </p:nvSpPr>
        <p:spPr>
          <a:xfrm>
            <a:off x="7467600" y="6504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Rounded Rectangle 32">
            <a:hlinkClick r:id="rId6" action="ppaction://hlinksldjump"/>
          </p:cNvPr>
          <p:cNvSpPr/>
          <p:nvPr/>
        </p:nvSpPr>
        <p:spPr>
          <a:xfrm>
            <a:off x="5962773" y="611124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4" name="Rounded Rectangle 33">
            <a:hlinkClick r:id="rId7" action="ppaction://hlinksldjump"/>
          </p:cNvPr>
          <p:cNvSpPr/>
          <p:nvPr/>
        </p:nvSpPr>
        <p:spPr>
          <a:xfrm>
            <a:off x="1347836" y="6123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>
            <a:hlinkClick r:id="rId8" action="ppaction://hlinksldjump"/>
          </p:cNvPr>
          <p:cNvSpPr/>
          <p:nvPr/>
        </p:nvSpPr>
        <p:spPr>
          <a:xfrm>
            <a:off x="1852208" y="613076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hlinkClick r:id="rId9" action="ppaction://hlinksldjump"/>
          </p:cNvPr>
          <p:cNvSpPr/>
          <p:nvPr/>
        </p:nvSpPr>
        <p:spPr>
          <a:xfrm>
            <a:off x="2380462" y="651176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7" name="Rounded Rectangle 36">
            <a:hlinkClick r:id="rId10" action="ppaction://hlinksldjump"/>
          </p:cNvPr>
          <p:cNvSpPr/>
          <p:nvPr/>
        </p:nvSpPr>
        <p:spPr>
          <a:xfrm>
            <a:off x="2859314" y="613461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>
            <a:hlinkClick r:id="rId11" action="ppaction://hlinksldjump"/>
          </p:cNvPr>
          <p:cNvSpPr/>
          <p:nvPr/>
        </p:nvSpPr>
        <p:spPr>
          <a:xfrm>
            <a:off x="1371600" y="6504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ounded Rectangle 38">
            <a:hlinkClick r:id="rId12" action="ppaction://hlinksldjump"/>
          </p:cNvPr>
          <p:cNvSpPr/>
          <p:nvPr/>
        </p:nvSpPr>
        <p:spPr>
          <a:xfrm>
            <a:off x="6462608" y="651014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995884" y="609687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Rounded Rectangle 40">
            <a:hlinkClick r:id="rId13" action="ppaction://hlinksldjump"/>
          </p:cNvPr>
          <p:cNvSpPr/>
          <p:nvPr/>
        </p:nvSpPr>
        <p:spPr>
          <a:xfrm>
            <a:off x="6480748" y="610357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2" name="Rounded Rectangle 41">
            <a:hlinkClick r:id="rId14" action="ppaction://hlinksldjump"/>
          </p:cNvPr>
          <p:cNvSpPr/>
          <p:nvPr/>
        </p:nvSpPr>
        <p:spPr>
          <a:xfrm>
            <a:off x="1879724" y="6455728"/>
            <a:ext cx="500738" cy="39068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>
            <a:hlinkClick r:id="" action="ppaction://noaction"/>
          </p:cNvPr>
          <p:cNvSpPr/>
          <p:nvPr/>
        </p:nvSpPr>
        <p:spPr>
          <a:xfrm>
            <a:off x="7500254" y="609426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8001000" y="6108782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PS8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6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an 109"/>
          <p:cNvSpPr/>
          <p:nvPr/>
        </p:nvSpPr>
        <p:spPr>
          <a:xfrm rot="16200000">
            <a:off x="1984624" y="6459836"/>
            <a:ext cx="1447800" cy="2548926"/>
          </a:xfrm>
          <a:prstGeom prst="can">
            <a:avLst>
              <a:gd name="adj" fmla="val 12187"/>
            </a:avLst>
          </a:prstGeom>
          <a:solidFill>
            <a:srgbClr val="00B050"/>
          </a:solidFill>
          <a:ln>
            <a:noFill/>
          </a:ln>
          <a:scene3d>
            <a:camera prst="orthographicFront">
              <a:rot lat="0" lon="2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bn-BD" dirty="0" smtClean="0"/>
              <a:t>মোঃ শরীফ 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858088" y="2070577"/>
            <a:ext cx="8001000" cy="4191000"/>
            <a:chOff x="838200" y="279228"/>
            <a:chExt cx="7391400" cy="4191000"/>
          </a:xfrm>
        </p:grpSpPr>
        <p:grpSp>
          <p:nvGrpSpPr>
            <p:cNvPr id="25" name="Group 24"/>
            <p:cNvGrpSpPr/>
            <p:nvPr/>
          </p:nvGrpSpPr>
          <p:grpSpPr>
            <a:xfrm>
              <a:off x="838200" y="279228"/>
              <a:ext cx="7391400" cy="4191000"/>
              <a:chOff x="1066800" y="278159"/>
              <a:chExt cx="7391400" cy="4191000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1066800" y="278159"/>
                <a:ext cx="7391400" cy="4191000"/>
                <a:chOff x="1066800" y="278159"/>
                <a:chExt cx="7391400" cy="4191000"/>
              </a:xfrm>
            </p:grpSpPr>
            <p:sp>
              <p:nvSpPr>
                <p:cNvPr id="72" name="Freeform 71"/>
                <p:cNvSpPr/>
                <p:nvPr/>
              </p:nvSpPr>
              <p:spPr>
                <a:xfrm>
                  <a:off x="1066800" y="1459259"/>
                  <a:ext cx="7391400" cy="3009900"/>
                </a:xfrm>
                <a:custGeom>
                  <a:avLst/>
                  <a:gdLst>
                    <a:gd name="connsiteX0" fmla="*/ 0 w 7391400"/>
                    <a:gd name="connsiteY0" fmla="*/ 12700 h 3009900"/>
                    <a:gd name="connsiteX1" fmla="*/ 25400 w 7391400"/>
                    <a:gd name="connsiteY1" fmla="*/ 2235200 h 3009900"/>
                    <a:gd name="connsiteX2" fmla="*/ 25400 w 7391400"/>
                    <a:gd name="connsiteY2" fmla="*/ 2235200 h 3009900"/>
                    <a:gd name="connsiteX3" fmla="*/ 279400 w 7391400"/>
                    <a:gd name="connsiteY3" fmla="*/ 2832100 h 3009900"/>
                    <a:gd name="connsiteX4" fmla="*/ 279400 w 7391400"/>
                    <a:gd name="connsiteY4" fmla="*/ 2832100 h 3009900"/>
                    <a:gd name="connsiteX5" fmla="*/ 533400 w 7391400"/>
                    <a:gd name="connsiteY5" fmla="*/ 3009900 h 3009900"/>
                    <a:gd name="connsiteX6" fmla="*/ 533400 w 7391400"/>
                    <a:gd name="connsiteY6" fmla="*/ 3009900 h 3009900"/>
                    <a:gd name="connsiteX7" fmla="*/ 546100 w 7391400"/>
                    <a:gd name="connsiteY7" fmla="*/ 1854200 h 3009900"/>
                    <a:gd name="connsiteX8" fmla="*/ 546100 w 7391400"/>
                    <a:gd name="connsiteY8" fmla="*/ 1854200 h 3009900"/>
                    <a:gd name="connsiteX9" fmla="*/ 444500 w 7391400"/>
                    <a:gd name="connsiteY9" fmla="*/ 1854200 h 3009900"/>
                    <a:gd name="connsiteX10" fmla="*/ 444500 w 7391400"/>
                    <a:gd name="connsiteY10" fmla="*/ 1854200 h 3009900"/>
                    <a:gd name="connsiteX11" fmla="*/ 444500 w 7391400"/>
                    <a:gd name="connsiteY11" fmla="*/ 1727200 h 3009900"/>
                    <a:gd name="connsiteX12" fmla="*/ 444500 w 7391400"/>
                    <a:gd name="connsiteY12" fmla="*/ 1727200 h 3009900"/>
                    <a:gd name="connsiteX13" fmla="*/ 558800 w 7391400"/>
                    <a:gd name="connsiteY13" fmla="*/ 1727200 h 3009900"/>
                    <a:gd name="connsiteX14" fmla="*/ 558800 w 7391400"/>
                    <a:gd name="connsiteY14" fmla="*/ 1727200 h 3009900"/>
                    <a:gd name="connsiteX15" fmla="*/ 533400 w 7391400"/>
                    <a:gd name="connsiteY15" fmla="*/ 1244600 h 3009900"/>
                    <a:gd name="connsiteX16" fmla="*/ 533400 w 7391400"/>
                    <a:gd name="connsiteY16" fmla="*/ 1244600 h 3009900"/>
                    <a:gd name="connsiteX17" fmla="*/ 7391400 w 7391400"/>
                    <a:gd name="connsiteY17" fmla="*/ 1231900 h 3009900"/>
                    <a:gd name="connsiteX18" fmla="*/ 7391400 w 7391400"/>
                    <a:gd name="connsiteY18" fmla="*/ 1231900 h 3009900"/>
                    <a:gd name="connsiteX19" fmla="*/ 7378700 w 7391400"/>
                    <a:gd name="connsiteY19" fmla="*/ 0 h 3009900"/>
                    <a:gd name="connsiteX20" fmla="*/ 7378700 w 7391400"/>
                    <a:gd name="connsiteY20" fmla="*/ 0 h 3009900"/>
                    <a:gd name="connsiteX21" fmla="*/ 0 w 7391400"/>
                    <a:gd name="connsiteY21" fmla="*/ 12700 h 300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391400" h="3009900">
                      <a:moveTo>
                        <a:pt x="0" y="12700"/>
                      </a:moveTo>
                      <a:lnTo>
                        <a:pt x="25400" y="2235200"/>
                      </a:lnTo>
                      <a:lnTo>
                        <a:pt x="25400" y="2235200"/>
                      </a:lnTo>
                      <a:lnTo>
                        <a:pt x="279400" y="2832100"/>
                      </a:lnTo>
                      <a:lnTo>
                        <a:pt x="279400" y="2832100"/>
                      </a:lnTo>
                      <a:lnTo>
                        <a:pt x="533400" y="3009900"/>
                      </a:lnTo>
                      <a:lnTo>
                        <a:pt x="533400" y="3009900"/>
                      </a:lnTo>
                      <a:cubicBezTo>
                        <a:pt x="535517" y="2817283"/>
                        <a:pt x="546100" y="1854200"/>
                        <a:pt x="546100" y="1854200"/>
                      </a:cubicBezTo>
                      <a:lnTo>
                        <a:pt x="546100" y="1854200"/>
                      </a:lnTo>
                      <a:lnTo>
                        <a:pt x="444500" y="1854200"/>
                      </a:lnTo>
                      <a:lnTo>
                        <a:pt x="444500" y="1854200"/>
                      </a:lnTo>
                      <a:lnTo>
                        <a:pt x="444500" y="1727200"/>
                      </a:lnTo>
                      <a:lnTo>
                        <a:pt x="444500" y="1727200"/>
                      </a:lnTo>
                      <a:lnTo>
                        <a:pt x="558800" y="1727200"/>
                      </a:lnTo>
                      <a:lnTo>
                        <a:pt x="558800" y="1727200"/>
                      </a:lnTo>
                      <a:lnTo>
                        <a:pt x="533400" y="1244600"/>
                      </a:lnTo>
                      <a:lnTo>
                        <a:pt x="533400" y="1244600"/>
                      </a:lnTo>
                      <a:lnTo>
                        <a:pt x="7391400" y="1231900"/>
                      </a:lnTo>
                      <a:lnTo>
                        <a:pt x="7391400" y="1231900"/>
                      </a:lnTo>
                      <a:cubicBezTo>
                        <a:pt x="7389283" y="1026583"/>
                        <a:pt x="7378700" y="0"/>
                        <a:pt x="7378700" y="0"/>
                      </a:cubicBezTo>
                      <a:lnTo>
                        <a:pt x="7378700" y="0"/>
                      </a:lnTo>
                      <a:lnTo>
                        <a:pt x="0" y="12700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Freeform 72"/>
                <p:cNvSpPr/>
                <p:nvPr/>
              </p:nvSpPr>
              <p:spPr>
                <a:xfrm flipH="1">
                  <a:off x="1610588" y="278159"/>
                  <a:ext cx="608148" cy="1182169"/>
                </a:xfrm>
                <a:custGeom>
                  <a:avLst/>
                  <a:gdLst>
                    <a:gd name="connsiteX0" fmla="*/ 0 w 280416"/>
                    <a:gd name="connsiteY0" fmla="*/ 621059 h 621059"/>
                    <a:gd name="connsiteX1" fmla="*/ 165100 w 280416"/>
                    <a:gd name="connsiteY1" fmla="*/ 125759 h 621059"/>
                    <a:gd name="connsiteX2" fmla="*/ 266700 w 280416"/>
                    <a:gd name="connsiteY2" fmla="*/ 24159 h 621059"/>
                    <a:gd name="connsiteX3" fmla="*/ 279400 w 280416"/>
                    <a:gd name="connsiteY3" fmla="*/ 494059 h 621059"/>
                    <a:gd name="connsiteX4" fmla="*/ 279400 w 280416"/>
                    <a:gd name="connsiteY4" fmla="*/ 494059 h 621059"/>
                    <a:gd name="connsiteX5" fmla="*/ 177800 w 280416"/>
                    <a:gd name="connsiteY5" fmla="*/ 481359 h 621059"/>
                    <a:gd name="connsiteX6" fmla="*/ 177800 w 280416"/>
                    <a:gd name="connsiteY6" fmla="*/ 481359 h 621059"/>
                    <a:gd name="connsiteX7" fmla="*/ 177800 w 280416"/>
                    <a:gd name="connsiteY7" fmla="*/ 621059 h 621059"/>
                    <a:gd name="connsiteX8" fmla="*/ 177800 w 280416"/>
                    <a:gd name="connsiteY8" fmla="*/ 621059 h 621059"/>
                    <a:gd name="connsiteX9" fmla="*/ 0 w 280416"/>
                    <a:gd name="connsiteY9" fmla="*/ 621059 h 62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0416" h="621059">
                      <a:moveTo>
                        <a:pt x="0" y="621059"/>
                      </a:moveTo>
                      <a:cubicBezTo>
                        <a:pt x="60325" y="423150"/>
                        <a:pt x="120650" y="225242"/>
                        <a:pt x="165100" y="125759"/>
                      </a:cubicBezTo>
                      <a:cubicBezTo>
                        <a:pt x="209550" y="26276"/>
                        <a:pt x="247650" y="-37224"/>
                        <a:pt x="266700" y="24159"/>
                      </a:cubicBezTo>
                      <a:cubicBezTo>
                        <a:pt x="285750" y="85542"/>
                        <a:pt x="279400" y="494059"/>
                        <a:pt x="279400" y="494059"/>
                      </a:cubicBezTo>
                      <a:lnTo>
                        <a:pt x="279400" y="494059"/>
                      </a:lnTo>
                      <a:lnTo>
                        <a:pt x="177800" y="481359"/>
                      </a:lnTo>
                      <a:lnTo>
                        <a:pt x="177800" y="481359"/>
                      </a:lnTo>
                      <a:lnTo>
                        <a:pt x="177800" y="621059"/>
                      </a:lnTo>
                      <a:lnTo>
                        <a:pt x="177800" y="621059"/>
                      </a:lnTo>
                      <a:lnTo>
                        <a:pt x="0" y="621059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1853045" y="1982272"/>
                <a:ext cx="1605868" cy="712154"/>
                <a:chOff x="976745" y="2726441"/>
                <a:chExt cx="1399310" cy="861706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976745" y="2785113"/>
                  <a:ext cx="623455" cy="796287"/>
                  <a:chOff x="976745" y="2785113"/>
                  <a:chExt cx="623455" cy="796287"/>
                </a:xfrm>
              </p:grpSpPr>
              <p:cxnSp>
                <p:nvCxnSpPr>
                  <p:cNvPr id="67" name="Straight Connector 66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70"/>
                  <p:cNvCxnSpPr/>
                  <p:nvPr/>
                </p:nvCxnSpPr>
                <p:spPr>
                  <a:xfrm>
                    <a:off x="1600200" y="2785113"/>
                    <a:ext cx="0" cy="78336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1" name="Group 60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63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0" name="Group 29"/>
              <p:cNvGrpSpPr/>
              <p:nvPr/>
            </p:nvGrpSpPr>
            <p:grpSpPr>
              <a:xfrm>
                <a:off x="3606907" y="2009979"/>
                <a:ext cx="1605868" cy="712154"/>
                <a:chOff x="976745" y="2726441"/>
                <a:chExt cx="1399310" cy="861706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976745" y="2785113"/>
                  <a:ext cx="623455" cy="796287"/>
                  <a:chOff x="976745" y="2785113"/>
                  <a:chExt cx="623455" cy="796287"/>
                </a:xfrm>
              </p:grpSpPr>
              <p:cxnSp>
                <p:nvCxnSpPr>
                  <p:cNvPr id="55" name="Straight Connector 54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57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/>
                  <p:cNvCxnSpPr/>
                  <p:nvPr/>
                </p:nvCxnSpPr>
                <p:spPr>
                  <a:xfrm>
                    <a:off x="1600200" y="2785113"/>
                    <a:ext cx="0" cy="78336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50" name="Straight Connector 49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53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1" name="Group 30"/>
              <p:cNvGrpSpPr/>
              <p:nvPr/>
            </p:nvGrpSpPr>
            <p:grpSpPr>
              <a:xfrm>
                <a:off x="5372100" y="2019168"/>
                <a:ext cx="1605868" cy="723746"/>
                <a:chOff x="976745" y="2712416"/>
                <a:chExt cx="1399310" cy="875731"/>
              </a:xfrm>
            </p:grpSpPr>
            <p:grpSp>
              <p:nvGrpSpPr>
                <p:cNvPr id="36" name="Group 35"/>
                <p:cNvGrpSpPr/>
                <p:nvPr/>
              </p:nvGrpSpPr>
              <p:grpSpPr>
                <a:xfrm>
                  <a:off x="976745" y="2712416"/>
                  <a:ext cx="623455" cy="868985"/>
                  <a:chOff x="976745" y="2712415"/>
                  <a:chExt cx="623455" cy="868985"/>
                </a:xfrm>
              </p:grpSpPr>
              <p:cxnSp>
                <p:nvCxnSpPr>
                  <p:cNvPr id="43" name="Straight Connector 42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1600200" y="2712415"/>
                    <a:ext cx="0" cy="861705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7" name="Group 36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38" name="Straight Connector 37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2" name="TextBox 31"/>
              <p:cNvSpPr txBox="1"/>
              <p:nvPr/>
            </p:nvSpPr>
            <p:spPr>
              <a:xfrm>
                <a:off x="1652742" y="181233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86100" y="1786117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838700" y="180215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</a:rPr>
                  <a:t>2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591300" y="180215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</a:rPr>
                  <a:t>3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6" name="Straight Arrow Connector 25"/>
            <p:cNvCxnSpPr/>
            <p:nvPr/>
          </p:nvCxnSpPr>
          <p:spPr>
            <a:xfrm>
              <a:off x="3314699" y="2209800"/>
              <a:ext cx="1624585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695700" y="1752600"/>
              <a:ext cx="6880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</a:rPr>
                <a:t>cm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cxnSp>
        <p:nvCxnSpPr>
          <p:cNvPr id="112" name="Straight Connector 111"/>
          <p:cNvCxnSpPr/>
          <p:nvPr/>
        </p:nvCxnSpPr>
        <p:spPr>
          <a:xfrm>
            <a:off x="1524000" y="3810000"/>
            <a:ext cx="0" cy="55321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Group 114"/>
          <p:cNvGrpSpPr/>
          <p:nvPr/>
        </p:nvGrpSpPr>
        <p:grpSpPr>
          <a:xfrm>
            <a:off x="858088" y="2057400"/>
            <a:ext cx="5105400" cy="4191000"/>
            <a:chOff x="858088" y="1371600"/>
            <a:chExt cx="5105400" cy="4191000"/>
          </a:xfrm>
        </p:grpSpPr>
        <p:grpSp>
          <p:nvGrpSpPr>
            <p:cNvPr id="113" name="Group 112"/>
            <p:cNvGrpSpPr/>
            <p:nvPr/>
          </p:nvGrpSpPr>
          <p:grpSpPr>
            <a:xfrm>
              <a:off x="858088" y="1371600"/>
              <a:ext cx="5105400" cy="4191000"/>
              <a:chOff x="858088" y="1371600"/>
              <a:chExt cx="5105400" cy="4191000"/>
            </a:xfrm>
          </p:grpSpPr>
          <p:grpSp>
            <p:nvGrpSpPr>
              <p:cNvPr id="106" name="Group 105"/>
              <p:cNvGrpSpPr/>
              <p:nvPr/>
            </p:nvGrpSpPr>
            <p:grpSpPr>
              <a:xfrm>
                <a:off x="858088" y="1371600"/>
                <a:ext cx="5105400" cy="4191000"/>
                <a:chOff x="848590" y="412944"/>
                <a:chExt cx="5105400" cy="4153654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1981200" y="1130472"/>
                  <a:ext cx="613450" cy="469728"/>
                  <a:chOff x="2320774" y="990600"/>
                  <a:chExt cx="613450" cy="469728"/>
                </a:xfrm>
                <a:solidFill>
                  <a:srgbClr val="FFFF00"/>
                </a:solidFill>
              </p:grpSpPr>
              <p:sp>
                <p:nvSpPr>
                  <p:cNvPr id="22" name="Can 21"/>
                  <p:cNvSpPr/>
                  <p:nvPr/>
                </p:nvSpPr>
                <p:spPr>
                  <a:xfrm>
                    <a:off x="2473174" y="1070199"/>
                    <a:ext cx="318655" cy="390129"/>
                  </a:xfrm>
                  <a:prstGeom prst="can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Oval 22"/>
                  <p:cNvSpPr/>
                  <p:nvPr/>
                </p:nvSpPr>
                <p:spPr>
                  <a:xfrm>
                    <a:off x="2320774" y="990600"/>
                    <a:ext cx="613450" cy="159198"/>
                  </a:xfrm>
                  <a:prstGeom prst="ellipse">
                    <a:avLst/>
                  </a:prstGeom>
                  <a:grpFill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" name="Freeform 5"/>
                <p:cNvSpPr/>
                <p:nvPr/>
              </p:nvSpPr>
              <p:spPr>
                <a:xfrm>
                  <a:off x="848590" y="412944"/>
                  <a:ext cx="588639" cy="1159960"/>
                </a:xfrm>
                <a:custGeom>
                  <a:avLst/>
                  <a:gdLst>
                    <a:gd name="connsiteX0" fmla="*/ 0 w 280416"/>
                    <a:gd name="connsiteY0" fmla="*/ 621059 h 621059"/>
                    <a:gd name="connsiteX1" fmla="*/ 165100 w 280416"/>
                    <a:gd name="connsiteY1" fmla="*/ 125759 h 621059"/>
                    <a:gd name="connsiteX2" fmla="*/ 266700 w 280416"/>
                    <a:gd name="connsiteY2" fmla="*/ 24159 h 621059"/>
                    <a:gd name="connsiteX3" fmla="*/ 279400 w 280416"/>
                    <a:gd name="connsiteY3" fmla="*/ 494059 h 621059"/>
                    <a:gd name="connsiteX4" fmla="*/ 279400 w 280416"/>
                    <a:gd name="connsiteY4" fmla="*/ 494059 h 621059"/>
                    <a:gd name="connsiteX5" fmla="*/ 177800 w 280416"/>
                    <a:gd name="connsiteY5" fmla="*/ 481359 h 621059"/>
                    <a:gd name="connsiteX6" fmla="*/ 177800 w 280416"/>
                    <a:gd name="connsiteY6" fmla="*/ 481359 h 621059"/>
                    <a:gd name="connsiteX7" fmla="*/ 177800 w 280416"/>
                    <a:gd name="connsiteY7" fmla="*/ 621059 h 621059"/>
                    <a:gd name="connsiteX8" fmla="*/ 177800 w 280416"/>
                    <a:gd name="connsiteY8" fmla="*/ 621059 h 621059"/>
                    <a:gd name="connsiteX9" fmla="*/ 0 w 280416"/>
                    <a:gd name="connsiteY9" fmla="*/ 621059 h 62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0416" h="621059">
                      <a:moveTo>
                        <a:pt x="0" y="621059"/>
                      </a:moveTo>
                      <a:cubicBezTo>
                        <a:pt x="60325" y="423150"/>
                        <a:pt x="120650" y="225242"/>
                        <a:pt x="165100" y="125759"/>
                      </a:cubicBezTo>
                      <a:cubicBezTo>
                        <a:pt x="209550" y="26276"/>
                        <a:pt x="247650" y="-37224"/>
                        <a:pt x="266700" y="24159"/>
                      </a:cubicBezTo>
                      <a:cubicBezTo>
                        <a:pt x="285750" y="85542"/>
                        <a:pt x="279400" y="494059"/>
                        <a:pt x="279400" y="494059"/>
                      </a:cubicBezTo>
                      <a:lnTo>
                        <a:pt x="279400" y="494059"/>
                      </a:lnTo>
                      <a:lnTo>
                        <a:pt x="177800" y="481359"/>
                      </a:lnTo>
                      <a:lnTo>
                        <a:pt x="177800" y="481359"/>
                      </a:lnTo>
                      <a:lnTo>
                        <a:pt x="177800" y="621059"/>
                      </a:lnTo>
                      <a:lnTo>
                        <a:pt x="177800" y="621059"/>
                      </a:lnTo>
                      <a:lnTo>
                        <a:pt x="0" y="621059"/>
                      </a:lnTo>
                      <a:close/>
                    </a:path>
                  </a:pathLst>
                </a:cu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reeform 6"/>
                <p:cNvSpPr/>
                <p:nvPr/>
              </p:nvSpPr>
              <p:spPr>
                <a:xfrm>
                  <a:off x="1381990" y="2705875"/>
                  <a:ext cx="4572000" cy="1860723"/>
                </a:xfrm>
                <a:custGeom>
                  <a:avLst/>
                  <a:gdLst>
                    <a:gd name="connsiteX0" fmla="*/ 0 w 4572000"/>
                    <a:gd name="connsiteY0" fmla="*/ 0 h 1778000"/>
                    <a:gd name="connsiteX1" fmla="*/ 12700 w 4572000"/>
                    <a:gd name="connsiteY1" fmla="*/ 1778000 h 1778000"/>
                    <a:gd name="connsiteX2" fmla="*/ 12700 w 4572000"/>
                    <a:gd name="connsiteY2" fmla="*/ 1778000 h 1778000"/>
                    <a:gd name="connsiteX3" fmla="*/ 228600 w 4572000"/>
                    <a:gd name="connsiteY3" fmla="*/ 1651000 h 1778000"/>
                    <a:gd name="connsiteX4" fmla="*/ 228600 w 4572000"/>
                    <a:gd name="connsiteY4" fmla="*/ 1651000 h 1778000"/>
                    <a:gd name="connsiteX5" fmla="*/ 647700 w 4572000"/>
                    <a:gd name="connsiteY5" fmla="*/ 901700 h 1778000"/>
                    <a:gd name="connsiteX6" fmla="*/ 647700 w 4572000"/>
                    <a:gd name="connsiteY6" fmla="*/ 901700 h 1778000"/>
                    <a:gd name="connsiteX7" fmla="*/ 4572000 w 4572000"/>
                    <a:gd name="connsiteY7" fmla="*/ 901700 h 1778000"/>
                    <a:gd name="connsiteX8" fmla="*/ 4572000 w 4572000"/>
                    <a:gd name="connsiteY8" fmla="*/ 901700 h 1778000"/>
                    <a:gd name="connsiteX9" fmla="*/ 4572000 w 4572000"/>
                    <a:gd name="connsiteY9" fmla="*/ 0 h 1778000"/>
                    <a:gd name="connsiteX10" fmla="*/ 4572000 w 4572000"/>
                    <a:gd name="connsiteY10" fmla="*/ 0 h 1778000"/>
                    <a:gd name="connsiteX11" fmla="*/ 0 w 4572000"/>
                    <a:gd name="connsiteY11" fmla="*/ 0 h 177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572000" h="1778000">
                      <a:moveTo>
                        <a:pt x="0" y="0"/>
                      </a:moveTo>
                      <a:cubicBezTo>
                        <a:pt x="5291" y="740833"/>
                        <a:pt x="12700" y="1778000"/>
                        <a:pt x="12700" y="1778000"/>
                      </a:cubicBezTo>
                      <a:lnTo>
                        <a:pt x="12700" y="1778000"/>
                      </a:lnTo>
                      <a:lnTo>
                        <a:pt x="228600" y="1651000"/>
                      </a:lnTo>
                      <a:lnTo>
                        <a:pt x="228600" y="1651000"/>
                      </a:lnTo>
                      <a:lnTo>
                        <a:pt x="647700" y="901700"/>
                      </a:lnTo>
                      <a:lnTo>
                        <a:pt x="647700" y="901700"/>
                      </a:lnTo>
                      <a:lnTo>
                        <a:pt x="4572000" y="901700"/>
                      </a:lnTo>
                      <a:lnTo>
                        <a:pt x="4572000" y="901700"/>
                      </a:lnTo>
                      <a:lnTo>
                        <a:pt x="4572000" y="0"/>
                      </a:lnTo>
                      <a:lnTo>
                        <a:pt x="45720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5" name="Group 104"/>
                <p:cNvGrpSpPr/>
                <p:nvPr/>
              </p:nvGrpSpPr>
              <p:grpSpPr>
                <a:xfrm>
                  <a:off x="1381989" y="2708552"/>
                  <a:ext cx="2591500" cy="833817"/>
                  <a:chOff x="1381989" y="2708552"/>
                  <a:chExt cx="2591500" cy="833817"/>
                </a:xfrm>
              </p:grpSpPr>
              <p:sp>
                <p:nvSpPr>
                  <p:cNvPr id="88" name="Rectangle 87"/>
                  <p:cNvSpPr/>
                  <p:nvPr/>
                </p:nvSpPr>
                <p:spPr>
                  <a:xfrm>
                    <a:off x="1439908" y="2730334"/>
                    <a:ext cx="2533581" cy="812035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9" name="Group 88"/>
                  <p:cNvGrpSpPr/>
                  <p:nvPr/>
                </p:nvGrpSpPr>
                <p:grpSpPr>
                  <a:xfrm>
                    <a:off x="1381989" y="2708552"/>
                    <a:ext cx="2216199" cy="794426"/>
                    <a:chOff x="1336726" y="2708552"/>
                    <a:chExt cx="2046244" cy="794426"/>
                  </a:xfrm>
                  <a:solidFill>
                    <a:srgbClr val="FF0000"/>
                  </a:solidFill>
                </p:grpSpPr>
                <p:grpSp>
                  <p:nvGrpSpPr>
                    <p:cNvPr id="90" name="Group 89"/>
                    <p:cNvGrpSpPr/>
                    <p:nvPr/>
                  </p:nvGrpSpPr>
                  <p:grpSpPr>
                    <a:xfrm>
                      <a:off x="1621119" y="2708552"/>
                      <a:ext cx="1427020" cy="489701"/>
                      <a:chOff x="976745" y="3091699"/>
                      <a:chExt cx="1427020" cy="489701"/>
                    </a:xfrm>
                    <a:grpFill/>
                  </p:grpSpPr>
                  <p:grpSp>
                    <p:nvGrpSpPr>
                      <p:cNvPr id="92" name="Group 91"/>
                      <p:cNvGrpSpPr/>
                      <p:nvPr/>
                    </p:nvGrpSpPr>
                    <p:grpSpPr>
                      <a:xfrm>
                        <a:off x="976745" y="3091699"/>
                        <a:ext cx="623455" cy="486410"/>
                        <a:chOff x="976745" y="3091699"/>
                        <a:chExt cx="623455" cy="486410"/>
                      </a:xfrm>
                      <a:grpFill/>
                    </p:grpSpPr>
                    <p:cxnSp>
                      <p:nvCxnSpPr>
                        <p:cNvPr id="99" name="Straight Connector 98"/>
                        <p:cNvCxnSpPr/>
                        <p:nvPr/>
                      </p:nvCxnSpPr>
                      <p:spPr>
                        <a:xfrm>
                          <a:off x="976745" y="3098800"/>
                          <a:ext cx="0" cy="4572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0" name="Straight Connector 99"/>
                        <p:cNvCxnSpPr/>
                        <p:nvPr/>
                      </p:nvCxnSpPr>
                      <p:spPr>
                        <a:xfrm>
                          <a:off x="1143000" y="3106882"/>
                          <a:ext cx="0" cy="438727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1" name="Straight Connector 100"/>
                        <p:cNvCxnSpPr/>
                        <p:nvPr/>
                      </p:nvCxnSpPr>
                      <p:spPr>
                        <a:xfrm>
                          <a:off x="1447800" y="3098800"/>
                          <a:ext cx="0" cy="4572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2" name="Straight Connector 101"/>
                        <p:cNvCxnSpPr/>
                        <p:nvPr/>
                      </p:nvCxnSpPr>
                      <p:spPr>
                        <a:xfrm>
                          <a:off x="1295400" y="3098800"/>
                          <a:ext cx="0" cy="4572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03" name="Straight Connector 102"/>
                        <p:cNvCxnSpPr/>
                        <p:nvPr/>
                      </p:nvCxnSpPr>
                      <p:spPr>
                        <a:xfrm>
                          <a:off x="1600200" y="3091699"/>
                          <a:ext cx="0" cy="48641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93" name="Group 92"/>
                      <p:cNvGrpSpPr/>
                      <p:nvPr/>
                    </p:nvGrpSpPr>
                    <p:grpSpPr>
                      <a:xfrm>
                        <a:off x="1752600" y="3091699"/>
                        <a:ext cx="651165" cy="489701"/>
                        <a:chOff x="976745" y="3091699"/>
                        <a:chExt cx="651165" cy="489701"/>
                      </a:xfrm>
                      <a:grpFill/>
                    </p:grpSpPr>
                    <p:cxnSp>
                      <p:nvCxnSpPr>
                        <p:cNvPr id="94" name="Straight Connector 93"/>
                        <p:cNvCxnSpPr/>
                        <p:nvPr/>
                      </p:nvCxnSpPr>
                      <p:spPr>
                        <a:xfrm>
                          <a:off x="976745" y="3098800"/>
                          <a:ext cx="0" cy="4572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5" name="Straight Connector 94"/>
                        <p:cNvCxnSpPr/>
                        <p:nvPr/>
                      </p:nvCxnSpPr>
                      <p:spPr>
                        <a:xfrm>
                          <a:off x="1143000" y="3098800"/>
                          <a:ext cx="0" cy="4826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6" name="Straight Connector 95"/>
                        <p:cNvCxnSpPr/>
                        <p:nvPr/>
                      </p:nvCxnSpPr>
                      <p:spPr>
                        <a:xfrm>
                          <a:off x="1475510" y="3098800"/>
                          <a:ext cx="0" cy="4572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7" name="Straight Connector 96"/>
                        <p:cNvCxnSpPr/>
                        <p:nvPr/>
                      </p:nvCxnSpPr>
                      <p:spPr>
                        <a:xfrm>
                          <a:off x="1295400" y="3098800"/>
                          <a:ext cx="0" cy="45720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8" name="Straight Connector 97"/>
                        <p:cNvCxnSpPr/>
                        <p:nvPr/>
                      </p:nvCxnSpPr>
                      <p:spPr>
                        <a:xfrm>
                          <a:off x="1627910" y="3091699"/>
                          <a:ext cx="0" cy="486410"/>
                        </a:xfrm>
                        <a:prstGeom prst="line">
                          <a:avLst/>
                        </a:prstGeom>
                        <a:grp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sp>
                  <p:nvSpPr>
                    <p:cNvPr id="91" name="TextBox 90"/>
                    <p:cNvSpPr txBox="1"/>
                    <p:nvPr/>
                  </p:nvSpPr>
                  <p:spPr>
                    <a:xfrm>
                      <a:off x="1336726" y="3136936"/>
                      <a:ext cx="2046244" cy="366042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smtClean="0"/>
                        <a:t>0 1 2 3 4 5 6 7 8 9 10</a:t>
                      </a:r>
                      <a:endParaRPr lang="en-US" b="1" dirty="0"/>
                    </a:p>
                  </p:txBody>
                </p:sp>
              </p:grpSp>
            </p:grpSp>
          </p:grpSp>
          <p:cxnSp>
            <p:nvCxnSpPr>
              <p:cNvPr id="111" name="Straight Connector 110"/>
              <p:cNvCxnSpPr/>
              <p:nvPr/>
            </p:nvCxnSpPr>
            <p:spPr>
              <a:xfrm>
                <a:off x="1524000" y="3725840"/>
                <a:ext cx="0" cy="381248"/>
              </a:xfrm>
              <a:prstGeom prst="line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4" name="Rectangle 113"/>
            <p:cNvSpPr/>
            <p:nvPr/>
          </p:nvSpPr>
          <p:spPr>
            <a:xfrm>
              <a:off x="858088" y="2541989"/>
              <a:ext cx="5105400" cy="353611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6" name="Can 115"/>
          <p:cNvSpPr/>
          <p:nvPr/>
        </p:nvSpPr>
        <p:spPr>
          <a:xfrm>
            <a:off x="1422110" y="634006"/>
            <a:ext cx="1103650" cy="1956794"/>
          </a:xfrm>
          <a:prstGeom prst="can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9" name="Table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799521"/>
              </p:ext>
            </p:extLst>
          </p:nvPr>
        </p:nvGraphicFramePr>
        <p:xfrm>
          <a:off x="2801382" y="609600"/>
          <a:ext cx="6190218" cy="1036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2031"/>
                <a:gridCol w="2219062"/>
                <a:gridCol w="1909125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প্রধান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স্কেল পাঠ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সমপাতন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ধ্রুবক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0.1mm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99" name="Table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81603"/>
              </p:ext>
            </p:extLst>
          </p:nvPr>
        </p:nvGraphicFramePr>
        <p:xfrm>
          <a:off x="2796060" y="1659340"/>
          <a:ext cx="6195540" cy="518160"/>
        </p:xfrm>
        <a:graphic>
          <a:graphicData uri="http://schemas.openxmlformats.org/drawingml/2006/table">
            <a:tbl>
              <a:tblPr/>
              <a:tblGrid>
                <a:gridCol w="6195540"/>
              </a:tblGrid>
              <a:tr h="47767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সিলিন্ডারের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দৈর্ঘ্য =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r>
                        <a:rPr lang="bn-BD" sz="2800" baseline="0" dirty="0" smtClean="0">
                          <a:latin typeface="Times New Roman" pitchFamily="18" charset="0"/>
                          <a:cs typeface="NikoshBAN" pitchFamily="2" charset="0"/>
                        </a:rPr>
                        <a:t>+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 ×0.1 = 13.7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mm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00" name="Table 1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968895"/>
              </p:ext>
            </p:extLst>
          </p:nvPr>
        </p:nvGraphicFramePr>
        <p:xfrm>
          <a:off x="2057400" y="609600"/>
          <a:ext cx="7028418" cy="1036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1245"/>
                <a:gridCol w="2519539"/>
                <a:gridCol w="2167634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প্রধান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স্কেল পাঠ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সমপাতন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ধ্রুবক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 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0.1mm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1" name="Table 2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733724"/>
              </p:ext>
            </p:extLst>
          </p:nvPr>
        </p:nvGraphicFramePr>
        <p:xfrm>
          <a:off x="2075418" y="1659340"/>
          <a:ext cx="7010402" cy="518160"/>
        </p:xfrm>
        <a:graphic>
          <a:graphicData uri="http://schemas.openxmlformats.org/drawingml/2006/table">
            <a:tbl>
              <a:tblPr/>
              <a:tblGrid>
                <a:gridCol w="7010402"/>
              </a:tblGrid>
              <a:tr h="47767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সিলিন্ডারের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বাহিরের ব্যাস =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bn-BD" sz="2800" baseline="0" dirty="0" smtClean="0">
                          <a:latin typeface="Times New Roman" pitchFamily="18" charset="0"/>
                          <a:cs typeface="NikoshBAN" pitchFamily="2" charset="0"/>
                        </a:rPr>
                        <a:t>+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×0.1 = 6.1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mm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02" name="Table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44802"/>
              </p:ext>
            </p:extLst>
          </p:nvPr>
        </p:nvGraphicFramePr>
        <p:xfrm>
          <a:off x="2743200" y="457200"/>
          <a:ext cx="6248400" cy="1036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1412"/>
                <a:gridCol w="2239919"/>
                <a:gridCol w="1927069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প্রধান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স্কেল পাঠ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সমপাতন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ধ্রুবক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 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0.1mm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3" name="Table 2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05036"/>
              </p:ext>
            </p:extLst>
          </p:nvPr>
        </p:nvGraphicFramePr>
        <p:xfrm>
          <a:off x="2761217" y="1506940"/>
          <a:ext cx="6230382" cy="1036320"/>
        </p:xfrm>
        <a:graphic>
          <a:graphicData uri="http://schemas.openxmlformats.org/drawingml/2006/table">
            <a:tbl>
              <a:tblPr/>
              <a:tblGrid>
                <a:gridCol w="6230382"/>
              </a:tblGrid>
              <a:tr h="47767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সিলিন্ডারের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বিতরের ব্যাস =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bn-BD" sz="2800" baseline="0" dirty="0" smtClean="0">
                          <a:latin typeface="Times New Roman" pitchFamily="18" charset="0"/>
                          <a:cs typeface="NikoshBAN" pitchFamily="2" charset="0"/>
                        </a:rPr>
                        <a:t>+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NikoshBAN" pitchFamily="2" charset="0"/>
                        </a:rPr>
                        <a:t>9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×0.1 = 5.9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mm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67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সিলিন্ডারের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পুরত্ব =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6.1</a:t>
                      </a:r>
                      <a:r>
                        <a:rPr lang="bn-BD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5.9 = 0.2 mm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709178" y="24406"/>
            <a:ext cx="5769506" cy="1219200"/>
          </a:xfrm>
          <a:prstGeom prst="rect">
            <a:avLst/>
          </a:prstGeom>
          <a:solidFill>
            <a:srgbClr val="002060"/>
          </a:solidFill>
          <a:ln w="63500" cap="rnd" cmpd="tri">
            <a:solidFill>
              <a:srgbClr val="FFFF00"/>
            </a:solidFill>
            <a:prstDash val="dash"/>
            <a:bevel/>
          </a:ln>
          <a:effectLst>
            <a:glow>
              <a:schemeClr val="bg1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স্লাইড ক্যালিপার্সের কার্যপ্রণালী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3" name="Rounded Rectangle 132">
            <a:hlinkClick r:id="" action="ppaction://hlinkshowjump?jump=lastslide"/>
          </p:cNvPr>
          <p:cNvSpPr/>
          <p:nvPr/>
        </p:nvSpPr>
        <p:spPr>
          <a:xfrm>
            <a:off x="3202852" y="6504296"/>
            <a:ext cx="349900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4" name="Up Arrow Callout 133">
            <a:hlinkClick r:id="" action="ppaction://hlinkshowjump?jump=firstslide"/>
          </p:cNvPr>
          <p:cNvSpPr/>
          <p:nvPr/>
        </p:nvSpPr>
        <p:spPr>
          <a:xfrm>
            <a:off x="4405082" y="5970896"/>
            <a:ext cx="1066800" cy="502920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5" name="Action Button: End 134">
            <a:hlinkClick r:id="" action="ppaction://hlinkshowjump?jump=nextslide" highlightClick="1"/>
          </p:cNvPr>
          <p:cNvSpPr/>
          <p:nvPr/>
        </p:nvSpPr>
        <p:spPr>
          <a:xfrm>
            <a:off x="5537198" y="6131310"/>
            <a:ext cx="685800" cy="324417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Action Button: Beginning 135">
            <a:hlinkClick r:id="" action="ppaction://hlinkshowjump?jump=previousslide" highlightClick="1"/>
          </p:cNvPr>
          <p:cNvSpPr/>
          <p:nvPr/>
        </p:nvSpPr>
        <p:spPr>
          <a:xfrm>
            <a:off x="3659774" y="6131310"/>
            <a:ext cx="670560" cy="324417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Rounded Rectangle 136">
            <a:hlinkClick r:id="rId3" action="ppaction://hlinksldjump"/>
          </p:cNvPr>
          <p:cNvSpPr/>
          <p:nvPr/>
        </p:nvSpPr>
        <p:spPr>
          <a:xfrm>
            <a:off x="2657750" y="6119477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8" name="Rounded Rectangle 137">
            <a:hlinkClick r:id="rId4" action="ppaction://hlinksldjump"/>
          </p:cNvPr>
          <p:cNvSpPr/>
          <p:nvPr/>
        </p:nvSpPr>
        <p:spPr>
          <a:xfrm>
            <a:off x="7268028" y="649682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9" name="Rounded Rectangle 138">
            <a:hlinkClick r:id="rId5" action="ppaction://hlinksldjump"/>
          </p:cNvPr>
          <p:cNvSpPr/>
          <p:nvPr/>
        </p:nvSpPr>
        <p:spPr>
          <a:xfrm>
            <a:off x="7772400" y="6504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0" name="Rounded Rectangle 139">
            <a:hlinkClick r:id="rId6" action="ppaction://hlinksldjump"/>
          </p:cNvPr>
          <p:cNvSpPr/>
          <p:nvPr/>
        </p:nvSpPr>
        <p:spPr>
          <a:xfrm>
            <a:off x="6267573" y="611124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1" name="Rounded Rectangle 140">
            <a:hlinkClick r:id="rId7" action="ppaction://hlinksldjump"/>
          </p:cNvPr>
          <p:cNvSpPr/>
          <p:nvPr/>
        </p:nvSpPr>
        <p:spPr>
          <a:xfrm>
            <a:off x="1652636" y="6123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2" name="Rounded Rectangle 141">
            <a:hlinkClick r:id="rId8" action="ppaction://hlinksldjump"/>
          </p:cNvPr>
          <p:cNvSpPr/>
          <p:nvPr/>
        </p:nvSpPr>
        <p:spPr>
          <a:xfrm>
            <a:off x="2157008" y="613076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3" name="Rounded Rectangle 142">
            <a:hlinkClick r:id="rId9" action="ppaction://hlinksldjump"/>
          </p:cNvPr>
          <p:cNvSpPr/>
          <p:nvPr/>
        </p:nvSpPr>
        <p:spPr>
          <a:xfrm>
            <a:off x="2685262" y="651176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4" name="Rounded Rectangle 143">
            <a:hlinkClick r:id="rId10" action="ppaction://hlinksldjump"/>
          </p:cNvPr>
          <p:cNvSpPr/>
          <p:nvPr/>
        </p:nvSpPr>
        <p:spPr>
          <a:xfrm>
            <a:off x="3164114" y="613461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5" name="Rounded Rectangle 144">
            <a:hlinkClick r:id="rId11" action="ppaction://hlinksldjump"/>
          </p:cNvPr>
          <p:cNvSpPr/>
          <p:nvPr/>
        </p:nvSpPr>
        <p:spPr>
          <a:xfrm>
            <a:off x="1676400" y="650429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6" name="Rounded Rectangle 145">
            <a:hlinkClick r:id="rId12" action="ppaction://hlinksldjump"/>
          </p:cNvPr>
          <p:cNvSpPr/>
          <p:nvPr/>
        </p:nvSpPr>
        <p:spPr>
          <a:xfrm>
            <a:off x="6767408" y="651014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7" name="Rounded Rectangle 146"/>
          <p:cNvSpPr/>
          <p:nvPr/>
        </p:nvSpPr>
        <p:spPr>
          <a:xfrm>
            <a:off x="7300684" y="609687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8" name="Rounded Rectangle 147">
            <a:hlinkClick r:id="rId13" action="ppaction://hlinksldjump"/>
          </p:cNvPr>
          <p:cNvSpPr/>
          <p:nvPr/>
        </p:nvSpPr>
        <p:spPr>
          <a:xfrm>
            <a:off x="6785548" y="610357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9" name="Rounded Rectangle 148">
            <a:hlinkClick r:id="rId14" action="ppaction://hlinksldjump"/>
          </p:cNvPr>
          <p:cNvSpPr/>
          <p:nvPr/>
        </p:nvSpPr>
        <p:spPr>
          <a:xfrm>
            <a:off x="2184524" y="6455728"/>
            <a:ext cx="500738" cy="39068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0" name="Rounded Rectangle 149">
            <a:hlinkClick r:id="" action="ppaction://noaction"/>
          </p:cNvPr>
          <p:cNvSpPr/>
          <p:nvPr/>
        </p:nvSpPr>
        <p:spPr>
          <a:xfrm>
            <a:off x="7805054" y="609426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51" name="Rounded Rectangle 150"/>
          <p:cNvSpPr/>
          <p:nvPr/>
        </p:nvSpPr>
        <p:spPr>
          <a:xfrm>
            <a:off x="8305800" y="6108782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PS9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69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07 L 0.41858 -0.006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1 2.98797E-6 L -0.00069 -0.3829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19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858 -0.00555 L 0.28524 -0.005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524 -0.00555 L 0.41858 -0.0055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9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 -0.22757 L -0.07951 -0.2266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858 -0.00763 L 0.12691 -0.0055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91 -0.00555 L 0.32691 -0.0048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8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7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191 -0.00555 L 0.11858 -0.0055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0" grpId="1" animBg="1"/>
      <p:bldP spid="110" grpId="2" animBg="1"/>
      <p:bldP spid="110" grpId="3" animBg="1"/>
      <p:bldP spid="110" grpId="4" animBg="1"/>
      <p:bldP spid="116" grpId="0" animBg="1"/>
      <p:bldP spid="2" grpId="0" animBg="1"/>
      <p:bldP spid="1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3400" y="2514657"/>
            <a:ext cx="6106437" cy="3148760"/>
            <a:chOff x="838200" y="279228"/>
            <a:chExt cx="7391400" cy="4191000"/>
          </a:xfrm>
        </p:grpSpPr>
        <p:grpSp>
          <p:nvGrpSpPr>
            <p:cNvPr id="4" name="Group 3"/>
            <p:cNvGrpSpPr/>
            <p:nvPr/>
          </p:nvGrpSpPr>
          <p:grpSpPr>
            <a:xfrm>
              <a:off x="838200" y="279228"/>
              <a:ext cx="7391400" cy="4191000"/>
              <a:chOff x="1066800" y="278159"/>
              <a:chExt cx="7391400" cy="419100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066800" y="278159"/>
                <a:ext cx="7391400" cy="4191000"/>
                <a:chOff x="1066800" y="278159"/>
                <a:chExt cx="7391400" cy="4191000"/>
              </a:xfrm>
            </p:grpSpPr>
            <p:sp>
              <p:nvSpPr>
                <p:cNvPr id="51" name="Freeform 50"/>
                <p:cNvSpPr/>
                <p:nvPr/>
              </p:nvSpPr>
              <p:spPr>
                <a:xfrm>
                  <a:off x="1066800" y="1459259"/>
                  <a:ext cx="7391400" cy="3009900"/>
                </a:xfrm>
                <a:custGeom>
                  <a:avLst/>
                  <a:gdLst>
                    <a:gd name="connsiteX0" fmla="*/ 0 w 7391400"/>
                    <a:gd name="connsiteY0" fmla="*/ 12700 h 3009900"/>
                    <a:gd name="connsiteX1" fmla="*/ 25400 w 7391400"/>
                    <a:gd name="connsiteY1" fmla="*/ 2235200 h 3009900"/>
                    <a:gd name="connsiteX2" fmla="*/ 25400 w 7391400"/>
                    <a:gd name="connsiteY2" fmla="*/ 2235200 h 3009900"/>
                    <a:gd name="connsiteX3" fmla="*/ 279400 w 7391400"/>
                    <a:gd name="connsiteY3" fmla="*/ 2832100 h 3009900"/>
                    <a:gd name="connsiteX4" fmla="*/ 279400 w 7391400"/>
                    <a:gd name="connsiteY4" fmla="*/ 2832100 h 3009900"/>
                    <a:gd name="connsiteX5" fmla="*/ 533400 w 7391400"/>
                    <a:gd name="connsiteY5" fmla="*/ 3009900 h 3009900"/>
                    <a:gd name="connsiteX6" fmla="*/ 533400 w 7391400"/>
                    <a:gd name="connsiteY6" fmla="*/ 3009900 h 3009900"/>
                    <a:gd name="connsiteX7" fmla="*/ 546100 w 7391400"/>
                    <a:gd name="connsiteY7" fmla="*/ 1854200 h 3009900"/>
                    <a:gd name="connsiteX8" fmla="*/ 546100 w 7391400"/>
                    <a:gd name="connsiteY8" fmla="*/ 1854200 h 3009900"/>
                    <a:gd name="connsiteX9" fmla="*/ 444500 w 7391400"/>
                    <a:gd name="connsiteY9" fmla="*/ 1854200 h 3009900"/>
                    <a:gd name="connsiteX10" fmla="*/ 444500 w 7391400"/>
                    <a:gd name="connsiteY10" fmla="*/ 1854200 h 3009900"/>
                    <a:gd name="connsiteX11" fmla="*/ 444500 w 7391400"/>
                    <a:gd name="connsiteY11" fmla="*/ 1727200 h 3009900"/>
                    <a:gd name="connsiteX12" fmla="*/ 444500 w 7391400"/>
                    <a:gd name="connsiteY12" fmla="*/ 1727200 h 3009900"/>
                    <a:gd name="connsiteX13" fmla="*/ 558800 w 7391400"/>
                    <a:gd name="connsiteY13" fmla="*/ 1727200 h 3009900"/>
                    <a:gd name="connsiteX14" fmla="*/ 558800 w 7391400"/>
                    <a:gd name="connsiteY14" fmla="*/ 1727200 h 3009900"/>
                    <a:gd name="connsiteX15" fmla="*/ 533400 w 7391400"/>
                    <a:gd name="connsiteY15" fmla="*/ 1244600 h 3009900"/>
                    <a:gd name="connsiteX16" fmla="*/ 533400 w 7391400"/>
                    <a:gd name="connsiteY16" fmla="*/ 1244600 h 3009900"/>
                    <a:gd name="connsiteX17" fmla="*/ 7391400 w 7391400"/>
                    <a:gd name="connsiteY17" fmla="*/ 1231900 h 3009900"/>
                    <a:gd name="connsiteX18" fmla="*/ 7391400 w 7391400"/>
                    <a:gd name="connsiteY18" fmla="*/ 1231900 h 3009900"/>
                    <a:gd name="connsiteX19" fmla="*/ 7378700 w 7391400"/>
                    <a:gd name="connsiteY19" fmla="*/ 0 h 3009900"/>
                    <a:gd name="connsiteX20" fmla="*/ 7378700 w 7391400"/>
                    <a:gd name="connsiteY20" fmla="*/ 0 h 3009900"/>
                    <a:gd name="connsiteX21" fmla="*/ 0 w 7391400"/>
                    <a:gd name="connsiteY21" fmla="*/ 12700 h 300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391400" h="3009900">
                      <a:moveTo>
                        <a:pt x="0" y="12700"/>
                      </a:moveTo>
                      <a:lnTo>
                        <a:pt x="25400" y="2235200"/>
                      </a:lnTo>
                      <a:lnTo>
                        <a:pt x="25400" y="2235200"/>
                      </a:lnTo>
                      <a:lnTo>
                        <a:pt x="279400" y="2832100"/>
                      </a:lnTo>
                      <a:lnTo>
                        <a:pt x="279400" y="2832100"/>
                      </a:lnTo>
                      <a:lnTo>
                        <a:pt x="533400" y="3009900"/>
                      </a:lnTo>
                      <a:lnTo>
                        <a:pt x="533400" y="3009900"/>
                      </a:lnTo>
                      <a:cubicBezTo>
                        <a:pt x="535517" y="2817283"/>
                        <a:pt x="546100" y="1854200"/>
                        <a:pt x="546100" y="1854200"/>
                      </a:cubicBezTo>
                      <a:lnTo>
                        <a:pt x="546100" y="1854200"/>
                      </a:lnTo>
                      <a:lnTo>
                        <a:pt x="444500" y="1854200"/>
                      </a:lnTo>
                      <a:lnTo>
                        <a:pt x="444500" y="1854200"/>
                      </a:lnTo>
                      <a:lnTo>
                        <a:pt x="444500" y="1727200"/>
                      </a:lnTo>
                      <a:lnTo>
                        <a:pt x="444500" y="1727200"/>
                      </a:lnTo>
                      <a:lnTo>
                        <a:pt x="558800" y="1727200"/>
                      </a:lnTo>
                      <a:lnTo>
                        <a:pt x="558800" y="1727200"/>
                      </a:lnTo>
                      <a:lnTo>
                        <a:pt x="533400" y="1244600"/>
                      </a:lnTo>
                      <a:lnTo>
                        <a:pt x="533400" y="1244600"/>
                      </a:lnTo>
                      <a:lnTo>
                        <a:pt x="7391400" y="1231900"/>
                      </a:lnTo>
                      <a:lnTo>
                        <a:pt x="7391400" y="1231900"/>
                      </a:lnTo>
                      <a:cubicBezTo>
                        <a:pt x="7389283" y="1026583"/>
                        <a:pt x="7378700" y="0"/>
                        <a:pt x="7378700" y="0"/>
                      </a:cubicBezTo>
                      <a:lnTo>
                        <a:pt x="7378700" y="0"/>
                      </a:lnTo>
                      <a:lnTo>
                        <a:pt x="0" y="12700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 flipH="1">
                  <a:off x="1610588" y="278159"/>
                  <a:ext cx="608148" cy="1182169"/>
                </a:xfrm>
                <a:custGeom>
                  <a:avLst/>
                  <a:gdLst>
                    <a:gd name="connsiteX0" fmla="*/ 0 w 280416"/>
                    <a:gd name="connsiteY0" fmla="*/ 621059 h 621059"/>
                    <a:gd name="connsiteX1" fmla="*/ 165100 w 280416"/>
                    <a:gd name="connsiteY1" fmla="*/ 125759 h 621059"/>
                    <a:gd name="connsiteX2" fmla="*/ 266700 w 280416"/>
                    <a:gd name="connsiteY2" fmla="*/ 24159 h 621059"/>
                    <a:gd name="connsiteX3" fmla="*/ 279400 w 280416"/>
                    <a:gd name="connsiteY3" fmla="*/ 494059 h 621059"/>
                    <a:gd name="connsiteX4" fmla="*/ 279400 w 280416"/>
                    <a:gd name="connsiteY4" fmla="*/ 494059 h 621059"/>
                    <a:gd name="connsiteX5" fmla="*/ 177800 w 280416"/>
                    <a:gd name="connsiteY5" fmla="*/ 481359 h 621059"/>
                    <a:gd name="connsiteX6" fmla="*/ 177800 w 280416"/>
                    <a:gd name="connsiteY6" fmla="*/ 481359 h 621059"/>
                    <a:gd name="connsiteX7" fmla="*/ 177800 w 280416"/>
                    <a:gd name="connsiteY7" fmla="*/ 621059 h 621059"/>
                    <a:gd name="connsiteX8" fmla="*/ 177800 w 280416"/>
                    <a:gd name="connsiteY8" fmla="*/ 621059 h 621059"/>
                    <a:gd name="connsiteX9" fmla="*/ 0 w 280416"/>
                    <a:gd name="connsiteY9" fmla="*/ 621059 h 621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0416" h="621059">
                      <a:moveTo>
                        <a:pt x="0" y="621059"/>
                      </a:moveTo>
                      <a:cubicBezTo>
                        <a:pt x="60325" y="423150"/>
                        <a:pt x="120650" y="225242"/>
                        <a:pt x="165100" y="125759"/>
                      </a:cubicBezTo>
                      <a:cubicBezTo>
                        <a:pt x="209550" y="26276"/>
                        <a:pt x="247650" y="-37224"/>
                        <a:pt x="266700" y="24159"/>
                      </a:cubicBezTo>
                      <a:cubicBezTo>
                        <a:pt x="285750" y="85542"/>
                        <a:pt x="279400" y="494059"/>
                        <a:pt x="279400" y="494059"/>
                      </a:cubicBezTo>
                      <a:lnTo>
                        <a:pt x="279400" y="494059"/>
                      </a:lnTo>
                      <a:lnTo>
                        <a:pt x="177800" y="481359"/>
                      </a:lnTo>
                      <a:lnTo>
                        <a:pt x="177800" y="481359"/>
                      </a:lnTo>
                      <a:lnTo>
                        <a:pt x="177800" y="621059"/>
                      </a:lnTo>
                      <a:lnTo>
                        <a:pt x="177800" y="621059"/>
                      </a:lnTo>
                      <a:lnTo>
                        <a:pt x="0" y="621059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1773842" y="1982272"/>
                <a:ext cx="1701592" cy="712154"/>
                <a:chOff x="907729" y="2726441"/>
                <a:chExt cx="1482721" cy="861706"/>
              </a:xfrm>
            </p:grpSpPr>
            <p:grpSp>
              <p:nvGrpSpPr>
                <p:cNvPr id="39" name="Group 38"/>
                <p:cNvGrpSpPr/>
                <p:nvPr/>
              </p:nvGrpSpPr>
              <p:grpSpPr>
                <a:xfrm>
                  <a:off x="907729" y="2785113"/>
                  <a:ext cx="692471" cy="796287"/>
                  <a:chOff x="907729" y="2785113"/>
                  <a:chExt cx="692471" cy="796287"/>
                </a:xfrm>
              </p:grpSpPr>
              <p:cxnSp>
                <p:nvCxnSpPr>
                  <p:cNvPr id="46" name="Straight Connector 45"/>
                  <p:cNvCxnSpPr/>
                  <p:nvPr/>
                </p:nvCxnSpPr>
                <p:spPr>
                  <a:xfrm>
                    <a:off x="907729" y="3098800"/>
                    <a:ext cx="0" cy="45719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>
                    <a:off x="111421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/>
                  <p:cNvCxnSpPr/>
                  <p:nvPr/>
                </p:nvCxnSpPr>
                <p:spPr>
                  <a:xfrm>
                    <a:off x="1600200" y="2785113"/>
                    <a:ext cx="0" cy="78336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0" name="Group 39"/>
                <p:cNvGrpSpPr/>
                <p:nvPr/>
              </p:nvGrpSpPr>
              <p:grpSpPr>
                <a:xfrm>
                  <a:off x="1752600" y="2726441"/>
                  <a:ext cx="637850" cy="861706"/>
                  <a:chOff x="976745" y="2726441"/>
                  <a:chExt cx="637850" cy="861706"/>
                </a:xfrm>
              </p:grpSpPr>
              <p:cxnSp>
                <p:nvCxnSpPr>
                  <p:cNvPr id="41" name="Straight Connector 40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1157396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>
                    <a:off x="1490986" y="3098800"/>
                    <a:ext cx="0" cy="45719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>
                    <a:off x="1324190" y="3098800"/>
                    <a:ext cx="0" cy="45719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1614595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" name="Group 8"/>
              <p:cNvGrpSpPr/>
              <p:nvPr/>
            </p:nvGrpSpPr>
            <p:grpSpPr>
              <a:xfrm>
                <a:off x="3606907" y="2009979"/>
                <a:ext cx="1605868" cy="712154"/>
                <a:chOff x="976745" y="2726441"/>
                <a:chExt cx="1399310" cy="861706"/>
              </a:xfrm>
            </p:grpSpPr>
            <p:grpSp>
              <p:nvGrpSpPr>
                <p:cNvPr id="27" name="Group 26"/>
                <p:cNvGrpSpPr/>
                <p:nvPr/>
              </p:nvGrpSpPr>
              <p:grpSpPr>
                <a:xfrm>
                  <a:off x="976745" y="2785113"/>
                  <a:ext cx="623455" cy="796287"/>
                  <a:chOff x="976745" y="2785113"/>
                  <a:chExt cx="623455" cy="796287"/>
                </a:xfrm>
              </p:grpSpPr>
              <p:cxnSp>
                <p:nvCxnSpPr>
                  <p:cNvPr id="34" name="Straight Connector 33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/>
                  <p:cNvCxnSpPr/>
                  <p:nvPr/>
                </p:nvCxnSpPr>
                <p:spPr>
                  <a:xfrm>
                    <a:off x="1600200" y="2785113"/>
                    <a:ext cx="0" cy="783369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8" name="Group 27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0" name="Group 9"/>
              <p:cNvGrpSpPr/>
              <p:nvPr/>
            </p:nvGrpSpPr>
            <p:grpSpPr>
              <a:xfrm>
                <a:off x="5372100" y="2019168"/>
                <a:ext cx="1605868" cy="723746"/>
                <a:chOff x="976745" y="2712416"/>
                <a:chExt cx="1399310" cy="875731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976745" y="2712416"/>
                  <a:ext cx="623455" cy="868985"/>
                  <a:chOff x="976745" y="2712415"/>
                  <a:chExt cx="623455" cy="868985"/>
                </a:xfrm>
              </p:grpSpPr>
              <p:cxnSp>
                <p:nvCxnSpPr>
                  <p:cNvPr id="22" name="Straight Connector 21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>
                    <a:off x="1600200" y="2712415"/>
                    <a:ext cx="0" cy="861705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" name="Group 15"/>
                <p:cNvGrpSpPr/>
                <p:nvPr/>
              </p:nvGrpSpPr>
              <p:grpSpPr>
                <a:xfrm>
                  <a:off x="1752600" y="2726441"/>
                  <a:ext cx="623455" cy="861706"/>
                  <a:chOff x="976745" y="2726441"/>
                  <a:chExt cx="623455" cy="861706"/>
                </a:xfrm>
              </p:grpSpPr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976745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1143000" y="3098800"/>
                    <a:ext cx="0" cy="4826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4478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295400" y="3098800"/>
                    <a:ext cx="0" cy="45720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1600200" y="2726441"/>
                    <a:ext cx="0" cy="861706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1652742" y="181233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086100" y="1786117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838700" y="1802159"/>
                <a:ext cx="329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bg1"/>
                    </a:solidFill>
                  </a:rPr>
                  <a:t>2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" name="Straight Arrow Connector 4"/>
            <p:cNvCxnSpPr/>
            <p:nvPr/>
          </p:nvCxnSpPr>
          <p:spPr>
            <a:xfrm>
              <a:off x="3314699" y="2209800"/>
              <a:ext cx="1624585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695700" y="1519245"/>
              <a:ext cx="938682" cy="6964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</a:rPr>
                <a:t>cm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590325" y="2521390"/>
            <a:ext cx="6060952" cy="3193610"/>
            <a:chOff x="590325" y="2162838"/>
            <a:chExt cx="6060952" cy="3193610"/>
          </a:xfrm>
        </p:grpSpPr>
        <p:grpSp>
          <p:nvGrpSpPr>
            <p:cNvPr id="161" name="Group 160"/>
            <p:cNvGrpSpPr/>
            <p:nvPr/>
          </p:nvGrpSpPr>
          <p:grpSpPr>
            <a:xfrm>
              <a:off x="590325" y="2162838"/>
              <a:ext cx="6060952" cy="3193610"/>
              <a:chOff x="590325" y="2162838"/>
              <a:chExt cx="6060952" cy="3193610"/>
            </a:xfrm>
          </p:grpSpPr>
          <p:sp>
            <p:nvSpPr>
              <p:cNvPr id="157" name="Diagonal Stripe 156"/>
              <p:cNvSpPr/>
              <p:nvPr/>
            </p:nvSpPr>
            <p:spPr>
              <a:xfrm rot="393633">
                <a:off x="4101737" y="3406021"/>
                <a:ext cx="2549540" cy="347336"/>
              </a:xfrm>
              <a:prstGeom prst="diagStrip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4" name="Group 53"/>
              <p:cNvGrpSpPr/>
              <p:nvPr/>
            </p:nvGrpSpPr>
            <p:grpSpPr>
              <a:xfrm>
                <a:off x="590325" y="2162838"/>
                <a:ext cx="3912862" cy="3193610"/>
                <a:chOff x="858088" y="1371600"/>
                <a:chExt cx="5105400" cy="4191000"/>
              </a:xfrm>
            </p:grpSpPr>
            <p:grpSp>
              <p:nvGrpSpPr>
                <p:cNvPr id="56" name="Group 55"/>
                <p:cNvGrpSpPr/>
                <p:nvPr/>
              </p:nvGrpSpPr>
              <p:grpSpPr>
                <a:xfrm>
                  <a:off x="858088" y="1371600"/>
                  <a:ext cx="5105400" cy="4191000"/>
                  <a:chOff x="848590" y="412944"/>
                  <a:chExt cx="5105400" cy="4153654"/>
                </a:xfrm>
              </p:grpSpPr>
              <p:grpSp>
                <p:nvGrpSpPr>
                  <p:cNvPr id="58" name="Group 57"/>
                  <p:cNvGrpSpPr/>
                  <p:nvPr/>
                </p:nvGrpSpPr>
                <p:grpSpPr>
                  <a:xfrm>
                    <a:off x="1981200" y="1130472"/>
                    <a:ext cx="613450" cy="469728"/>
                    <a:chOff x="2320774" y="990600"/>
                    <a:chExt cx="613450" cy="469728"/>
                  </a:xfrm>
                  <a:solidFill>
                    <a:srgbClr val="FFFF00"/>
                  </a:solidFill>
                </p:grpSpPr>
                <p:sp>
                  <p:nvSpPr>
                    <p:cNvPr id="78" name="Can 77"/>
                    <p:cNvSpPr/>
                    <p:nvPr/>
                  </p:nvSpPr>
                  <p:spPr>
                    <a:xfrm>
                      <a:off x="2473174" y="1070199"/>
                      <a:ext cx="318655" cy="390129"/>
                    </a:xfrm>
                    <a:prstGeom prst="can">
                      <a:avLst/>
                    </a:prstGeom>
                    <a:grp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" name="Oval 78"/>
                    <p:cNvSpPr/>
                    <p:nvPr/>
                  </p:nvSpPr>
                  <p:spPr>
                    <a:xfrm>
                      <a:off x="2320774" y="990600"/>
                      <a:ext cx="613450" cy="159198"/>
                    </a:xfrm>
                    <a:prstGeom prst="ellipse">
                      <a:avLst/>
                    </a:prstGeom>
                    <a:grpFill/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9" name="Freeform 58"/>
                  <p:cNvSpPr/>
                  <p:nvPr/>
                </p:nvSpPr>
                <p:spPr>
                  <a:xfrm>
                    <a:off x="848590" y="412944"/>
                    <a:ext cx="588639" cy="1159960"/>
                  </a:xfrm>
                  <a:custGeom>
                    <a:avLst/>
                    <a:gdLst>
                      <a:gd name="connsiteX0" fmla="*/ 0 w 280416"/>
                      <a:gd name="connsiteY0" fmla="*/ 621059 h 621059"/>
                      <a:gd name="connsiteX1" fmla="*/ 165100 w 280416"/>
                      <a:gd name="connsiteY1" fmla="*/ 125759 h 621059"/>
                      <a:gd name="connsiteX2" fmla="*/ 266700 w 280416"/>
                      <a:gd name="connsiteY2" fmla="*/ 24159 h 621059"/>
                      <a:gd name="connsiteX3" fmla="*/ 279400 w 280416"/>
                      <a:gd name="connsiteY3" fmla="*/ 494059 h 621059"/>
                      <a:gd name="connsiteX4" fmla="*/ 279400 w 280416"/>
                      <a:gd name="connsiteY4" fmla="*/ 494059 h 621059"/>
                      <a:gd name="connsiteX5" fmla="*/ 177800 w 280416"/>
                      <a:gd name="connsiteY5" fmla="*/ 481359 h 621059"/>
                      <a:gd name="connsiteX6" fmla="*/ 177800 w 280416"/>
                      <a:gd name="connsiteY6" fmla="*/ 481359 h 621059"/>
                      <a:gd name="connsiteX7" fmla="*/ 177800 w 280416"/>
                      <a:gd name="connsiteY7" fmla="*/ 621059 h 621059"/>
                      <a:gd name="connsiteX8" fmla="*/ 177800 w 280416"/>
                      <a:gd name="connsiteY8" fmla="*/ 621059 h 621059"/>
                      <a:gd name="connsiteX9" fmla="*/ 0 w 280416"/>
                      <a:gd name="connsiteY9" fmla="*/ 621059 h 621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80416" h="621059">
                        <a:moveTo>
                          <a:pt x="0" y="621059"/>
                        </a:moveTo>
                        <a:cubicBezTo>
                          <a:pt x="60325" y="423150"/>
                          <a:pt x="120650" y="225242"/>
                          <a:pt x="165100" y="125759"/>
                        </a:cubicBezTo>
                        <a:cubicBezTo>
                          <a:pt x="209550" y="26276"/>
                          <a:pt x="247650" y="-37224"/>
                          <a:pt x="266700" y="24159"/>
                        </a:cubicBezTo>
                        <a:cubicBezTo>
                          <a:pt x="285750" y="85542"/>
                          <a:pt x="279400" y="494059"/>
                          <a:pt x="279400" y="494059"/>
                        </a:cubicBezTo>
                        <a:lnTo>
                          <a:pt x="279400" y="494059"/>
                        </a:lnTo>
                        <a:lnTo>
                          <a:pt x="177800" y="481359"/>
                        </a:lnTo>
                        <a:lnTo>
                          <a:pt x="177800" y="481359"/>
                        </a:lnTo>
                        <a:lnTo>
                          <a:pt x="177800" y="621059"/>
                        </a:lnTo>
                        <a:lnTo>
                          <a:pt x="177800" y="621059"/>
                        </a:lnTo>
                        <a:lnTo>
                          <a:pt x="0" y="62105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" name="Freeform 59"/>
                  <p:cNvSpPr/>
                  <p:nvPr/>
                </p:nvSpPr>
                <p:spPr>
                  <a:xfrm>
                    <a:off x="1381990" y="2705875"/>
                    <a:ext cx="4572000" cy="1860723"/>
                  </a:xfrm>
                  <a:custGeom>
                    <a:avLst/>
                    <a:gdLst>
                      <a:gd name="connsiteX0" fmla="*/ 0 w 4572000"/>
                      <a:gd name="connsiteY0" fmla="*/ 0 h 1778000"/>
                      <a:gd name="connsiteX1" fmla="*/ 12700 w 4572000"/>
                      <a:gd name="connsiteY1" fmla="*/ 1778000 h 1778000"/>
                      <a:gd name="connsiteX2" fmla="*/ 12700 w 4572000"/>
                      <a:gd name="connsiteY2" fmla="*/ 1778000 h 1778000"/>
                      <a:gd name="connsiteX3" fmla="*/ 228600 w 4572000"/>
                      <a:gd name="connsiteY3" fmla="*/ 1651000 h 1778000"/>
                      <a:gd name="connsiteX4" fmla="*/ 228600 w 4572000"/>
                      <a:gd name="connsiteY4" fmla="*/ 1651000 h 1778000"/>
                      <a:gd name="connsiteX5" fmla="*/ 647700 w 4572000"/>
                      <a:gd name="connsiteY5" fmla="*/ 901700 h 1778000"/>
                      <a:gd name="connsiteX6" fmla="*/ 647700 w 4572000"/>
                      <a:gd name="connsiteY6" fmla="*/ 901700 h 1778000"/>
                      <a:gd name="connsiteX7" fmla="*/ 4572000 w 4572000"/>
                      <a:gd name="connsiteY7" fmla="*/ 901700 h 1778000"/>
                      <a:gd name="connsiteX8" fmla="*/ 4572000 w 4572000"/>
                      <a:gd name="connsiteY8" fmla="*/ 901700 h 1778000"/>
                      <a:gd name="connsiteX9" fmla="*/ 4572000 w 4572000"/>
                      <a:gd name="connsiteY9" fmla="*/ 0 h 1778000"/>
                      <a:gd name="connsiteX10" fmla="*/ 4572000 w 4572000"/>
                      <a:gd name="connsiteY10" fmla="*/ 0 h 1778000"/>
                      <a:gd name="connsiteX11" fmla="*/ 0 w 4572000"/>
                      <a:gd name="connsiteY11" fmla="*/ 0 h 1778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4572000" h="1778000">
                        <a:moveTo>
                          <a:pt x="0" y="0"/>
                        </a:moveTo>
                        <a:cubicBezTo>
                          <a:pt x="5291" y="740833"/>
                          <a:pt x="12700" y="1778000"/>
                          <a:pt x="12700" y="1778000"/>
                        </a:cubicBezTo>
                        <a:lnTo>
                          <a:pt x="12700" y="1778000"/>
                        </a:lnTo>
                        <a:lnTo>
                          <a:pt x="228600" y="1651000"/>
                        </a:lnTo>
                        <a:lnTo>
                          <a:pt x="228600" y="1651000"/>
                        </a:lnTo>
                        <a:lnTo>
                          <a:pt x="647700" y="901700"/>
                        </a:lnTo>
                        <a:lnTo>
                          <a:pt x="647700" y="901700"/>
                        </a:lnTo>
                        <a:lnTo>
                          <a:pt x="4572000" y="901700"/>
                        </a:lnTo>
                        <a:lnTo>
                          <a:pt x="4572000" y="901700"/>
                        </a:lnTo>
                        <a:lnTo>
                          <a:pt x="4572000" y="0"/>
                        </a:lnTo>
                        <a:lnTo>
                          <a:pt x="45720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1" name="Group 60"/>
                  <p:cNvGrpSpPr/>
                  <p:nvPr/>
                </p:nvGrpSpPr>
                <p:grpSpPr>
                  <a:xfrm>
                    <a:off x="1302005" y="2708552"/>
                    <a:ext cx="2671484" cy="833817"/>
                    <a:chOff x="1302005" y="2708552"/>
                    <a:chExt cx="2671484" cy="833817"/>
                  </a:xfrm>
                </p:grpSpPr>
                <p:sp>
                  <p:nvSpPr>
                    <p:cNvPr id="62" name="Rectangle 61"/>
                    <p:cNvSpPr/>
                    <p:nvPr/>
                  </p:nvSpPr>
                  <p:spPr>
                    <a:xfrm>
                      <a:off x="1439908" y="2730334"/>
                      <a:ext cx="2533581" cy="812035"/>
                    </a:xfrm>
                    <a:prstGeom prst="rect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63" name="Group 62"/>
                    <p:cNvGrpSpPr/>
                    <p:nvPr/>
                  </p:nvGrpSpPr>
                  <p:grpSpPr>
                    <a:xfrm>
                      <a:off x="1302005" y="2708552"/>
                      <a:ext cx="2280848" cy="828683"/>
                      <a:chOff x="1262877" y="2708552"/>
                      <a:chExt cx="2105936" cy="828683"/>
                    </a:xfrm>
                    <a:solidFill>
                      <a:srgbClr val="FF0000"/>
                    </a:solidFill>
                  </p:grpSpPr>
                  <p:grpSp>
                    <p:nvGrpSpPr>
                      <p:cNvPr id="64" name="Group 63"/>
                      <p:cNvGrpSpPr/>
                      <p:nvPr/>
                    </p:nvGrpSpPr>
                    <p:grpSpPr>
                      <a:xfrm>
                        <a:off x="1621119" y="2708552"/>
                        <a:ext cx="1427020" cy="489701"/>
                        <a:chOff x="976745" y="3091699"/>
                        <a:chExt cx="1427020" cy="489701"/>
                      </a:xfrm>
                      <a:grpFill/>
                    </p:grpSpPr>
                    <p:grpSp>
                      <p:nvGrpSpPr>
                        <p:cNvPr id="66" name="Group 65"/>
                        <p:cNvGrpSpPr/>
                        <p:nvPr/>
                      </p:nvGrpSpPr>
                      <p:grpSpPr>
                        <a:xfrm>
                          <a:off x="976745" y="3091699"/>
                          <a:ext cx="623455" cy="486410"/>
                          <a:chOff x="976745" y="3091699"/>
                          <a:chExt cx="623455" cy="486410"/>
                        </a:xfrm>
                        <a:grpFill/>
                      </p:grpSpPr>
                      <p:cxnSp>
                        <p:nvCxnSpPr>
                          <p:cNvPr id="73" name="Straight Connector 72"/>
                          <p:cNvCxnSpPr/>
                          <p:nvPr/>
                        </p:nvCxnSpPr>
                        <p:spPr>
                          <a:xfrm>
                            <a:off x="976745" y="3098800"/>
                            <a:ext cx="0" cy="4572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4" name="Straight Connector 73"/>
                          <p:cNvCxnSpPr/>
                          <p:nvPr/>
                        </p:nvCxnSpPr>
                        <p:spPr>
                          <a:xfrm>
                            <a:off x="1143000" y="3106882"/>
                            <a:ext cx="0" cy="438727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5" name="Straight Connector 74"/>
                          <p:cNvCxnSpPr/>
                          <p:nvPr/>
                        </p:nvCxnSpPr>
                        <p:spPr>
                          <a:xfrm>
                            <a:off x="1447800" y="3098800"/>
                            <a:ext cx="0" cy="4572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6" name="Straight Connector 75"/>
                          <p:cNvCxnSpPr/>
                          <p:nvPr/>
                        </p:nvCxnSpPr>
                        <p:spPr>
                          <a:xfrm>
                            <a:off x="1295400" y="3098800"/>
                            <a:ext cx="0" cy="4572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7" name="Straight Connector 76"/>
                          <p:cNvCxnSpPr/>
                          <p:nvPr/>
                        </p:nvCxnSpPr>
                        <p:spPr>
                          <a:xfrm>
                            <a:off x="1600200" y="3091699"/>
                            <a:ext cx="0" cy="48641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grpSp>
                      <p:nvGrpSpPr>
                        <p:cNvPr id="67" name="Group 66"/>
                        <p:cNvGrpSpPr/>
                        <p:nvPr/>
                      </p:nvGrpSpPr>
                      <p:grpSpPr>
                        <a:xfrm>
                          <a:off x="1752600" y="3091699"/>
                          <a:ext cx="651165" cy="489701"/>
                          <a:chOff x="976745" y="3091699"/>
                          <a:chExt cx="651165" cy="489701"/>
                        </a:xfrm>
                        <a:grpFill/>
                      </p:grpSpPr>
                      <p:cxnSp>
                        <p:nvCxnSpPr>
                          <p:cNvPr id="68" name="Straight Connector 67"/>
                          <p:cNvCxnSpPr/>
                          <p:nvPr/>
                        </p:nvCxnSpPr>
                        <p:spPr>
                          <a:xfrm>
                            <a:off x="976745" y="3098800"/>
                            <a:ext cx="0" cy="4572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69" name="Straight Connector 68"/>
                          <p:cNvCxnSpPr/>
                          <p:nvPr/>
                        </p:nvCxnSpPr>
                        <p:spPr>
                          <a:xfrm>
                            <a:off x="1143000" y="3098800"/>
                            <a:ext cx="0" cy="4826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0" name="Straight Connector 69"/>
                          <p:cNvCxnSpPr/>
                          <p:nvPr/>
                        </p:nvCxnSpPr>
                        <p:spPr>
                          <a:xfrm>
                            <a:off x="1475510" y="3098800"/>
                            <a:ext cx="0" cy="4572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1" name="Straight Connector 70"/>
                          <p:cNvCxnSpPr/>
                          <p:nvPr/>
                        </p:nvCxnSpPr>
                        <p:spPr>
                          <a:xfrm>
                            <a:off x="1295400" y="3098800"/>
                            <a:ext cx="0" cy="45720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72" name="Straight Connector 71"/>
                          <p:cNvCxnSpPr/>
                          <p:nvPr/>
                        </p:nvCxnSpPr>
                        <p:spPr>
                          <a:xfrm>
                            <a:off x="1627910" y="3091699"/>
                            <a:ext cx="0" cy="486410"/>
                          </a:xfrm>
                          <a:prstGeom prst="line">
                            <a:avLst/>
                          </a:prstGeom>
                          <a:grp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sp>
                    <p:nvSpPr>
                      <p:cNvPr id="65" name="TextBox 64"/>
                      <p:cNvSpPr txBox="1"/>
                      <p:nvPr/>
                    </p:nvSpPr>
                    <p:spPr>
                      <a:xfrm>
                        <a:off x="1262877" y="3136936"/>
                        <a:ext cx="2105936" cy="4002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400" b="1" dirty="0" smtClean="0"/>
                          <a:t>0 1 2 3 4 5 6 7 8 9 10</a:t>
                        </a:r>
                        <a:endParaRPr lang="en-US" sz="1400" b="1" dirty="0"/>
                      </a:p>
                    </p:txBody>
                  </p:sp>
                </p:grpSp>
              </p:grpSp>
            </p:grpSp>
            <p:cxnSp>
              <p:nvCxnSpPr>
                <p:cNvPr id="57" name="Straight Connector 56"/>
                <p:cNvCxnSpPr/>
                <p:nvPr/>
              </p:nvCxnSpPr>
              <p:spPr>
                <a:xfrm>
                  <a:off x="1524000" y="3725840"/>
                  <a:ext cx="0" cy="381248"/>
                </a:xfrm>
                <a:prstGeom prst="line">
                  <a:avLst/>
                </a:prstGeom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5" name="Rectangle 54"/>
            <p:cNvSpPr/>
            <p:nvPr/>
          </p:nvSpPr>
          <p:spPr>
            <a:xfrm>
              <a:off x="590325" y="2986453"/>
              <a:ext cx="3912862" cy="269457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2" name="Rectangle 161"/>
          <p:cNvSpPr/>
          <p:nvPr/>
        </p:nvSpPr>
        <p:spPr>
          <a:xfrm>
            <a:off x="5002953" y="3685015"/>
            <a:ext cx="298063" cy="3945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</a:t>
            </a:r>
            <a:endParaRPr lang="en-US" sz="2800" b="1" dirty="0"/>
          </a:p>
        </p:txBody>
      </p:sp>
      <p:sp>
        <p:nvSpPr>
          <p:cNvPr id="164" name="Rectangle 163"/>
          <p:cNvSpPr/>
          <p:nvPr/>
        </p:nvSpPr>
        <p:spPr>
          <a:xfrm>
            <a:off x="304800" y="152400"/>
            <a:ext cx="8382000" cy="8382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স্লাইড ক্যালিপার্সের সাহায্যে গভীরতা নির্ণয়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65" name="Table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549886"/>
              </p:ext>
            </p:extLst>
          </p:nvPr>
        </p:nvGraphicFramePr>
        <p:xfrm>
          <a:off x="2014410" y="1099100"/>
          <a:ext cx="6977190" cy="1036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4180"/>
                <a:gridCol w="2501175"/>
                <a:gridCol w="2151835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প্রধান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স্কেল পাঠ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সমপাতন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ভার্নিয়ার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ধ্রুবক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0.1mm</a:t>
                      </a:r>
                      <a:endParaRPr lang="en-US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6" name="Table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97018"/>
              </p:ext>
            </p:extLst>
          </p:nvPr>
        </p:nvGraphicFramePr>
        <p:xfrm>
          <a:off x="2017218" y="2148840"/>
          <a:ext cx="6974382" cy="518160"/>
        </p:xfrm>
        <a:graphic>
          <a:graphicData uri="http://schemas.openxmlformats.org/drawingml/2006/table">
            <a:tbl>
              <a:tblPr/>
              <a:tblGrid>
                <a:gridCol w="6974382"/>
              </a:tblGrid>
              <a:tr h="47767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সিলিন্ডারের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বিতরের গভীরতা =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r>
                        <a:rPr lang="bn-BD" sz="2800" baseline="0" dirty="0" smtClean="0">
                          <a:latin typeface="Times New Roman" pitchFamily="18" charset="0"/>
                          <a:cs typeface="NikoshBAN" pitchFamily="2" charset="0"/>
                        </a:rPr>
                        <a:t>+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NikoshBAN" pitchFamily="2" charset="0"/>
                        </a:rPr>
                        <a:t>1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×0.1 = 14.1 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mm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5" name="Rounded Rectangle 84">
            <a:hlinkClick r:id="" action="ppaction://hlinkshowjump?jump=lastslide"/>
          </p:cNvPr>
          <p:cNvSpPr/>
          <p:nvPr/>
        </p:nvSpPr>
        <p:spPr>
          <a:xfrm>
            <a:off x="1572214" y="6502542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Up Arrow Callout 85">
            <a:hlinkClick r:id="" action="ppaction://hlinkshowjump?jump=firstslide"/>
          </p:cNvPr>
          <p:cNvSpPr/>
          <p:nvPr/>
        </p:nvSpPr>
        <p:spPr>
          <a:xfrm>
            <a:off x="2804882" y="5889426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7" name="Action Button: End 86">
            <a:hlinkClick r:id="" action="ppaction://hlinkshowjump?jump=nextslide" highlightClick="1"/>
          </p:cNvPr>
          <p:cNvSpPr/>
          <p:nvPr/>
        </p:nvSpPr>
        <p:spPr>
          <a:xfrm>
            <a:off x="3951512" y="6063342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Action Button: Beginning 87">
            <a:hlinkClick r:id="" action="ppaction://hlinkshowjump?jump=previousslide" highlightClick="1"/>
          </p:cNvPr>
          <p:cNvSpPr/>
          <p:nvPr/>
        </p:nvSpPr>
        <p:spPr>
          <a:xfrm>
            <a:off x="2059574" y="6071494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Rounded Rectangle 88">
            <a:hlinkClick r:id="rId2" action="ppaction://hlinksldjump"/>
          </p:cNvPr>
          <p:cNvSpPr/>
          <p:nvPr/>
        </p:nvSpPr>
        <p:spPr>
          <a:xfrm>
            <a:off x="1043036" y="6069166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0" name="Rounded Rectangle 89">
            <a:hlinkClick r:id="rId3" action="ppaction://hlinksldjump"/>
          </p:cNvPr>
          <p:cNvSpPr/>
          <p:nvPr/>
        </p:nvSpPr>
        <p:spPr>
          <a:xfrm>
            <a:off x="5744028" y="646952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1" name="Rounded Rectangle 90">
            <a:hlinkClick r:id="rId4" action="ppaction://hlinksldjump"/>
          </p:cNvPr>
          <p:cNvSpPr/>
          <p:nvPr/>
        </p:nvSpPr>
        <p:spPr>
          <a:xfrm>
            <a:off x="6248400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2" name="Rounded Rectangle 91">
            <a:hlinkClick r:id="rId5" action="ppaction://hlinksldjump"/>
          </p:cNvPr>
          <p:cNvSpPr/>
          <p:nvPr/>
        </p:nvSpPr>
        <p:spPr>
          <a:xfrm>
            <a:off x="6248396" y="606697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3" name="Rounded Rectangle 92">
            <a:hlinkClick r:id="rId6" action="ppaction://hlinksldjump"/>
          </p:cNvPr>
          <p:cNvSpPr/>
          <p:nvPr/>
        </p:nvSpPr>
        <p:spPr>
          <a:xfrm>
            <a:off x="1012370" y="6477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Rounded Rectangle 93">
            <a:hlinkClick r:id="rId7" action="ppaction://hlinksldjump"/>
          </p:cNvPr>
          <p:cNvSpPr/>
          <p:nvPr/>
        </p:nvSpPr>
        <p:spPr>
          <a:xfrm>
            <a:off x="23408" y="605847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Rounded Rectangle 94">
            <a:hlinkClick r:id="rId8" action="ppaction://hlinksldjump"/>
          </p:cNvPr>
          <p:cNvSpPr/>
          <p:nvPr/>
        </p:nvSpPr>
        <p:spPr>
          <a:xfrm>
            <a:off x="538664" y="607298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6" name="Rounded Rectangle 95">
            <a:hlinkClick r:id="rId9" action="ppaction://hlinksldjump"/>
          </p:cNvPr>
          <p:cNvSpPr/>
          <p:nvPr/>
        </p:nvSpPr>
        <p:spPr>
          <a:xfrm>
            <a:off x="1555717" y="60764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Rounded Rectangle 96">
            <a:hlinkClick r:id="rId10" action="ppaction://hlinksldjump"/>
          </p:cNvPr>
          <p:cNvSpPr/>
          <p:nvPr/>
        </p:nvSpPr>
        <p:spPr>
          <a:xfrm>
            <a:off x="0" y="647212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8" name="Rounded Rectangle 97">
            <a:hlinkClick r:id="rId11" action="ppaction://hlinksldjump"/>
          </p:cNvPr>
          <p:cNvSpPr/>
          <p:nvPr/>
        </p:nvSpPr>
        <p:spPr>
          <a:xfrm>
            <a:off x="5243408" y="64828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5225022" y="60695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0" name="Rounded Rectangle 99">
            <a:hlinkClick r:id="rId12" action="ppaction://hlinksldjump"/>
          </p:cNvPr>
          <p:cNvSpPr/>
          <p:nvPr/>
        </p:nvSpPr>
        <p:spPr>
          <a:xfrm>
            <a:off x="4709886" y="607628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1" name="Rounded Rectangle 100">
            <a:hlinkClick r:id="rId13" action="ppaction://hlinksldjump"/>
          </p:cNvPr>
          <p:cNvSpPr/>
          <p:nvPr/>
        </p:nvSpPr>
        <p:spPr>
          <a:xfrm>
            <a:off x="508997" y="647678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Rounded Rectangle 101">
            <a:hlinkClick r:id="" action="ppaction://noaction"/>
          </p:cNvPr>
          <p:cNvSpPr/>
          <p:nvPr/>
        </p:nvSpPr>
        <p:spPr>
          <a:xfrm>
            <a:off x="5729392" y="606697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6781800" y="6081486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Can 1"/>
          <p:cNvSpPr/>
          <p:nvPr/>
        </p:nvSpPr>
        <p:spPr>
          <a:xfrm>
            <a:off x="7315200" y="4432725"/>
            <a:ext cx="729773" cy="2046963"/>
          </a:xfrm>
          <a:prstGeom prst="can">
            <a:avLst/>
          </a:prstGeom>
          <a:solidFill>
            <a:schemeClr val="bg2">
              <a:lumMod val="75000"/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7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07308E-6 L 0.22066 -0.0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4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066 -0.00208 L 0.00399 -0.005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13506E-6 L -0.0066 -0.2398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-120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6.10546E-7 L 0.21667 -0.003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Pictures\Picture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8" t="19029" r="67472" b="72300"/>
          <a:stretch/>
        </p:blipFill>
        <p:spPr bwMode="auto">
          <a:xfrm>
            <a:off x="1828800" y="3262952"/>
            <a:ext cx="2590800" cy="34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Pictures\Picture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60" y="2514600"/>
            <a:ext cx="8275637" cy="37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n 1"/>
          <p:cNvSpPr/>
          <p:nvPr/>
        </p:nvSpPr>
        <p:spPr>
          <a:xfrm>
            <a:off x="1828800" y="1219200"/>
            <a:ext cx="152400" cy="3124200"/>
          </a:xfrm>
          <a:prstGeom prst="can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User\Pictures\Picture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90" t="7582" r="32120" b="62567"/>
          <a:stretch/>
        </p:blipFill>
        <p:spPr bwMode="auto">
          <a:xfrm>
            <a:off x="4267200" y="2757245"/>
            <a:ext cx="1981199" cy="12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4182" y="152400"/>
            <a:ext cx="8275636" cy="914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স্ক্রু গজের গঠন ও কার্যপ্রণালী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4789029"/>
              </p:ext>
            </p:extLst>
          </p:nvPr>
        </p:nvGraphicFramePr>
        <p:xfrm>
          <a:off x="7890359" y="1343754"/>
          <a:ext cx="967582" cy="1250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Packager Shell Object" showAsIcon="1" r:id="rId7" imgW="380880" imgH="771480" progId="Package">
                  <p:embed/>
                </p:oleObj>
              </mc:Choice>
              <mc:Fallback>
                <p:oleObj name="Packager Shell Object" showAsIcon="1" r:id="rId7" imgW="38088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90359" y="1343754"/>
                        <a:ext cx="967582" cy="1250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own Arrow 9"/>
          <p:cNvSpPr/>
          <p:nvPr/>
        </p:nvSpPr>
        <p:spPr>
          <a:xfrm>
            <a:off x="4231365" y="1927590"/>
            <a:ext cx="340635" cy="941993"/>
          </a:xfrm>
          <a:prstGeom prst="down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76600" y="1112756"/>
            <a:ext cx="2514600" cy="8970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রৈখিক স্কেল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own Arrow 13"/>
          <p:cNvSpPr/>
          <p:nvPr/>
        </p:nvSpPr>
        <p:spPr>
          <a:xfrm rot="10800000">
            <a:off x="4883109" y="4016482"/>
            <a:ext cx="340635" cy="965092"/>
          </a:xfrm>
          <a:prstGeom prst="downArrow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62400" y="4922756"/>
            <a:ext cx="2438400" cy="89701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বৃত্তাকার স্কেল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Curved Down Arrow 16"/>
          <p:cNvSpPr/>
          <p:nvPr/>
        </p:nvSpPr>
        <p:spPr>
          <a:xfrm>
            <a:off x="7801675" y="2431078"/>
            <a:ext cx="670718" cy="493097"/>
          </a:xfrm>
          <a:prstGeom prst="curvedDownArrow">
            <a:avLst>
              <a:gd name="adj1" fmla="val 25000"/>
              <a:gd name="adj2" fmla="val 68011"/>
              <a:gd name="adj3" fmla="val 525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Rounded Rectangle 53">
            <a:hlinkClick r:id="" action="ppaction://hlinkshowjump?jump=lastslide"/>
          </p:cNvPr>
          <p:cNvSpPr/>
          <p:nvPr/>
        </p:nvSpPr>
        <p:spPr>
          <a:xfrm>
            <a:off x="3563256" y="6531570"/>
            <a:ext cx="3244850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Up Arrow Callout 54">
            <a:hlinkClick r:id="" action="ppaction://hlinkshowjump?jump=firstslide"/>
          </p:cNvPr>
          <p:cNvSpPr/>
          <p:nvPr/>
        </p:nvSpPr>
        <p:spPr>
          <a:xfrm>
            <a:off x="4633682" y="5918454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Action Button: End 55">
            <a:hlinkClick r:id="" action="ppaction://hlinkshowjump?jump=nextslide" highlightClick="1"/>
          </p:cNvPr>
          <p:cNvSpPr/>
          <p:nvPr/>
        </p:nvSpPr>
        <p:spPr>
          <a:xfrm>
            <a:off x="5780312" y="6092370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Action Button: Beginning 56">
            <a:hlinkClick r:id="" action="ppaction://hlinkshowjump?jump=previousslide" highlightClick="1"/>
          </p:cNvPr>
          <p:cNvSpPr/>
          <p:nvPr/>
        </p:nvSpPr>
        <p:spPr>
          <a:xfrm>
            <a:off x="3888374" y="6100522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Rounded Rectangle 57">
            <a:hlinkClick r:id="rId9" action="ppaction://hlinksldjump"/>
          </p:cNvPr>
          <p:cNvSpPr/>
          <p:nvPr/>
        </p:nvSpPr>
        <p:spPr>
          <a:xfrm>
            <a:off x="2871836" y="6098194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Rounded Rectangle 58">
            <a:hlinkClick r:id="rId10" action="ppaction://hlinksldjump"/>
          </p:cNvPr>
          <p:cNvSpPr/>
          <p:nvPr/>
        </p:nvSpPr>
        <p:spPr>
          <a:xfrm>
            <a:off x="7572828" y="649855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0" name="Rounded Rectangle 59">
            <a:hlinkClick r:id="rId11" action="ppaction://hlinksldjump"/>
          </p:cNvPr>
          <p:cNvSpPr/>
          <p:nvPr/>
        </p:nvSpPr>
        <p:spPr>
          <a:xfrm>
            <a:off x="8077200" y="650602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1" name="Rounded Rectangle 60">
            <a:hlinkClick r:id="rId12" action="ppaction://hlinksldjump"/>
          </p:cNvPr>
          <p:cNvSpPr/>
          <p:nvPr/>
        </p:nvSpPr>
        <p:spPr>
          <a:xfrm>
            <a:off x="8077196" y="6096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2" name="Rounded Rectangle 61">
            <a:hlinkClick r:id="rId13" action="ppaction://hlinksldjump"/>
          </p:cNvPr>
          <p:cNvSpPr/>
          <p:nvPr/>
        </p:nvSpPr>
        <p:spPr>
          <a:xfrm>
            <a:off x="2841170" y="650602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Rounded Rectangle 62">
            <a:hlinkClick r:id="rId14" action="ppaction://hlinksldjump"/>
          </p:cNvPr>
          <p:cNvSpPr/>
          <p:nvPr/>
        </p:nvSpPr>
        <p:spPr>
          <a:xfrm>
            <a:off x="1852208" y="608749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ounded Rectangle 63">
            <a:hlinkClick r:id="rId15" action="ppaction://hlinksldjump"/>
          </p:cNvPr>
          <p:cNvSpPr/>
          <p:nvPr/>
        </p:nvSpPr>
        <p:spPr>
          <a:xfrm>
            <a:off x="2367464" y="610201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Rounded Rectangle 64">
            <a:hlinkClick r:id="rId16" action="ppaction://hlinksldjump"/>
          </p:cNvPr>
          <p:cNvSpPr/>
          <p:nvPr/>
        </p:nvSpPr>
        <p:spPr>
          <a:xfrm>
            <a:off x="3384517" y="610547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6" name="Rounded Rectangle 65">
            <a:hlinkClick r:id="rId17" action="ppaction://hlinksldjump"/>
          </p:cNvPr>
          <p:cNvSpPr/>
          <p:nvPr/>
        </p:nvSpPr>
        <p:spPr>
          <a:xfrm>
            <a:off x="1828800" y="650115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Rounded Rectangle 66">
            <a:hlinkClick r:id="rId18" action="ppaction://hlinksldjump"/>
          </p:cNvPr>
          <p:cNvSpPr/>
          <p:nvPr/>
        </p:nvSpPr>
        <p:spPr>
          <a:xfrm>
            <a:off x="7072208" y="651187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S9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7053822" y="609860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9" name="Rounded Rectangle 68">
            <a:hlinkClick r:id="rId19" action="ppaction://hlinksldjump"/>
          </p:cNvPr>
          <p:cNvSpPr/>
          <p:nvPr/>
        </p:nvSpPr>
        <p:spPr>
          <a:xfrm>
            <a:off x="6538686" y="610531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0" name="Rounded Rectangle 69">
            <a:hlinkClick r:id="rId20" action="ppaction://hlinksldjump"/>
          </p:cNvPr>
          <p:cNvSpPr/>
          <p:nvPr/>
        </p:nvSpPr>
        <p:spPr>
          <a:xfrm>
            <a:off x="2337797" y="650581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Rounded Rectangle 70">
            <a:hlinkClick r:id="" action="ppaction://noaction"/>
          </p:cNvPr>
          <p:cNvSpPr/>
          <p:nvPr/>
        </p:nvSpPr>
        <p:spPr>
          <a:xfrm>
            <a:off x="7558192" y="6096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8610600" y="6110514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11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27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025E-6 L 0.13334 -0.0004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-0.00046 L -0.00469 -0.0009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092 L 0.12865 -0.0013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-0.00047 L 0.01666 -0.0004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4" grpId="0" animBg="1"/>
      <p:bldP spid="14" grpId="1" animBg="1"/>
      <p:bldP spid="14" grpId="2" animBg="1"/>
      <p:bldP spid="15" grpId="0" animBg="1"/>
      <p:bldP spid="15" grpId="1" animBg="1"/>
      <p:bldP spid="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Straight Connector 99"/>
          <p:cNvCxnSpPr/>
          <p:nvPr/>
        </p:nvCxnSpPr>
        <p:spPr>
          <a:xfrm flipH="1">
            <a:off x="7581054" y="288111"/>
            <a:ext cx="76200" cy="4771214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>
            <a:off x="1566396" y="288111"/>
            <a:ext cx="76200" cy="4771214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6" name="Group 1045"/>
          <p:cNvGrpSpPr/>
          <p:nvPr/>
        </p:nvGrpSpPr>
        <p:grpSpPr>
          <a:xfrm>
            <a:off x="466271" y="3852536"/>
            <a:ext cx="8287656" cy="2247179"/>
            <a:chOff x="322944" y="3816163"/>
            <a:chExt cx="8287656" cy="2247179"/>
          </a:xfrm>
        </p:grpSpPr>
        <p:sp>
          <p:nvSpPr>
            <p:cNvPr id="1045" name="Cube 1044"/>
            <p:cNvSpPr/>
            <p:nvPr/>
          </p:nvSpPr>
          <p:spPr>
            <a:xfrm>
              <a:off x="322944" y="5453742"/>
              <a:ext cx="8287656" cy="609600"/>
            </a:xfrm>
            <a:prstGeom prst="cube">
              <a:avLst>
                <a:gd name="adj" fmla="val 952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4" name="Trapezoid 1043"/>
            <p:cNvSpPr/>
            <p:nvPr/>
          </p:nvSpPr>
          <p:spPr>
            <a:xfrm>
              <a:off x="489858" y="3816163"/>
              <a:ext cx="7924800" cy="1942379"/>
            </a:xfrm>
            <a:prstGeom prst="trapezoid">
              <a:avLst>
                <a:gd name="adj" fmla="val 51901"/>
              </a:avLst>
            </a:prstGeom>
            <a:scene3d>
              <a:camera prst="perspectiveRelaxed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rapezoid 4"/>
          <p:cNvSpPr/>
          <p:nvPr/>
        </p:nvSpPr>
        <p:spPr>
          <a:xfrm>
            <a:off x="4114800" y="1524000"/>
            <a:ext cx="990600" cy="2974182"/>
          </a:xfrm>
          <a:prstGeom prst="trapezoid">
            <a:avLst>
              <a:gd name="adj" fmla="val 38187"/>
            </a:avLst>
          </a:prstGeom>
          <a:gradFill flip="none" rotWithShape="1">
            <a:gsLst>
              <a:gs pos="50000">
                <a:srgbClr val="CEDAF0"/>
              </a:gs>
              <a:gs pos="0">
                <a:schemeClr val="accent1">
                  <a:tint val="660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294207"/>
            <a:ext cx="990600" cy="277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rapezoid 19"/>
          <p:cNvSpPr/>
          <p:nvPr/>
        </p:nvSpPr>
        <p:spPr>
          <a:xfrm rot="10800000">
            <a:off x="4461770" y="1632200"/>
            <a:ext cx="296660" cy="2984165"/>
          </a:xfrm>
          <a:prstGeom prst="trapezoid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1048" name="Teardrop 1047"/>
          <p:cNvSpPr/>
          <p:nvPr/>
        </p:nvSpPr>
        <p:spPr>
          <a:xfrm rot="973128">
            <a:off x="4414048" y="5479360"/>
            <a:ext cx="413041" cy="414811"/>
          </a:xfrm>
          <a:prstGeom prst="teardrop">
            <a:avLst>
              <a:gd name="adj" fmla="val 20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0" name="Oval 1049"/>
          <p:cNvSpPr/>
          <p:nvPr/>
        </p:nvSpPr>
        <p:spPr>
          <a:xfrm>
            <a:off x="4486025" y="5562600"/>
            <a:ext cx="300252" cy="256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Cube 65"/>
          <p:cNvSpPr/>
          <p:nvPr/>
        </p:nvSpPr>
        <p:spPr>
          <a:xfrm>
            <a:off x="5410200" y="5473496"/>
            <a:ext cx="3200400" cy="657565"/>
          </a:xfrm>
          <a:prstGeom prst="cube">
            <a:avLst>
              <a:gd name="adj" fmla="val 4045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953000"/>
            <a:ext cx="493484" cy="66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6" name="Trapezoid 135"/>
          <p:cNvSpPr/>
          <p:nvPr/>
        </p:nvSpPr>
        <p:spPr>
          <a:xfrm rot="10558532">
            <a:off x="4573693" y="1675305"/>
            <a:ext cx="361163" cy="2757798"/>
          </a:xfrm>
          <a:prstGeom prst="trapezoid">
            <a:avLst>
              <a:gd name="adj" fmla="val 50000"/>
            </a:avLst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1604496" y="977139"/>
            <a:ext cx="5971962" cy="3565834"/>
            <a:chOff x="1604496" y="977139"/>
            <a:chExt cx="5971962" cy="3565834"/>
          </a:xfrm>
        </p:grpSpPr>
        <p:sp>
          <p:nvSpPr>
            <p:cNvPr id="105" name="Can 104"/>
            <p:cNvSpPr/>
            <p:nvPr/>
          </p:nvSpPr>
          <p:spPr>
            <a:xfrm>
              <a:off x="6709230" y="1412420"/>
              <a:ext cx="152400" cy="592743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Can 1039"/>
            <p:cNvSpPr/>
            <p:nvPr/>
          </p:nvSpPr>
          <p:spPr>
            <a:xfrm>
              <a:off x="2380344" y="1623704"/>
              <a:ext cx="152400" cy="610511"/>
            </a:xfrm>
            <a:prstGeom prst="can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&quot;No&quot; Symbol 1041"/>
            <p:cNvSpPr/>
            <p:nvPr/>
          </p:nvSpPr>
          <p:spPr>
            <a:xfrm>
              <a:off x="2224314" y="1284014"/>
              <a:ext cx="457200" cy="455125"/>
            </a:xfrm>
            <a:prstGeom prst="noSmoking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isometricOffAxis1Top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792681" y="1373418"/>
              <a:ext cx="2180163" cy="336693"/>
              <a:chOff x="4821709" y="1300245"/>
              <a:chExt cx="2180163" cy="336693"/>
            </a:xfrm>
          </p:grpSpPr>
          <p:sp>
            <p:nvSpPr>
              <p:cNvPr id="10" name="Trapezoid 9"/>
              <p:cNvSpPr/>
              <p:nvPr/>
            </p:nvSpPr>
            <p:spPr>
              <a:xfrm rot="16561209" flipV="1">
                <a:off x="5555920" y="566034"/>
                <a:ext cx="282724" cy="1751145"/>
              </a:xfrm>
              <a:prstGeom prst="trapezoid">
                <a:avLst>
                  <a:gd name="adj" fmla="val 37698"/>
                </a:avLst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cene3d>
                <a:camera prst="perspectiveFront" fov="5100000">
                  <a:rot lat="0" lon="2100000" rev="0"/>
                </a:camera>
                <a:lightRig rig="flood" dir="t">
                  <a:rot lat="0" lon="0" rev="13800000"/>
                </a:lightRig>
              </a:scene3d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L-Shape 11"/>
              <p:cNvSpPr/>
              <p:nvPr/>
            </p:nvSpPr>
            <p:spPr>
              <a:xfrm rot="15967781" flipV="1">
                <a:off x="6625656" y="1260722"/>
                <a:ext cx="234141" cy="518291"/>
              </a:xfrm>
              <a:prstGeom prst="corner">
                <a:avLst>
                  <a:gd name="adj1" fmla="val 44278"/>
                  <a:gd name="adj2" fmla="val 38458"/>
                </a:avLst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286000" y="1440884"/>
              <a:ext cx="2192362" cy="407451"/>
              <a:chOff x="2140101" y="1330486"/>
              <a:chExt cx="2338261" cy="392598"/>
            </a:xfrm>
          </p:grpSpPr>
          <p:sp>
            <p:nvSpPr>
              <p:cNvPr id="8" name="Trapezoid 7"/>
              <p:cNvSpPr/>
              <p:nvPr/>
            </p:nvSpPr>
            <p:spPr>
              <a:xfrm rot="15810778">
                <a:off x="3370625" y="454993"/>
                <a:ext cx="232244" cy="1983230"/>
              </a:xfrm>
              <a:prstGeom prst="trapezoid">
                <a:avLst>
                  <a:gd name="adj" fmla="val 37698"/>
                </a:avLst>
              </a:prstGeom>
              <a:ln>
                <a:noFill/>
              </a:ln>
              <a:effectLst>
                <a:outerShdw blurRad="184150" dist="241300" dir="11520000" sx="110000" sy="110000" algn="ctr">
                  <a:srgbClr val="000000">
                    <a:alpha val="18000"/>
                  </a:srgbClr>
                </a:outerShdw>
              </a:effectLst>
              <a:scene3d>
                <a:camera prst="perspectiveFront" fov="5100000">
                  <a:rot lat="0" lon="2100000" rev="0"/>
                </a:camera>
                <a:lightRig rig="flood" dir="t">
                  <a:rot lat="0" lon="0" rev="13800000"/>
                </a:lightRig>
              </a:scene3d>
              <a:sp3d extrusionH="107950" prstMaterial="plastic">
                <a:bevelT w="82550" h="63500" prst="divot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L-Shape 8"/>
              <p:cNvSpPr/>
              <p:nvPr/>
            </p:nvSpPr>
            <p:spPr>
              <a:xfrm rot="15980078">
                <a:off x="2266705" y="1378053"/>
                <a:ext cx="218427" cy="471636"/>
              </a:xfrm>
              <a:prstGeom prst="corner">
                <a:avLst>
                  <a:gd name="adj1" fmla="val 44278"/>
                  <a:gd name="adj2" fmla="val 38458"/>
                </a:avLst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Heptagon 5"/>
            <p:cNvSpPr/>
            <p:nvPr/>
          </p:nvSpPr>
          <p:spPr>
            <a:xfrm>
              <a:off x="4305300" y="1433204"/>
              <a:ext cx="609600" cy="381000"/>
            </a:xfrm>
            <a:prstGeom prst="hep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an 6"/>
            <p:cNvSpPr/>
            <p:nvPr/>
          </p:nvSpPr>
          <p:spPr>
            <a:xfrm>
              <a:off x="4419600" y="1129539"/>
              <a:ext cx="381000" cy="494165"/>
            </a:xfrm>
            <a:prstGeom prst="ca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305300" y="977139"/>
              <a:ext cx="609600" cy="38524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iagonal Stripe 14"/>
            <p:cNvSpPr/>
            <p:nvPr/>
          </p:nvSpPr>
          <p:spPr>
            <a:xfrm rot="1240492">
              <a:off x="4853337" y="1411337"/>
              <a:ext cx="762181" cy="518898"/>
            </a:xfrm>
            <a:prstGeom prst="diagStripe">
              <a:avLst>
                <a:gd name="adj" fmla="val 73215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Diagonal Stripe 17"/>
            <p:cNvSpPr/>
            <p:nvPr/>
          </p:nvSpPr>
          <p:spPr>
            <a:xfrm rot="2619674">
              <a:off x="3651856" y="1397458"/>
              <a:ext cx="748616" cy="527540"/>
            </a:xfrm>
            <a:prstGeom prst="diagStripe">
              <a:avLst>
                <a:gd name="adj" fmla="val 7576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hord 18"/>
            <p:cNvSpPr/>
            <p:nvPr/>
          </p:nvSpPr>
          <p:spPr>
            <a:xfrm rot="6831785">
              <a:off x="4391105" y="1440997"/>
              <a:ext cx="519132" cy="598176"/>
            </a:xfrm>
            <a:prstGeom prst="chord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39" name="Group 1038"/>
            <p:cNvGrpSpPr/>
            <p:nvPr/>
          </p:nvGrpSpPr>
          <p:grpSpPr>
            <a:xfrm>
              <a:off x="1604496" y="1966603"/>
              <a:ext cx="1657590" cy="2576370"/>
              <a:chOff x="1619010" y="2009092"/>
              <a:chExt cx="1657590" cy="2336453"/>
            </a:xfrm>
          </p:grpSpPr>
          <p:grpSp>
            <p:nvGrpSpPr>
              <p:cNvPr id="1038" name="Group 1037"/>
              <p:cNvGrpSpPr/>
              <p:nvPr/>
            </p:nvGrpSpPr>
            <p:grpSpPr>
              <a:xfrm>
                <a:off x="1676401" y="2009092"/>
                <a:ext cx="1600199" cy="2162860"/>
                <a:chOff x="1676401" y="2009092"/>
                <a:chExt cx="1600199" cy="2162860"/>
              </a:xfrm>
            </p:grpSpPr>
            <p:cxnSp>
              <p:nvCxnSpPr>
                <p:cNvPr id="1024" name="Straight Connector 1023"/>
                <p:cNvCxnSpPr/>
                <p:nvPr/>
              </p:nvCxnSpPr>
              <p:spPr>
                <a:xfrm>
                  <a:off x="2476500" y="2009092"/>
                  <a:ext cx="800100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8" name="Straight Connector 1027"/>
                <p:cNvCxnSpPr/>
                <p:nvPr/>
              </p:nvCxnSpPr>
              <p:spPr>
                <a:xfrm flipH="1">
                  <a:off x="1676401" y="2009092"/>
                  <a:ext cx="800099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0" name="Straight Connector 1029"/>
                <p:cNvCxnSpPr/>
                <p:nvPr/>
              </p:nvCxnSpPr>
              <p:spPr>
                <a:xfrm>
                  <a:off x="1676401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2" name="Straight Connector 1031"/>
                <p:cNvCxnSpPr/>
                <p:nvPr/>
              </p:nvCxnSpPr>
              <p:spPr>
                <a:xfrm>
                  <a:off x="3276600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7" name="Group 1036"/>
              <p:cNvGrpSpPr/>
              <p:nvPr/>
            </p:nvGrpSpPr>
            <p:grpSpPr>
              <a:xfrm>
                <a:off x="1619010" y="3966419"/>
                <a:ext cx="1657590" cy="379126"/>
                <a:chOff x="205014" y="1219200"/>
                <a:chExt cx="1776186" cy="379126"/>
              </a:xfrm>
              <a:solidFill>
                <a:schemeClr val="tx1"/>
              </a:solidFill>
            </p:grpSpPr>
            <p:sp>
              <p:nvSpPr>
                <p:cNvPr id="1036" name="Block Arc 1035"/>
                <p:cNvSpPr/>
                <p:nvPr/>
              </p:nvSpPr>
              <p:spPr>
                <a:xfrm>
                  <a:off x="205015" y="1219200"/>
                  <a:ext cx="1776185" cy="358235"/>
                </a:xfrm>
                <a:prstGeom prst="blockArc">
                  <a:avLst>
                    <a:gd name="adj1" fmla="val 10800000"/>
                    <a:gd name="adj2" fmla="val 0"/>
                    <a:gd name="adj3" fmla="val 49185"/>
                  </a:avLst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7" name="Block Arc 76"/>
                <p:cNvSpPr/>
                <p:nvPr/>
              </p:nvSpPr>
              <p:spPr>
                <a:xfrm flipV="1">
                  <a:off x="205014" y="1233297"/>
                  <a:ext cx="1776185" cy="365029"/>
                </a:xfrm>
                <a:prstGeom prst="blockArc">
                  <a:avLst>
                    <a:gd name="adj1" fmla="val 10800000"/>
                    <a:gd name="adj2" fmla="val 10779392"/>
                    <a:gd name="adj3" fmla="val 47782"/>
                  </a:avLst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1763485" y="2075544"/>
                <a:ext cx="1447799" cy="2162860"/>
                <a:chOff x="1676401" y="2009092"/>
                <a:chExt cx="1600199" cy="2162860"/>
              </a:xfrm>
            </p:grpSpPr>
            <p:cxnSp>
              <p:nvCxnSpPr>
                <p:cNvPr id="81" name="Straight Connector 80"/>
                <p:cNvCxnSpPr/>
                <p:nvPr/>
              </p:nvCxnSpPr>
              <p:spPr>
                <a:xfrm>
                  <a:off x="2476500" y="2009092"/>
                  <a:ext cx="800100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1676401" y="2009092"/>
                  <a:ext cx="800099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1676401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3276600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6" name="&quot;No&quot; Symbol 105"/>
            <p:cNvSpPr/>
            <p:nvPr/>
          </p:nvSpPr>
          <p:spPr>
            <a:xfrm>
              <a:off x="6553200" y="1252911"/>
              <a:ext cx="457200" cy="334924"/>
            </a:xfrm>
            <a:prstGeom prst="noSmoking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isometricOffAxis1Top"/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5918868" y="1793571"/>
              <a:ext cx="1657590" cy="2726366"/>
              <a:chOff x="1619010" y="2009092"/>
              <a:chExt cx="1657590" cy="2336453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1676401" y="2009092"/>
                <a:ext cx="1600199" cy="2162860"/>
                <a:chOff x="1676401" y="2009092"/>
                <a:chExt cx="1600199" cy="2162860"/>
              </a:xfrm>
            </p:grpSpPr>
            <p:cxnSp>
              <p:nvCxnSpPr>
                <p:cNvPr id="96" name="Straight Connector 95"/>
                <p:cNvCxnSpPr/>
                <p:nvPr/>
              </p:nvCxnSpPr>
              <p:spPr>
                <a:xfrm>
                  <a:off x="2476500" y="2009092"/>
                  <a:ext cx="800100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H="1">
                  <a:off x="1676401" y="2009092"/>
                  <a:ext cx="800099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>
                  <a:off x="1676401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3276600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oup 87"/>
              <p:cNvGrpSpPr/>
              <p:nvPr/>
            </p:nvGrpSpPr>
            <p:grpSpPr>
              <a:xfrm>
                <a:off x="1619010" y="3966419"/>
                <a:ext cx="1657590" cy="379126"/>
                <a:chOff x="205014" y="1219200"/>
                <a:chExt cx="1776186" cy="379126"/>
              </a:xfrm>
              <a:solidFill>
                <a:schemeClr val="tx1"/>
              </a:solidFill>
            </p:grpSpPr>
            <p:sp>
              <p:nvSpPr>
                <p:cNvPr id="94" name="Block Arc 93"/>
                <p:cNvSpPr/>
                <p:nvPr/>
              </p:nvSpPr>
              <p:spPr>
                <a:xfrm>
                  <a:off x="205015" y="1219200"/>
                  <a:ext cx="1776185" cy="358235"/>
                </a:xfrm>
                <a:prstGeom prst="blockArc">
                  <a:avLst>
                    <a:gd name="adj1" fmla="val 10800000"/>
                    <a:gd name="adj2" fmla="val 21599999"/>
                    <a:gd name="adj3" fmla="val 50000"/>
                  </a:avLst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5" name="Block Arc 94"/>
                <p:cNvSpPr/>
                <p:nvPr/>
              </p:nvSpPr>
              <p:spPr>
                <a:xfrm flipV="1">
                  <a:off x="205014" y="1233297"/>
                  <a:ext cx="1776185" cy="365029"/>
                </a:xfrm>
                <a:prstGeom prst="blockArc">
                  <a:avLst>
                    <a:gd name="adj1" fmla="val 10800000"/>
                    <a:gd name="adj2" fmla="val 229231"/>
                    <a:gd name="adj3" fmla="val 50000"/>
                  </a:avLst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1763485" y="2075544"/>
                <a:ext cx="1447799" cy="2162860"/>
                <a:chOff x="1676401" y="2009092"/>
                <a:chExt cx="1600199" cy="2162860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>
                  <a:off x="2476500" y="2009092"/>
                  <a:ext cx="800100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H="1">
                  <a:off x="1676401" y="2009092"/>
                  <a:ext cx="800099" cy="40005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1676401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3276600" y="2409142"/>
                  <a:ext cx="0" cy="1762810"/>
                </a:xfrm>
                <a:prstGeom prst="line">
                  <a:avLst/>
                </a:prstGeom>
                <a:ln w="5715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8" name="Cube 67"/>
          <p:cNvSpPr/>
          <p:nvPr/>
        </p:nvSpPr>
        <p:spPr>
          <a:xfrm>
            <a:off x="708240" y="4066410"/>
            <a:ext cx="896256" cy="1344824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63012" y="5610249"/>
            <a:ext cx="229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SHARF BALANC 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4800" y="3886200"/>
            <a:ext cx="604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gm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296885" y="4568838"/>
            <a:ext cx="824689" cy="1109618"/>
            <a:chOff x="6296885" y="4914777"/>
            <a:chExt cx="824689" cy="1109618"/>
          </a:xfrm>
        </p:grpSpPr>
        <p:pic>
          <p:nvPicPr>
            <p:cNvPr id="13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6885" y="4914777"/>
              <a:ext cx="824689" cy="1109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324600" y="5610249"/>
              <a:ext cx="729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30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043233" y="4795973"/>
            <a:ext cx="729167" cy="877888"/>
            <a:chOff x="7043233" y="5141912"/>
            <a:chExt cx="729167" cy="877888"/>
          </a:xfrm>
        </p:grpSpPr>
        <p:pic>
          <p:nvPicPr>
            <p:cNvPr id="64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9937" y="5141912"/>
              <a:ext cx="652463" cy="877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9" name="TextBox 68"/>
            <p:cNvSpPr txBox="1"/>
            <p:nvPr/>
          </p:nvSpPr>
          <p:spPr>
            <a:xfrm>
              <a:off x="7043233" y="5562600"/>
              <a:ext cx="729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2</a:t>
              </a:r>
              <a:r>
                <a:rPr lang="en-US" dirty="0" smtClean="0"/>
                <a:t>0</a:t>
              </a:r>
              <a:endParaRPr lang="en-US" dirty="0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7772400" y="5267604"/>
            <a:ext cx="729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  <a:r>
              <a:rPr lang="en-US" dirty="0" smtClean="0"/>
              <a:t>0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515308" y="4558352"/>
            <a:ext cx="921902" cy="1206544"/>
            <a:chOff x="5515308" y="4904291"/>
            <a:chExt cx="921902" cy="1206544"/>
          </a:xfrm>
        </p:grpSpPr>
        <p:pic>
          <p:nvPicPr>
            <p:cNvPr id="65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5308" y="4904291"/>
              <a:ext cx="921902" cy="12065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>
              <a:off x="5647141" y="5560510"/>
              <a:ext cx="729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40</a:t>
              </a:r>
              <a:endParaRPr lang="en-US" dirty="0"/>
            </a:p>
          </p:txBody>
        </p:sp>
      </p:grpSp>
      <p:sp>
        <p:nvSpPr>
          <p:cNvPr id="73" name="Trapezoid 72"/>
          <p:cNvSpPr/>
          <p:nvPr/>
        </p:nvSpPr>
        <p:spPr>
          <a:xfrm>
            <a:off x="621809" y="138752"/>
            <a:ext cx="8001326" cy="762000"/>
          </a:xfrm>
          <a:prstGeom prst="trapezoid">
            <a:avLst>
              <a:gd name="adj" fmla="val 125334"/>
            </a:avLst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66271" y="762000"/>
            <a:ext cx="76200" cy="4771214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>
            <a:off x="8677727" y="762000"/>
            <a:ext cx="38100" cy="4779983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ounded Rectangle 119">
            <a:hlinkClick r:id="" action="ppaction://hlinkshowjump?jump=lastslide"/>
          </p:cNvPr>
          <p:cNvSpPr/>
          <p:nvPr/>
        </p:nvSpPr>
        <p:spPr>
          <a:xfrm>
            <a:off x="2495564" y="6517922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1" name="Up Arrow Callout 120">
            <a:hlinkClick r:id="" action="ppaction://hlinkshowjump?jump=firstslide"/>
          </p:cNvPr>
          <p:cNvSpPr/>
          <p:nvPr/>
        </p:nvSpPr>
        <p:spPr>
          <a:xfrm>
            <a:off x="3719282" y="5918454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2" name="Action Button: End 121">
            <a:hlinkClick r:id="" action="ppaction://hlinkshowjump?jump=nextslide" highlightClick="1"/>
          </p:cNvPr>
          <p:cNvSpPr/>
          <p:nvPr/>
        </p:nvSpPr>
        <p:spPr>
          <a:xfrm>
            <a:off x="4865912" y="6092370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3" name="Action Button: Beginning 122">
            <a:hlinkClick r:id="" action="ppaction://hlinkshowjump?jump=previousslide" highlightClick="1"/>
          </p:cNvPr>
          <p:cNvSpPr/>
          <p:nvPr/>
        </p:nvSpPr>
        <p:spPr>
          <a:xfrm>
            <a:off x="2973974" y="6100522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4" name="Rounded Rectangle 123">
            <a:hlinkClick r:id="rId5" action="ppaction://hlinksldjump"/>
          </p:cNvPr>
          <p:cNvSpPr/>
          <p:nvPr/>
        </p:nvSpPr>
        <p:spPr>
          <a:xfrm>
            <a:off x="1957436" y="6098194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5" name="Rounded Rectangle 124">
            <a:hlinkClick r:id="rId6" action="ppaction://hlinksldjump"/>
          </p:cNvPr>
          <p:cNvSpPr/>
          <p:nvPr/>
        </p:nvSpPr>
        <p:spPr>
          <a:xfrm>
            <a:off x="6658428" y="649855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6" name="Rounded Rectangle 125">
            <a:hlinkClick r:id="rId7" action="ppaction://hlinksldjump"/>
          </p:cNvPr>
          <p:cNvSpPr/>
          <p:nvPr/>
        </p:nvSpPr>
        <p:spPr>
          <a:xfrm>
            <a:off x="7162800" y="650602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7" name="Rounded Rectangle 126">
            <a:hlinkClick r:id="rId8" action="ppaction://hlinksldjump"/>
          </p:cNvPr>
          <p:cNvSpPr/>
          <p:nvPr/>
        </p:nvSpPr>
        <p:spPr>
          <a:xfrm>
            <a:off x="7162796" y="6096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8" name="Rounded Rectangle 127">
            <a:hlinkClick r:id="rId9" action="ppaction://hlinksldjump"/>
          </p:cNvPr>
          <p:cNvSpPr/>
          <p:nvPr/>
        </p:nvSpPr>
        <p:spPr>
          <a:xfrm>
            <a:off x="1926770" y="650602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9" name="Rounded Rectangle 128">
            <a:hlinkClick r:id="rId10" action="ppaction://hlinksldjump"/>
          </p:cNvPr>
          <p:cNvSpPr/>
          <p:nvPr/>
        </p:nvSpPr>
        <p:spPr>
          <a:xfrm>
            <a:off x="937808" y="608749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0" name="Rounded Rectangle 129">
            <a:hlinkClick r:id="rId11" action="ppaction://hlinksldjump"/>
          </p:cNvPr>
          <p:cNvSpPr/>
          <p:nvPr/>
        </p:nvSpPr>
        <p:spPr>
          <a:xfrm>
            <a:off x="1453064" y="610201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1" name="Rounded Rectangle 130">
            <a:hlinkClick r:id="rId12" action="ppaction://hlinksldjump"/>
          </p:cNvPr>
          <p:cNvSpPr/>
          <p:nvPr/>
        </p:nvSpPr>
        <p:spPr>
          <a:xfrm>
            <a:off x="2470117" y="610547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2" name="Rounded Rectangle 131">
            <a:hlinkClick r:id="rId13" action="ppaction://hlinksldjump"/>
          </p:cNvPr>
          <p:cNvSpPr/>
          <p:nvPr/>
        </p:nvSpPr>
        <p:spPr>
          <a:xfrm>
            <a:off x="914400" y="650115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5" name="Rounded Rectangle 134">
            <a:hlinkClick r:id="rId14" action="ppaction://hlinksldjump"/>
          </p:cNvPr>
          <p:cNvSpPr/>
          <p:nvPr/>
        </p:nvSpPr>
        <p:spPr>
          <a:xfrm>
            <a:off x="6157808" y="651187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S9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7" name="Rounded Rectangle 136"/>
          <p:cNvSpPr/>
          <p:nvPr/>
        </p:nvSpPr>
        <p:spPr>
          <a:xfrm>
            <a:off x="6139422" y="609860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8" name="Rounded Rectangle 137">
            <a:hlinkClick r:id="rId15" action="ppaction://hlinksldjump"/>
          </p:cNvPr>
          <p:cNvSpPr/>
          <p:nvPr/>
        </p:nvSpPr>
        <p:spPr>
          <a:xfrm>
            <a:off x="5624286" y="610531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9" name="Rounded Rectangle 138">
            <a:hlinkClick r:id="rId16" action="ppaction://hlinksldjump"/>
          </p:cNvPr>
          <p:cNvSpPr/>
          <p:nvPr/>
        </p:nvSpPr>
        <p:spPr>
          <a:xfrm>
            <a:off x="1423397" y="650581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0" name="Rounded Rectangle 139">
            <a:hlinkClick r:id="" action="ppaction://noaction"/>
          </p:cNvPr>
          <p:cNvSpPr/>
          <p:nvPr/>
        </p:nvSpPr>
        <p:spPr>
          <a:xfrm>
            <a:off x="6643792" y="6096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1" name="Rounded Rectangle 140"/>
          <p:cNvSpPr/>
          <p:nvPr/>
        </p:nvSpPr>
        <p:spPr>
          <a:xfrm>
            <a:off x="7696200" y="6110514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56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3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1341 L -3.33333E-6 -0.0335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2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02498E-6 L 0.14028 -0.1574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4" y="-78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77521E-7 L -0.00035 -0.191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9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0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3584 L -3.33333E-6 0.0085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2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56337E-6 L -0.03507 -0.1630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3" y="-816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1048" grpId="0" animBg="1"/>
      <p:bldP spid="1048" grpId="1" animBg="1"/>
      <p:bldP spid="136" grpId="0" animBg="1"/>
      <p:bldP spid="136" grpId="1" animBg="1"/>
      <p:bldP spid="68" grpId="0" animBg="1"/>
      <p:bldP spid="1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1836" y="1600200"/>
            <a:ext cx="8153400" cy="20343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1836" y="228600"/>
            <a:ext cx="815340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8000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3151497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-1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6987" y="5257800"/>
            <a:ext cx="1073727" cy="53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-2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1836" y="1600200"/>
            <a:ext cx="67471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 - দল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স্লাইড ক্যালিপার্স ব্যবহার করে ১ নং চিত্রের সিলিন্ডারের দৈর্ঘ্য নির্ণয়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1836" y="3733800"/>
            <a:ext cx="689956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খ - দল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স্ক্রু গজ ব্যবহার করে ২ নং চিত্রের পাতটির দৈর্ঘ্য নির্ণয় কর।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1836" y="3733800"/>
            <a:ext cx="8153400" cy="20581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n 10"/>
          <p:cNvSpPr/>
          <p:nvPr/>
        </p:nvSpPr>
        <p:spPr>
          <a:xfrm>
            <a:off x="7291316" y="1676400"/>
            <a:ext cx="933450" cy="1557393"/>
          </a:xfrm>
          <a:prstGeom prst="can">
            <a:avLst/>
          </a:prstGeo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n 11"/>
          <p:cNvSpPr/>
          <p:nvPr/>
        </p:nvSpPr>
        <p:spPr>
          <a:xfrm rot="16200000">
            <a:off x="7156390" y="4325398"/>
            <a:ext cx="1524000" cy="493205"/>
          </a:xfrm>
          <a:prstGeom prst="can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hlinkClick r:id="" action="ppaction://hlinkshowjump?jump=lastslide"/>
          </p:cNvPr>
          <p:cNvSpPr/>
          <p:nvPr/>
        </p:nvSpPr>
        <p:spPr>
          <a:xfrm>
            <a:off x="2562814" y="6531570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Up Arrow Callout 32">
            <a:hlinkClick r:id="" action="ppaction://hlinkshowjump?jump=firstslide"/>
          </p:cNvPr>
          <p:cNvSpPr/>
          <p:nvPr/>
        </p:nvSpPr>
        <p:spPr>
          <a:xfrm>
            <a:off x="3795482" y="5918454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Action Button: End 33">
            <a:hlinkClick r:id="" action="ppaction://hlinkshowjump?jump=nextslide" highlightClick="1"/>
          </p:cNvPr>
          <p:cNvSpPr/>
          <p:nvPr/>
        </p:nvSpPr>
        <p:spPr>
          <a:xfrm>
            <a:off x="4942112" y="6092370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Action Button: Beginning 34">
            <a:hlinkClick r:id="" action="ppaction://hlinkshowjump?jump=previousslide" highlightClick="1"/>
          </p:cNvPr>
          <p:cNvSpPr/>
          <p:nvPr/>
        </p:nvSpPr>
        <p:spPr>
          <a:xfrm>
            <a:off x="3050174" y="6100522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hlinkClick r:id="rId2" action="ppaction://hlinksldjump"/>
          </p:cNvPr>
          <p:cNvSpPr/>
          <p:nvPr/>
        </p:nvSpPr>
        <p:spPr>
          <a:xfrm>
            <a:off x="2033636" y="6098194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ounded Rectangle 36">
            <a:hlinkClick r:id="rId3" action="ppaction://hlinksldjump"/>
          </p:cNvPr>
          <p:cNvSpPr/>
          <p:nvPr/>
        </p:nvSpPr>
        <p:spPr>
          <a:xfrm>
            <a:off x="6734628" y="649855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Rounded Rectangle 37">
            <a:hlinkClick r:id="rId4" action="ppaction://hlinksldjump"/>
          </p:cNvPr>
          <p:cNvSpPr/>
          <p:nvPr/>
        </p:nvSpPr>
        <p:spPr>
          <a:xfrm>
            <a:off x="7239000" y="650602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>
            <a:hlinkClick r:id="rId5" action="ppaction://hlinksldjump"/>
          </p:cNvPr>
          <p:cNvSpPr/>
          <p:nvPr/>
        </p:nvSpPr>
        <p:spPr>
          <a:xfrm>
            <a:off x="5703989" y="608576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0" name="Rounded Rectangle 39">
            <a:hlinkClick r:id="rId6" action="ppaction://hlinksldjump"/>
          </p:cNvPr>
          <p:cNvSpPr/>
          <p:nvPr/>
        </p:nvSpPr>
        <p:spPr>
          <a:xfrm>
            <a:off x="2002970" y="650602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ounded Rectangle 40">
            <a:hlinkClick r:id="rId7" action="ppaction://hlinksldjump"/>
          </p:cNvPr>
          <p:cNvSpPr/>
          <p:nvPr/>
        </p:nvSpPr>
        <p:spPr>
          <a:xfrm>
            <a:off x="1014008" y="608749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>
            <a:hlinkClick r:id="rId8" action="ppaction://hlinksldjump"/>
          </p:cNvPr>
          <p:cNvSpPr/>
          <p:nvPr/>
        </p:nvSpPr>
        <p:spPr>
          <a:xfrm>
            <a:off x="1529264" y="610201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>
            <a:hlinkClick r:id="rId9" action="ppaction://hlinksldjump"/>
          </p:cNvPr>
          <p:cNvSpPr/>
          <p:nvPr/>
        </p:nvSpPr>
        <p:spPr>
          <a:xfrm>
            <a:off x="2546317" y="610547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>
            <a:hlinkClick r:id="rId10" action="ppaction://hlinksldjump"/>
          </p:cNvPr>
          <p:cNvSpPr/>
          <p:nvPr/>
        </p:nvSpPr>
        <p:spPr>
          <a:xfrm>
            <a:off x="990600" y="650115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ounded Rectangle 44">
            <a:hlinkClick r:id="rId11" action="ppaction://hlinksldjump"/>
          </p:cNvPr>
          <p:cNvSpPr/>
          <p:nvPr/>
        </p:nvSpPr>
        <p:spPr>
          <a:xfrm>
            <a:off x="6234008" y="651187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S9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726670" y="609860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Rounded Rectangle 46">
            <a:hlinkClick r:id="rId12" action="ppaction://hlinksldjump"/>
          </p:cNvPr>
          <p:cNvSpPr/>
          <p:nvPr/>
        </p:nvSpPr>
        <p:spPr>
          <a:xfrm>
            <a:off x="6211534" y="610531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8" name="Rounded Rectangle 47">
            <a:hlinkClick r:id="rId13" action="ppaction://hlinksldjump"/>
          </p:cNvPr>
          <p:cNvSpPr/>
          <p:nvPr/>
        </p:nvSpPr>
        <p:spPr>
          <a:xfrm>
            <a:off x="1499597" y="650581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ounded Rectangle 48">
            <a:hlinkClick r:id="" action="ppaction://noaction"/>
          </p:cNvPr>
          <p:cNvSpPr/>
          <p:nvPr/>
        </p:nvSpPr>
        <p:spPr>
          <a:xfrm>
            <a:off x="7231040" y="60960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772400" y="6110514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457200" y="381000"/>
            <a:ext cx="8229600" cy="1143000"/>
          </a:xfrm>
          <a:prstGeom prst="plaque">
            <a:avLst>
              <a:gd name="adj" fmla="val 29394"/>
            </a:avLst>
          </a:prstGeom>
          <a:solidFill>
            <a:schemeClr val="bg1">
              <a:lumMod val="85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~মূল্যায়ন~   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151728"/>
            <a:ext cx="723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ভার্নিয়ার স্কেলের ১০ ভাগ প্রধান স্কেলের ক্ষুদ্রতম কত ভাগের সমান?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ভার্নিয়ার ধ্রুবক কাকে বলে?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লঘিষ্ট গণন কি?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পিচ কাকে বলে? </a:t>
            </a:r>
          </a:p>
        </p:txBody>
      </p:sp>
      <p:sp>
        <p:nvSpPr>
          <p:cNvPr id="23" name="Rounded Rectangle 22">
            <a:hlinkClick r:id="" action="ppaction://hlinkshowjump?jump=lastslide"/>
          </p:cNvPr>
          <p:cNvSpPr/>
          <p:nvPr/>
        </p:nvSpPr>
        <p:spPr>
          <a:xfrm>
            <a:off x="2639014" y="6480516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Up Arrow Callout 23">
            <a:hlinkClick r:id="" action="ppaction://hlinkshowjump?jump=firstslide"/>
          </p:cNvPr>
          <p:cNvSpPr/>
          <p:nvPr/>
        </p:nvSpPr>
        <p:spPr>
          <a:xfrm>
            <a:off x="3871682" y="5867400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Action Button: End 24">
            <a:hlinkClick r:id="" action="ppaction://hlinkshowjump?jump=nextslide" highlightClick="1"/>
          </p:cNvPr>
          <p:cNvSpPr/>
          <p:nvPr/>
        </p:nvSpPr>
        <p:spPr>
          <a:xfrm>
            <a:off x="5018312" y="6041316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ction Button: Beginning 25">
            <a:hlinkClick r:id="" action="ppaction://hlinkshowjump?jump=previousslide" highlightClick="1"/>
          </p:cNvPr>
          <p:cNvSpPr/>
          <p:nvPr/>
        </p:nvSpPr>
        <p:spPr>
          <a:xfrm>
            <a:off x="3126374" y="6049468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hlinkClick r:id="rId2" action="ppaction://hlinksldjump"/>
          </p:cNvPr>
          <p:cNvSpPr/>
          <p:nvPr/>
        </p:nvSpPr>
        <p:spPr>
          <a:xfrm>
            <a:off x="2109836" y="6047140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>
            <a:hlinkClick r:id="rId3" action="ppaction://hlinksldjump"/>
          </p:cNvPr>
          <p:cNvSpPr/>
          <p:nvPr/>
        </p:nvSpPr>
        <p:spPr>
          <a:xfrm>
            <a:off x="6810828" y="644750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Rounded Rectangle 28">
            <a:hlinkClick r:id="rId4" action="ppaction://hlinksldjump"/>
          </p:cNvPr>
          <p:cNvSpPr/>
          <p:nvPr/>
        </p:nvSpPr>
        <p:spPr>
          <a:xfrm>
            <a:off x="5792822" y="604494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" name="Rounded Rectangle 29">
            <a:hlinkClick r:id="rId5" action="ppaction://hlinksldjump"/>
          </p:cNvPr>
          <p:cNvSpPr/>
          <p:nvPr/>
        </p:nvSpPr>
        <p:spPr>
          <a:xfrm>
            <a:off x="7329592" y="64549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Rounded Rectangle 30">
            <a:hlinkClick r:id="rId6" action="ppaction://hlinksldjump"/>
          </p:cNvPr>
          <p:cNvSpPr/>
          <p:nvPr/>
        </p:nvSpPr>
        <p:spPr>
          <a:xfrm>
            <a:off x="2079170" y="64549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1">
            <a:hlinkClick r:id="rId7" action="ppaction://hlinksldjump"/>
          </p:cNvPr>
          <p:cNvSpPr/>
          <p:nvPr/>
        </p:nvSpPr>
        <p:spPr>
          <a:xfrm>
            <a:off x="1090208" y="603644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>
            <a:hlinkClick r:id="rId8" action="ppaction://hlinksldjump"/>
          </p:cNvPr>
          <p:cNvSpPr/>
          <p:nvPr/>
        </p:nvSpPr>
        <p:spPr>
          <a:xfrm>
            <a:off x="1605464" y="605095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>
            <a:hlinkClick r:id="rId9" action="ppaction://hlinksldjump"/>
          </p:cNvPr>
          <p:cNvSpPr/>
          <p:nvPr/>
        </p:nvSpPr>
        <p:spPr>
          <a:xfrm>
            <a:off x="2622517" y="605442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>
            <a:hlinkClick r:id="rId10" action="ppaction://hlinksldjump"/>
          </p:cNvPr>
          <p:cNvSpPr/>
          <p:nvPr/>
        </p:nvSpPr>
        <p:spPr>
          <a:xfrm>
            <a:off x="1066800" y="645010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hlinkClick r:id="rId11" action="ppaction://hlinksldjump"/>
          </p:cNvPr>
          <p:cNvSpPr/>
          <p:nvPr/>
        </p:nvSpPr>
        <p:spPr>
          <a:xfrm>
            <a:off x="6310208" y="646082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S9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825222" y="60475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Rounded Rectangle 37">
            <a:hlinkClick r:id="rId12" action="ppaction://hlinksldjump"/>
          </p:cNvPr>
          <p:cNvSpPr/>
          <p:nvPr/>
        </p:nvSpPr>
        <p:spPr>
          <a:xfrm>
            <a:off x="6310086" y="605425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>
            <a:hlinkClick r:id="rId13" action="ppaction://hlinksldjump"/>
          </p:cNvPr>
          <p:cNvSpPr/>
          <p:nvPr/>
        </p:nvSpPr>
        <p:spPr>
          <a:xfrm>
            <a:off x="1575797" y="645476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ounded Rectangle 39">
            <a:hlinkClick r:id="" action="ppaction://noaction"/>
          </p:cNvPr>
          <p:cNvSpPr/>
          <p:nvPr/>
        </p:nvSpPr>
        <p:spPr>
          <a:xfrm>
            <a:off x="7329592" y="604494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848600" y="6059460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14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98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457200" y="762000"/>
            <a:ext cx="8229600" cy="1295400"/>
          </a:xfrm>
          <a:prstGeom prst="bevel">
            <a:avLst>
              <a:gd name="adj" fmla="val 13637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bn-BD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8956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স্লাইড ক্যালিপার্সের গঠন বর্ণনা কর।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>
            <a:hlinkClick r:id="" action="ppaction://hlinkshowjump?jump=lastslide"/>
          </p:cNvPr>
          <p:cNvSpPr/>
          <p:nvPr/>
        </p:nvSpPr>
        <p:spPr>
          <a:xfrm>
            <a:off x="2639014" y="6480516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Up Arrow Callout 23">
            <a:hlinkClick r:id="" action="ppaction://hlinkshowjump?jump=firstslide"/>
          </p:cNvPr>
          <p:cNvSpPr/>
          <p:nvPr/>
        </p:nvSpPr>
        <p:spPr>
          <a:xfrm>
            <a:off x="3871682" y="5867400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Action Button: End 24">
            <a:hlinkClick r:id="" action="ppaction://hlinkshowjump?jump=nextslide" highlightClick="1"/>
          </p:cNvPr>
          <p:cNvSpPr/>
          <p:nvPr/>
        </p:nvSpPr>
        <p:spPr>
          <a:xfrm>
            <a:off x="5018312" y="6041316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ction Button: Beginning 25">
            <a:hlinkClick r:id="" action="ppaction://hlinkshowjump?jump=previousslide" highlightClick="1"/>
          </p:cNvPr>
          <p:cNvSpPr/>
          <p:nvPr/>
        </p:nvSpPr>
        <p:spPr>
          <a:xfrm>
            <a:off x="3126374" y="6049468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hlinkClick r:id="rId2" action="ppaction://hlinksldjump"/>
          </p:cNvPr>
          <p:cNvSpPr/>
          <p:nvPr/>
        </p:nvSpPr>
        <p:spPr>
          <a:xfrm>
            <a:off x="2109836" y="6047140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>
            <a:hlinkClick r:id="rId3" action="ppaction://hlinksldjump"/>
          </p:cNvPr>
          <p:cNvSpPr/>
          <p:nvPr/>
        </p:nvSpPr>
        <p:spPr>
          <a:xfrm>
            <a:off x="6810828" y="644750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9" name="Rounded Rectangle 28">
            <a:hlinkClick r:id="rId4" action="ppaction://hlinksldjump"/>
          </p:cNvPr>
          <p:cNvSpPr/>
          <p:nvPr/>
        </p:nvSpPr>
        <p:spPr>
          <a:xfrm>
            <a:off x="5792822" y="604494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" name="Rounded Rectangle 29">
            <a:hlinkClick r:id="rId5" action="ppaction://hlinksldjump"/>
          </p:cNvPr>
          <p:cNvSpPr/>
          <p:nvPr/>
        </p:nvSpPr>
        <p:spPr>
          <a:xfrm>
            <a:off x="7329592" y="64549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Rounded Rectangle 30">
            <a:hlinkClick r:id="rId6" action="ppaction://hlinksldjump"/>
          </p:cNvPr>
          <p:cNvSpPr/>
          <p:nvPr/>
        </p:nvSpPr>
        <p:spPr>
          <a:xfrm>
            <a:off x="2079170" y="645497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1">
            <a:hlinkClick r:id="rId7" action="ppaction://hlinksldjump"/>
          </p:cNvPr>
          <p:cNvSpPr/>
          <p:nvPr/>
        </p:nvSpPr>
        <p:spPr>
          <a:xfrm>
            <a:off x="1090208" y="603644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>
            <a:hlinkClick r:id="rId8" action="ppaction://hlinksldjump"/>
          </p:cNvPr>
          <p:cNvSpPr/>
          <p:nvPr/>
        </p:nvSpPr>
        <p:spPr>
          <a:xfrm>
            <a:off x="1605464" y="605095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>
            <a:hlinkClick r:id="rId9" action="ppaction://hlinksldjump"/>
          </p:cNvPr>
          <p:cNvSpPr/>
          <p:nvPr/>
        </p:nvSpPr>
        <p:spPr>
          <a:xfrm>
            <a:off x="2622517" y="605442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>
            <a:hlinkClick r:id="rId10" action="ppaction://hlinksldjump"/>
          </p:cNvPr>
          <p:cNvSpPr/>
          <p:nvPr/>
        </p:nvSpPr>
        <p:spPr>
          <a:xfrm>
            <a:off x="1066800" y="645010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hlinkClick r:id="rId11" action="ppaction://hlinksldjump"/>
          </p:cNvPr>
          <p:cNvSpPr/>
          <p:nvPr/>
        </p:nvSpPr>
        <p:spPr>
          <a:xfrm>
            <a:off x="6310208" y="646082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S9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825222" y="604754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S16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Rounded Rectangle 37">
            <a:hlinkClick r:id="rId4" action="ppaction://hlinksldjump"/>
          </p:cNvPr>
          <p:cNvSpPr/>
          <p:nvPr/>
        </p:nvSpPr>
        <p:spPr>
          <a:xfrm>
            <a:off x="6310086" y="605425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ounded Rectangle 38">
            <a:hlinkClick r:id="rId12" action="ppaction://hlinksldjump"/>
          </p:cNvPr>
          <p:cNvSpPr/>
          <p:nvPr/>
        </p:nvSpPr>
        <p:spPr>
          <a:xfrm>
            <a:off x="1575797" y="645476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ounded Rectangle 39">
            <a:hlinkClick r:id="" action="ppaction://noaction"/>
          </p:cNvPr>
          <p:cNvSpPr/>
          <p:nvPr/>
        </p:nvSpPr>
        <p:spPr>
          <a:xfrm>
            <a:off x="7329592" y="604494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848600" y="6059460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15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73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igital cont 2014\PICTURE\Biology\Keefers_Flowers20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898" y="0"/>
            <a:ext cx="9273898" cy="684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990600"/>
            <a:ext cx="5486400" cy="25146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548640" numCol="1" rtlCol="0">
            <a:normAutofit/>
          </a:bodyPr>
          <a:lstStyle/>
          <a:p>
            <a:r>
              <a:rPr lang="bn-BD" sz="13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40204"/>
              </a:clrFrom>
              <a:clrTo>
                <a:srgbClr val="04020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6480" flipV="1">
            <a:off x="1251919" y="2961299"/>
            <a:ext cx="6078537" cy="3505200"/>
          </a:xfrm>
          <a:prstGeom prst="rect">
            <a:avLst/>
          </a:prstGeom>
          <a:noFill/>
          <a:ln>
            <a:noFill/>
          </a:ln>
          <a:effectLst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>
            <a:hlinkClick r:id="" action="ppaction://hlinkshowjump?jump=lastslide"/>
          </p:cNvPr>
          <p:cNvSpPr/>
          <p:nvPr/>
        </p:nvSpPr>
        <p:spPr>
          <a:xfrm>
            <a:off x="2867614" y="6459000"/>
            <a:ext cx="3569335" cy="32643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Up Arrow Callout 5">
            <a:hlinkClick r:id="" action="ppaction://hlinkshowjump?jump=firstslide"/>
          </p:cNvPr>
          <p:cNvSpPr/>
          <p:nvPr/>
        </p:nvSpPr>
        <p:spPr>
          <a:xfrm>
            <a:off x="4100282" y="5845884"/>
            <a:ext cx="1066800" cy="553212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bg1"/>
                </a:solidFill>
              </a:rPr>
              <a:t>INDEX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Action Button: End 6">
            <a:hlinkClick r:id="" action="ppaction://hlinkshowjump?jump=nextslide" highlightClick="1"/>
          </p:cNvPr>
          <p:cNvSpPr/>
          <p:nvPr/>
        </p:nvSpPr>
        <p:spPr>
          <a:xfrm>
            <a:off x="5246912" y="6019800"/>
            <a:ext cx="685800" cy="356859"/>
          </a:xfrm>
          <a:prstGeom prst="actionButtonEnd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ction Button: Beginning 7">
            <a:hlinkClick r:id="" action="ppaction://hlinkshowjump?jump=previousslide" highlightClick="1"/>
          </p:cNvPr>
          <p:cNvSpPr/>
          <p:nvPr/>
        </p:nvSpPr>
        <p:spPr>
          <a:xfrm>
            <a:off x="3354974" y="6027952"/>
            <a:ext cx="670560" cy="360428"/>
          </a:xfrm>
          <a:prstGeom prst="actionButtonBeginning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338436" y="6025624"/>
            <a:ext cx="466450" cy="3423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7039428" y="6425985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7543800" y="643345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S11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hlinkClick r:id="rId7" action="ppaction://hlinksldjump"/>
          </p:cNvPr>
          <p:cNvSpPr/>
          <p:nvPr/>
        </p:nvSpPr>
        <p:spPr>
          <a:xfrm>
            <a:off x="5998932" y="6037001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S12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hlinkClick r:id="rId8" action="ppaction://hlinksldjump"/>
          </p:cNvPr>
          <p:cNvSpPr/>
          <p:nvPr/>
        </p:nvSpPr>
        <p:spPr>
          <a:xfrm>
            <a:off x="2307770" y="6433458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hlinkClick r:id="rId9" action="ppaction://hlinksldjump"/>
          </p:cNvPr>
          <p:cNvSpPr/>
          <p:nvPr/>
        </p:nvSpPr>
        <p:spPr>
          <a:xfrm>
            <a:off x="1318808" y="6014929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hlinkClick r:id="rId10" action="ppaction://hlinksldjump"/>
          </p:cNvPr>
          <p:cNvSpPr/>
          <p:nvPr/>
        </p:nvSpPr>
        <p:spPr>
          <a:xfrm>
            <a:off x="1834064" y="6029443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hlinkClick r:id="rId11" action="ppaction://hlinksldjump"/>
          </p:cNvPr>
          <p:cNvSpPr/>
          <p:nvPr/>
        </p:nvSpPr>
        <p:spPr>
          <a:xfrm>
            <a:off x="2851117" y="603290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hlinkClick r:id="rId9" action="ppaction://hlinksldjump"/>
          </p:cNvPr>
          <p:cNvSpPr/>
          <p:nvPr/>
        </p:nvSpPr>
        <p:spPr>
          <a:xfrm>
            <a:off x="1295400" y="6428587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>
            <a:hlinkClick r:id="rId12" action="ppaction://hlinksldjump"/>
          </p:cNvPr>
          <p:cNvSpPr/>
          <p:nvPr/>
        </p:nvSpPr>
        <p:spPr>
          <a:xfrm>
            <a:off x="6538808" y="6439306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S9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Rounded Rectangle 18">
            <a:hlinkClick r:id="rId13" action="ppaction://hlinksldjump"/>
          </p:cNvPr>
          <p:cNvSpPr/>
          <p:nvPr/>
        </p:nvSpPr>
        <p:spPr>
          <a:xfrm>
            <a:off x="7039430" y="6026032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S14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hlinkClick r:id="rId6" action="ppaction://hlinksldjump"/>
          </p:cNvPr>
          <p:cNvSpPr/>
          <p:nvPr/>
        </p:nvSpPr>
        <p:spPr>
          <a:xfrm>
            <a:off x="6524172" y="601980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S13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le 20">
            <a:hlinkClick r:id="rId14" action="ppaction://hlinksldjump"/>
          </p:cNvPr>
          <p:cNvSpPr/>
          <p:nvPr/>
        </p:nvSpPr>
        <p:spPr>
          <a:xfrm>
            <a:off x="1804397" y="6433244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>
            <a:hlinkClick r:id="" action="ppaction://noaction"/>
          </p:cNvPr>
          <p:cNvSpPr/>
          <p:nvPr/>
        </p:nvSpPr>
        <p:spPr>
          <a:xfrm>
            <a:off x="7543800" y="6023430"/>
            <a:ext cx="457200" cy="342329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S17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077200" y="6051265"/>
            <a:ext cx="457200" cy="730370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PS</a:t>
            </a:r>
            <a:r>
              <a:rPr lang="en-US" sz="1600" dirty="0" smtClean="0">
                <a:solidFill>
                  <a:schemeClr val="tx1"/>
                </a:solidFill>
              </a:rPr>
              <a:t>16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6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2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62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</TotalTime>
  <Words>680</Words>
  <Application>Microsoft Office PowerPoint</Application>
  <PresentationFormat>On-screen Show (4:3)</PresentationFormat>
  <Paragraphs>410</Paragraphs>
  <Slides>16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ismail - [2010]</cp:lastModifiedBy>
  <cp:revision>115</cp:revision>
  <dcterms:created xsi:type="dcterms:W3CDTF">2006-08-16T00:00:00Z</dcterms:created>
  <dcterms:modified xsi:type="dcterms:W3CDTF">2014-02-07T04:35:55Z</dcterms:modified>
</cp:coreProperties>
</file>