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Reyad\m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04800"/>
            <a:ext cx="7848600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71600" y="4682836"/>
            <a:ext cx="861060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BD" sz="115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247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28800" y="1981200"/>
            <a:ext cx="2819400" cy="507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00200" y="2523713"/>
            <a:ext cx="5867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C000"/>
                </a:solidFill>
              </a:rPr>
              <a:t>মোঃ জাহাঙ্গীর আলম</a:t>
            </a:r>
            <a:endParaRPr lang="en-US" sz="4000" dirty="0" smtClean="0">
              <a:solidFill>
                <a:srgbClr val="FFC000"/>
              </a:solidFill>
            </a:endParaRPr>
          </a:p>
          <a:p>
            <a:endParaRPr lang="bn-BD" sz="4000" dirty="0" smtClean="0">
              <a:solidFill>
                <a:srgbClr val="FFC000"/>
              </a:solidFill>
            </a:endParaRPr>
          </a:p>
          <a:p>
            <a:pPr algn="ctr"/>
            <a:r>
              <a:rPr lang="bn-BD" sz="4000" dirty="0" smtClean="0">
                <a:solidFill>
                  <a:srgbClr val="FFC000"/>
                </a:solidFill>
              </a:rPr>
              <a:t>সহকারী শিক্ষক(কম্পিউটার)</a:t>
            </a:r>
          </a:p>
          <a:p>
            <a:pPr algn="ctr"/>
            <a:r>
              <a:rPr lang="bn-BD" sz="4000" dirty="0" smtClean="0">
                <a:solidFill>
                  <a:srgbClr val="FFC000"/>
                </a:solidFill>
              </a:rPr>
              <a:t>বাহাদিয়া উচচ বিদ্যালয়</a:t>
            </a:r>
            <a:r>
              <a:rPr lang="bn-BD" sz="2800" dirty="0" smtClean="0"/>
              <a:t>।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971800" y="762000"/>
            <a:ext cx="33528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</a:rPr>
              <a:t>পরিচিতি</a:t>
            </a:r>
            <a:endParaRPr lang="en-US" sz="4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00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1066800"/>
            <a:ext cx="5486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/>
              <a:t>   </a:t>
            </a:r>
            <a:r>
              <a:rPr lang="bn-BD" sz="4400" dirty="0" smtClean="0">
                <a:solidFill>
                  <a:srgbClr val="00B050"/>
                </a:solidFill>
              </a:rPr>
              <a:t>শ্রেণি সপ্তম</a:t>
            </a:r>
            <a:endParaRPr lang="en-US" sz="4400" dirty="0" smtClean="0">
              <a:solidFill>
                <a:srgbClr val="00B050"/>
              </a:solidFill>
            </a:endParaRPr>
          </a:p>
          <a:p>
            <a:pPr algn="ctr"/>
            <a:endParaRPr lang="bn-BD" sz="4400" dirty="0" smtClean="0">
              <a:solidFill>
                <a:srgbClr val="00B050"/>
              </a:solidFill>
            </a:endParaRPr>
          </a:p>
          <a:p>
            <a:pPr algn="ctr"/>
            <a:r>
              <a:rPr lang="bn-BD" sz="4400" dirty="0" smtClean="0">
                <a:solidFill>
                  <a:srgbClr val="00B050"/>
                </a:solidFill>
              </a:rPr>
              <a:t>বিষয়ঃ সাধারণ বিজ্ঞান</a:t>
            </a:r>
            <a:endParaRPr lang="en-US" sz="4400" dirty="0" smtClean="0">
              <a:solidFill>
                <a:srgbClr val="00B050"/>
              </a:solidFill>
            </a:endParaRPr>
          </a:p>
          <a:p>
            <a:pPr algn="ctr"/>
            <a:endParaRPr lang="en-US" sz="4400" dirty="0" smtClean="0">
              <a:solidFill>
                <a:srgbClr val="00B050"/>
              </a:solidFill>
            </a:endParaRPr>
          </a:p>
          <a:p>
            <a:pPr algn="ctr"/>
            <a:r>
              <a:rPr lang="bn-BD" sz="4400" dirty="0" smtClean="0">
                <a:solidFill>
                  <a:srgbClr val="00B050"/>
                </a:solidFill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</a:rPr>
              <a:t>অধ্যায়</a:t>
            </a:r>
            <a:r>
              <a:rPr lang="en-US" sz="4400" dirty="0" smtClean="0">
                <a:solidFill>
                  <a:srgbClr val="00B050"/>
                </a:solidFill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</a:rPr>
              <a:t>তৃতীয়</a:t>
            </a:r>
            <a:endParaRPr lang="en-US" sz="4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95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el-1612i3\Desktop\Jahanghir\মাছ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399" y="419100"/>
            <a:ext cx="3657601" cy="2387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Doel-1612i3\Desktop\Jahanghir\ব্যাঙ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29000"/>
            <a:ext cx="35052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Doel-1612i3\Desktop\Jahanghir\টিকটিকি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399"/>
            <a:ext cx="3352800" cy="215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Doel-1612i3\Desktop\Jahanghir\কেঁচো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399" y="3429000"/>
            <a:ext cx="3657601" cy="252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684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oel-1612i3\Desktop\Jahanghir\h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3132"/>
            <a:ext cx="4038600" cy="313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Doel-1612i3\Desktop\Jahanghir\ra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466" y="143132"/>
            <a:ext cx="4169534" cy="313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Doel-1612i3\Desktop\Jahanghir\চেল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81400"/>
            <a:ext cx="4038600" cy="264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Doel-1612i3\Desktop\Jahanghir\পজাপতি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466" y="3581399"/>
            <a:ext cx="3788534" cy="264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85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7800" y="1447800"/>
            <a:ext cx="6324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পাঠ</a:t>
            </a:r>
            <a:r>
              <a:rPr lang="en-US" sz="6600" dirty="0" smtClean="0"/>
              <a:t> </a:t>
            </a:r>
            <a:r>
              <a:rPr lang="en-US" dirty="0" smtClean="0"/>
              <a:t> </a:t>
            </a:r>
            <a:r>
              <a:rPr lang="en-US" sz="6600" dirty="0" err="1" smtClean="0"/>
              <a:t>শিরনাম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600200" y="3352800"/>
            <a:ext cx="61722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মেরুদন্ডী ও অমেরুদন্ডী প্রাণি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0201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00200" y="1066800"/>
            <a:ext cx="64008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এই পাঠ শেষে শিক্ষাথীরা</a:t>
            </a:r>
          </a:p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2438400"/>
            <a:ext cx="693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2800" dirty="0" smtClean="0"/>
              <a:t>(</a:t>
            </a:r>
            <a:r>
              <a:rPr lang="bn-BD" sz="3600" dirty="0" smtClean="0"/>
              <a:t>১)মেরুদন্ডী ও অমেরুদন্ডী সংজ্ঞা বলতে পারবে।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3791726"/>
            <a:ext cx="586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bn-BD" sz="2800" dirty="0" smtClean="0">
                <a:solidFill>
                  <a:prstClr val="black"/>
                </a:solidFill>
              </a:rPr>
              <a:t>(</a:t>
            </a:r>
            <a:r>
              <a:rPr lang="bn-BD" sz="3600" dirty="0" smtClean="0">
                <a:solidFill>
                  <a:prstClr val="black"/>
                </a:solidFill>
              </a:rPr>
              <a:t>২)মেরুদন্ডী </a:t>
            </a:r>
            <a:r>
              <a:rPr lang="bn-BD" sz="3600" dirty="0">
                <a:solidFill>
                  <a:prstClr val="black"/>
                </a:solidFill>
              </a:rPr>
              <a:t>ও অমেরুদন্ডী </a:t>
            </a:r>
            <a:r>
              <a:rPr lang="bn-BD" sz="3600" dirty="0" smtClean="0">
                <a:solidFill>
                  <a:prstClr val="black"/>
                </a:solidFill>
              </a:rPr>
              <a:t>বৈশিষ্ট্য বলতে </a:t>
            </a:r>
            <a:r>
              <a:rPr lang="bn-BD" sz="3600" dirty="0">
                <a:solidFill>
                  <a:prstClr val="black"/>
                </a:solidFill>
              </a:rPr>
              <a:t>পারবে।</a:t>
            </a:r>
            <a:endParaRPr lang="en-US" sz="36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5562600"/>
            <a:ext cx="678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bn-BD" sz="2800" dirty="0" smtClean="0">
                <a:solidFill>
                  <a:prstClr val="black"/>
                </a:solidFill>
              </a:rPr>
              <a:t>(</a:t>
            </a:r>
            <a:r>
              <a:rPr lang="bn-BD" sz="3600" dirty="0" smtClean="0">
                <a:solidFill>
                  <a:prstClr val="black"/>
                </a:solidFill>
              </a:rPr>
              <a:t>৩)মেরুদন্ডী </a:t>
            </a:r>
            <a:r>
              <a:rPr lang="bn-BD" sz="3600" dirty="0">
                <a:solidFill>
                  <a:prstClr val="black"/>
                </a:solidFill>
              </a:rPr>
              <a:t>ও অমেরুদন্ডী </a:t>
            </a:r>
            <a:r>
              <a:rPr lang="bn-BD" sz="3600" dirty="0" smtClean="0">
                <a:solidFill>
                  <a:prstClr val="black"/>
                </a:solidFill>
              </a:rPr>
              <a:t>পাথক্য </a:t>
            </a:r>
            <a:r>
              <a:rPr lang="bn-BD" sz="3600" dirty="0">
                <a:solidFill>
                  <a:prstClr val="black"/>
                </a:solidFill>
              </a:rPr>
              <a:t>বলতে পারবে।</a:t>
            </a:r>
            <a:endParaRPr lang="en-US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77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143000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যে সকল প্রাণীর মেরুদন্ড আছে তাদেরকে মেরুদন্ডী প্রাণি বলে।</a:t>
            </a:r>
            <a:endParaRPr lang="en-US" sz="3600" dirty="0"/>
          </a:p>
        </p:txBody>
      </p:sp>
      <p:pic>
        <p:nvPicPr>
          <p:cNvPr id="1026" name="Picture 2" descr="C:\Users\Doel-1612i3\Desktop\Jahanghir\হাঁ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276600"/>
            <a:ext cx="7162800" cy="306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28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49" y="2971800"/>
            <a:ext cx="7978587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872836" y="1524000"/>
            <a:ext cx="777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600" dirty="0">
                <a:solidFill>
                  <a:prstClr val="black"/>
                </a:solidFill>
              </a:rPr>
              <a:t>যে সকল প্রাণীর মেরুদন্ড নেই তাদেরকে মেরুদন্ডী প্রাণি বলে।</a:t>
            </a:r>
            <a:endParaRPr lang="en-US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369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2600" y="990600"/>
            <a:ext cx="5257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solidFill>
                  <a:prstClr val="black"/>
                </a:solidFill>
              </a:rPr>
              <a:t>মেরুদন্ডী </a:t>
            </a:r>
            <a:r>
              <a:rPr lang="bn-BD" sz="4400" dirty="0">
                <a:solidFill>
                  <a:prstClr val="black"/>
                </a:solidFill>
              </a:rPr>
              <a:t>বৈশিষ্ট্য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2895600"/>
            <a:ext cx="88392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১</a:t>
            </a:r>
            <a:r>
              <a:rPr lang="bn-BD" sz="3200" dirty="0"/>
              <a:t>।</a:t>
            </a:r>
            <a:r>
              <a:rPr lang="bn-BD" sz="4400" dirty="0" smtClean="0"/>
              <a:t>মেরু দন্ড আছে।</a:t>
            </a:r>
          </a:p>
          <a:p>
            <a:endParaRPr lang="bn-BD" sz="4400" dirty="0" smtClean="0"/>
          </a:p>
          <a:p>
            <a:r>
              <a:rPr lang="bn-BD" sz="4400" dirty="0" smtClean="0"/>
              <a:t>২।দেহের ভিতর কঙ্কাল থাকে।</a:t>
            </a:r>
          </a:p>
          <a:p>
            <a:endParaRPr lang="bn-BD" sz="4400" dirty="0" smtClean="0"/>
          </a:p>
          <a:p>
            <a:r>
              <a:rPr lang="bn-BD" sz="4400" dirty="0" smtClean="0"/>
              <a:t>৩।লেজ আছে মানুষ ছাড়া।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462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76400" y="1143000"/>
            <a:ext cx="527301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400" dirty="0" smtClean="0">
                <a:solidFill>
                  <a:prstClr val="black"/>
                </a:solidFill>
              </a:rPr>
              <a:t> </a:t>
            </a:r>
            <a:r>
              <a:rPr lang="bn-BD" sz="4400" dirty="0">
                <a:solidFill>
                  <a:prstClr val="black"/>
                </a:solidFill>
              </a:rPr>
              <a:t>অমেরুদন্ডী </a:t>
            </a:r>
            <a:r>
              <a:rPr lang="bn-BD" sz="4400" dirty="0" smtClean="0">
                <a:solidFill>
                  <a:prstClr val="black"/>
                </a:solidFill>
              </a:rPr>
              <a:t>বৈশিষ্ট্য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2438400"/>
            <a:ext cx="9144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১। অমেরুদন্ডী প্রাণীর মেরুদন্ড নেই।</a:t>
            </a:r>
          </a:p>
          <a:p>
            <a:endParaRPr lang="bn-BD" sz="4400" dirty="0" smtClean="0"/>
          </a:p>
          <a:p>
            <a:r>
              <a:rPr lang="bn-BD" sz="4400" dirty="0" smtClean="0"/>
              <a:t>২। দেহের ভিতর কল্কাল থাকে না।</a:t>
            </a:r>
          </a:p>
          <a:p>
            <a:endParaRPr lang="bn-BD" sz="4400" dirty="0" smtClean="0"/>
          </a:p>
          <a:p>
            <a:r>
              <a:rPr lang="bn-BD" sz="4400" dirty="0" smtClean="0"/>
              <a:t>৩। এদের লেজ নেই।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4326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42999"/>
            <a:ext cx="891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মেরুদন্ডী অমেরুদন্ডী প্রাণীর মধ্যে পাথক্য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" y="2209800"/>
            <a:ext cx="3200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C00000"/>
                </a:solidFill>
              </a:rPr>
              <a:t>মেরুদন্ডী প্রাণী</a:t>
            </a:r>
          </a:p>
          <a:p>
            <a:endParaRPr lang="bn-BD" sz="2400" dirty="0" smtClean="0"/>
          </a:p>
          <a:p>
            <a:r>
              <a:rPr lang="bn-BD" sz="2400" dirty="0" smtClean="0"/>
              <a:t>১। মেরুদন্ড আছে।</a:t>
            </a:r>
          </a:p>
          <a:p>
            <a:endParaRPr lang="bn-BD" sz="2400" dirty="0" smtClean="0"/>
          </a:p>
          <a:p>
            <a:r>
              <a:rPr lang="bn-BD" sz="2400" dirty="0" smtClean="0"/>
              <a:t>২ ।এদের ভিতরে কঙ্কাল           থাকে।</a:t>
            </a:r>
          </a:p>
          <a:p>
            <a:endParaRPr lang="bn-BD" sz="2400" dirty="0" smtClean="0"/>
          </a:p>
          <a:p>
            <a:r>
              <a:rPr lang="bn-BD" sz="2400" dirty="0" smtClean="0"/>
              <a:t>৩। লেজ আছে মানুষ ছাড়া।</a:t>
            </a:r>
            <a:r>
              <a:rPr lang="bn-BD" sz="3600" dirty="0" smtClean="0"/>
              <a:t> 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4128655" y="2209800"/>
            <a:ext cx="449580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C00000"/>
                </a:solidFill>
              </a:rPr>
              <a:t>অমেরুদন্ডী প্রাণী</a:t>
            </a:r>
          </a:p>
          <a:p>
            <a:endParaRPr lang="bn-BD" sz="2400" dirty="0" smtClean="0"/>
          </a:p>
          <a:p>
            <a:r>
              <a:rPr lang="bn-BD" sz="2400" dirty="0" smtClean="0"/>
              <a:t>১।মেরুদন্ড নেই।</a:t>
            </a:r>
          </a:p>
          <a:p>
            <a:endParaRPr lang="bn-BD" sz="2400" dirty="0" smtClean="0"/>
          </a:p>
          <a:p>
            <a:r>
              <a:rPr lang="bn-BD" sz="2400" dirty="0" smtClean="0"/>
              <a:t>২।এদের ভিতের</a:t>
            </a:r>
          </a:p>
          <a:p>
            <a:r>
              <a:rPr lang="bn-BD" sz="2400" dirty="0" smtClean="0"/>
              <a:t>কঙ্কালথাকে না।</a:t>
            </a:r>
          </a:p>
          <a:p>
            <a:endParaRPr lang="bn-BD" sz="2400" dirty="0" smtClean="0"/>
          </a:p>
          <a:p>
            <a:r>
              <a:rPr lang="bn-BD" sz="2400" dirty="0" smtClean="0"/>
              <a:t>৩।এদের লেজ নেই।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0358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1064430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/>
              <a:t>দলীয় কাজ</a:t>
            </a:r>
            <a:endParaRPr lang="en-US" sz="7200" dirty="0"/>
          </a:p>
        </p:txBody>
      </p:sp>
      <p:sp>
        <p:nvSpPr>
          <p:cNvPr id="3" name="TextBox 2"/>
          <p:cNvSpPr txBox="1"/>
          <p:nvPr/>
        </p:nvSpPr>
        <p:spPr>
          <a:xfrm>
            <a:off x="706582" y="2826326"/>
            <a:ext cx="79040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শাপলা দলঃ ১০টি মেরুদন্ডী প্রাণীর নাম লেখ।</a:t>
            </a:r>
          </a:p>
          <a:p>
            <a:endParaRPr lang="bn-BD" sz="4000" dirty="0" smtClean="0"/>
          </a:p>
          <a:p>
            <a:endParaRPr lang="bn-BD" sz="4000" dirty="0" smtClean="0"/>
          </a:p>
          <a:p>
            <a:r>
              <a:rPr lang="bn-BD" sz="4000" dirty="0" smtClean="0"/>
              <a:t>জবা দলঃ ১০টি অমেরুদ</a:t>
            </a:r>
            <a:r>
              <a:rPr lang="en-US" sz="4000" dirty="0" err="1" smtClean="0"/>
              <a:t>ন্ডী</a:t>
            </a:r>
            <a:r>
              <a:rPr lang="en-US" sz="4000" dirty="0" smtClean="0"/>
              <a:t> </a:t>
            </a:r>
            <a:r>
              <a:rPr lang="en-US" sz="4000" dirty="0" err="1" smtClean="0"/>
              <a:t>প্রাণীর</a:t>
            </a:r>
            <a:r>
              <a:rPr lang="en-US" sz="4000" dirty="0" smtClean="0"/>
              <a:t> </a:t>
            </a:r>
            <a:r>
              <a:rPr lang="en-US" sz="4000" dirty="0" err="1" smtClean="0"/>
              <a:t>নাম</a:t>
            </a:r>
            <a:r>
              <a:rPr lang="en-US" sz="4000" dirty="0" smtClean="0"/>
              <a:t> </a:t>
            </a:r>
            <a:r>
              <a:rPr lang="en-US" sz="4000" dirty="0" err="1" smtClean="0"/>
              <a:t>লেখ</a:t>
            </a:r>
            <a:r>
              <a:rPr lang="en-US" sz="4000" dirty="0" smtClean="0"/>
              <a:t>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5972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447800"/>
            <a:ext cx="83820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/>
              <a:t>বাড়ির</a:t>
            </a:r>
            <a:r>
              <a:rPr lang="en-US" sz="6600" dirty="0" smtClean="0"/>
              <a:t> </a:t>
            </a:r>
            <a:r>
              <a:rPr lang="en-US" sz="6600" dirty="0" err="1" smtClean="0"/>
              <a:t>কাজ</a:t>
            </a:r>
            <a:endParaRPr lang="bn-BD" sz="4400" dirty="0" smtClean="0"/>
          </a:p>
          <a:p>
            <a:endParaRPr lang="en-US" sz="4400" dirty="0" smtClean="0"/>
          </a:p>
          <a:p>
            <a:r>
              <a:rPr lang="en-US" sz="4400" dirty="0" smtClean="0"/>
              <a:t> </a:t>
            </a:r>
            <a:r>
              <a:rPr lang="en-US" sz="4800" dirty="0" err="1" smtClean="0"/>
              <a:t>মেরুদন্ডী</a:t>
            </a:r>
            <a:r>
              <a:rPr lang="en-US" sz="4800" dirty="0" smtClean="0"/>
              <a:t> </a:t>
            </a:r>
            <a:r>
              <a:rPr lang="en-US" sz="4800" dirty="0" err="1" smtClean="0"/>
              <a:t>প্রাণীর</a:t>
            </a:r>
            <a:r>
              <a:rPr lang="en-US" sz="4800" dirty="0" smtClean="0"/>
              <a:t> </a:t>
            </a:r>
            <a:r>
              <a:rPr lang="bn-BD" sz="4800" dirty="0" smtClean="0"/>
              <a:t>১০টি বৈশিষ্ঠ্য লিখে আনবে।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76667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Reyad\m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4400"/>
            <a:ext cx="9144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47800" y="4114800"/>
            <a:ext cx="6553200" cy="156966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solidFill>
                  <a:srgbClr val="00B0F0"/>
                </a:solidFill>
              </a:rPr>
              <a:t>ধন্যবাদ</a:t>
            </a:r>
            <a:endParaRPr lang="en-US" sz="9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735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197</Words>
  <Application>Microsoft Office PowerPoint</Application>
  <PresentationFormat>On-screen Show (4:3)</PresentationFormat>
  <Paragraphs>56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51</cp:revision>
  <dcterms:created xsi:type="dcterms:W3CDTF">2006-08-16T00:00:00Z</dcterms:created>
  <dcterms:modified xsi:type="dcterms:W3CDTF">2013-09-24T04:24:13Z</dcterms:modified>
</cp:coreProperties>
</file>