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5"/>
  </p:notesMasterIdLst>
  <p:sldIdLst>
    <p:sldId id="266" r:id="rId2"/>
    <p:sldId id="267" r:id="rId3"/>
    <p:sldId id="268" r:id="rId4"/>
    <p:sldId id="269" r:id="rId5"/>
    <p:sldId id="259" r:id="rId6"/>
    <p:sldId id="270" r:id="rId7"/>
    <p:sldId id="271" r:id="rId8"/>
    <p:sldId id="258" r:id="rId9"/>
    <p:sldId id="272" r:id="rId10"/>
    <p:sldId id="257" r:id="rId11"/>
    <p:sldId id="279" r:id="rId12"/>
    <p:sldId id="263" r:id="rId13"/>
    <p:sldId id="284" r:id="rId14"/>
    <p:sldId id="283" r:id="rId15"/>
    <p:sldId id="278" r:id="rId16"/>
    <p:sldId id="260" r:id="rId17"/>
    <p:sldId id="261" r:id="rId18"/>
    <p:sldId id="275" r:id="rId19"/>
    <p:sldId id="276" r:id="rId20"/>
    <p:sldId id="280" r:id="rId21"/>
    <p:sldId id="277" r:id="rId22"/>
    <p:sldId id="282" r:id="rId23"/>
    <p:sldId id="28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745" autoAdjust="0"/>
    <p:restoredTop sz="94660"/>
  </p:normalViewPr>
  <p:slideViewPr>
    <p:cSldViewPr>
      <p:cViewPr varScale="1">
        <p:scale>
          <a:sx n="62" d="100"/>
          <a:sy n="62" d="100"/>
        </p:scale>
        <p:origin x="-7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49FF6-68A4-4904-A970-130D505817D2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F7EB8-ED0A-4837-A967-7F186F87DD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F7EB8-ED0A-4837-A967-7F186F87DD5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2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23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4" Type="http://schemas.openxmlformats.org/officeDocument/2006/relationships/slide" Target="slide2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3.xml"/><Relationship Id="rId18" Type="http://schemas.openxmlformats.org/officeDocument/2006/relationships/slide" Target="slide12.xml"/><Relationship Id="rId3" Type="http://schemas.openxmlformats.org/officeDocument/2006/relationships/slide" Target="slide11.xml"/><Relationship Id="rId21" Type="http://schemas.openxmlformats.org/officeDocument/2006/relationships/slide" Target="slide17.xml"/><Relationship Id="rId7" Type="http://schemas.openxmlformats.org/officeDocument/2006/relationships/slide" Target="slide20.xml"/><Relationship Id="rId12" Type="http://schemas.openxmlformats.org/officeDocument/2006/relationships/slide" Target="slide1.xml"/><Relationship Id="rId17" Type="http://schemas.openxmlformats.org/officeDocument/2006/relationships/slide" Target="slide8.xml"/><Relationship Id="rId2" Type="http://schemas.openxmlformats.org/officeDocument/2006/relationships/slide" Target="slide9.xml"/><Relationship Id="rId16" Type="http://schemas.openxmlformats.org/officeDocument/2006/relationships/slide" Target="slide7.xml"/><Relationship Id="rId20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11" Type="http://schemas.openxmlformats.org/officeDocument/2006/relationships/slide" Target="slide2.xml"/><Relationship Id="rId24" Type="http://schemas.openxmlformats.org/officeDocument/2006/relationships/slide" Target="slide22.xml"/><Relationship Id="rId5" Type="http://schemas.openxmlformats.org/officeDocument/2006/relationships/slide" Target="slide21.xml"/><Relationship Id="rId15" Type="http://schemas.openxmlformats.org/officeDocument/2006/relationships/slide" Target="slide6.xml"/><Relationship Id="rId23" Type="http://schemas.openxmlformats.org/officeDocument/2006/relationships/slide" Target="slide19.xml"/><Relationship Id="rId10" Type="http://schemas.openxmlformats.org/officeDocument/2006/relationships/slide" Target="slide3.xml"/><Relationship Id="rId19" Type="http://schemas.openxmlformats.org/officeDocument/2006/relationships/slide" Target="slide14.xml"/><Relationship Id="rId4" Type="http://schemas.openxmlformats.org/officeDocument/2006/relationships/slide" Target="slide4.xml"/><Relationship Id="rId9" Type="http://schemas.openxmlformats.org/officeDocument/2006/relationships/image" Target="../media/image29.jpeg"/><Relationship Id="rId14" Type="http://schemas.openxmlformats.org/officeDocument/2006/relationships/slide" Target="slide15.xml"/><Relationship Id="rId22" Type="http://schemas.openxmlformats.org/officeDocument/2006/relationships/slide" Target="slide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nip Same Side Corner Rectangle 6"/>
          <p:cNvSpPr/>
          <p:nvPr/>
        </p:nvSpPr>
        <p:spPr>
          <a:xfrm>
            <a:off x="381000" y="457200"/>
            <a:ext cx="8458200" cy="6096000"/>
          </a:xfrm>
          <a:prstGeom prst="snip2Same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76600" y="1371600"/>
            <a:ext cx="3352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IN" sz="9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8305800" y="228600"/>
            <a:ext cx="533400" cy="533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3352800" cy="36576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396240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১৮৯৯- ১৯০৫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Flowchart: Delay 14"/>
          <p:cNvSpPr/>
          <p:nvPr/>
        </p:nvSpPr>
        <p:spPr>
          <a:xfrm>
            <a:off x="3962400" y="228600"/>
            <a:ext cx="5181600" cy="6019800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Bengal was </a:t>
            </a:r>
            <a:r>
              <a:rPr lang="en-US" sz="2400" dirty="0" err="1" smtClean="0"/>
              <a:t>partioned</a:t>
            </a:r>
            <a:r>
              <a:rPr lang="en-US" sz="2400" dirty="0" smtClean="0"/>
              <a:t> by lord </a:t>
            </a:r>
            <a:r>
              <a:rPr lang="en-US" sz="2400" dirty="0" err="1" smtClean="0"/>
              <a:t>curzon</a:t>
            </a:r>
            <a:r>
              <a:rPr lang="en-US" sz="2400" dirty="0" smtClean="0"/>
              <a:t> on 16 </a:t>
            </a:r>
            <a:r>
              <a:rPr lang="en-US" sz="2400" dirty="0" err="1" smtClean="0"/>
              <a:t>october</a:t>
            </a:r>
            <a:r>
              <a:rPr lang="en-US" sz="2400" dirty="0" smtClean="0"/>
              <a:t> in 1905.</a:t>
            </a:r>
          </a:p>
          <a:p>
            <a:r>
              <a:rPr lang="en-US" sz="2400" dirty="0" smtClean="0"/>
              <a:t>The reasons mainly </a:t>
            </a:r>
            <a:r>
              <a:rPr lang="en-US" sz="2400" dirty="0" err="1" smtClean="0"/>
              <a:t>administrative.Bengal</a:t>
            </a:r>
            <a:r>
              <a:rPr lang="en-US" sz="2400" dirty="0" smtClean="0"/>
              <a:t> was a large province with the population of 80 </a:t>
            </a:r>
            <a:r>
              <a:rPr lang="en-US" sz="2400" dirty="0" err="1" smtClean="0"/>
              <a:t>millions.Bengal</a:t>
            </a:r>
            <a:r>
              <a:rPr lang="en-US" sz="2400" dirty="0" smtClean="0"/>
              <a:t> included </a:t>
            </a:r>
            <a:r>
              <a:rPr lang="en-US" sz="2400" dirty="0" err="1" smtClean="0"/>
              <a:t>bihar</a:t>
            </a:r>
            <a:r>
              <a:rPr lang="en-US" sz="2400" dirty="0" smtClean="0"/>
              <a:t> and </a:t>
            </a:r>
            <a:r>
              <a:rPr lang="en-US" sz="2400" dirty="0" err="1" smtClean="0"/>
              <a:t>orisa</a:t>
            </a:r>
            <a:r>
              <a:rPr lang="en-US" sz="2400" dirty="0" smtClean="0"/>
              <a:t> as </a:t>
            </a:r>
            <a:r>
              <a:rPr lang="en-US" sz="2400" dirty="0" err="1" smtClean="0"/>
              <a:t>well.It</a:t>
            </a:r>
            <a:r>
              <a:rPr lang="en-US" sz="2400" dirty="0" smtClean="0"/>
              <a:t> was difficult to govern the huge province </a:t>
            </a:r>
            <a:r>
              <a:rPr lang="en-US" sz="2400" dirty="0" err="1" smtClean="0"/>
              <a:t>effectively.Many</a:t>
            </a:r>
            <a:r>
              <a:rPr lang="en-US" sz="2400" dirty="0" smtClean="0"/>
              <a:t> areas remain undeveloped before </a:t>
            </a:r>
            <a:r>
              <a:rPr lang="en-US" sz="2400" dirty="0" err="1" smtClean="0"/>
              <a:t>partiton</a:t>
            </a:r>
            <a:r>
              <a:rPr lang="en-US" sz="2400" dirty="0" smtClean="0"/>
              <a:t> of </a:t>
            </a:r>
            <a:r>
              <a:rPr lang="en-US" sz="2400" dirty="0" err="1" smtClean="0"/>
              <a:t>bengal</a:t>
            </a:r>
            <a:r>
              <a:rPr lang="en-US" sz="2400" dirty="0" smtClean="0"/>
              <a:t> therefore </a:t>
            </a:r>
            <a:r>
              <a:rPr lang="en-US" sz="2400" dirty="0" err="1" smtClean="0"/>
              <a:t>britishers</a:t>
            </a:r>
            <a:r>
              <a:rPr lang="en-US" sz="2400" dirty="0" smtClean="0"/>
              <a:t> divide the </a:t>
            </a:r>
            <a:r>
              <a:rPr lang="en-US" sz="2400" dirty="0" err="1" smtClean="0"/>
              <a:t>bengal</a:t>
            </a:r>
            <a:r>
              <a:rPr lang="en-US" sz="2400" dirty="0" smtClean="0"/>
              <a:t> into three </a:t>
            </a:r>
            <a:r>
              <a:rPr lang="en-US" sz="2400" dirty="0" err="1" smtClean="0"/>
              <a:t>parts:west</a:t>
            </a:r>
            <a:r>
              <a:rPr lang="en-US" sz="2400" dirty="0" smtClean="0"/>
              <a:t> and east </a:t>
            </a:r>
            <a:r>
              <a:rPr lang="en-US" sz="2400" dirty="0" err="1" smtClean="0"/>
              <a:t>bengal</a:t>
            </a:r>
            <a:r>
              <a:rPr lang="en-US" sz="2400" dirty="0" smtClean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assam</a:t>
            </a:r>
            <a:r>
              <a:rPr lang="en-US" dirty="0" smtClean="0"/>
              <a:t>.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8305800" y="228600"/>
            <a:ext cx="3048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3886200" cy="29718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267200" y="304800"/>
            <a:ext cx="3886200" cy="29718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Callout 7"/>
          <p:cNvSpPr/>
          <p:nvPr/>
        </p:nvSpPr>
        <p:spPr>
          <a:xfrm rot="5400000">
            <a:off x="3695700" y="1866900"/>
            <a:ext cx="1028700" cy="38481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09800" y="36576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           কলকাতা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Action Button: Home 6">
            <a:hlinkClick r:id="rId4" action="ppaction://hlinksldjump" highlightClick="1"/>
          </p:cNvPr>
          <p:cNvSpPr/>
          <p:nvPr/>
        </p:nvSpPr>
        <p:spPr>
          <a:xfrm>
            <a:off x="8458200" y="304800"/>
            <a:ext cx="381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228600"/>
            <a:ext cx="4114800" cy="32766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724400" y="228600"/>
            <a:ext cx="4038600" cy="32766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Arrow Callout 10"/>
          <p:cNvSpPr/>
          <p:nvPr/>
        </p:nvSpPr>
        <p:spPr>
          <a:xfrm rot="5400000">
            <a:off x="3615728" y="2099272"/>
            <a:ext cx="1912544" cy="4724399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038600" y="44196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ঢাকা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Action Button: Home 6">
            <a:hlinkClick r:id="rId4" action="ppaction://hlinksldjump" highlightClick="1"/>
          </p:cNvPr>
          <p:cNvSpPr/>
          <p:nvPr/>
        </p:nvSpPr>
        <p:spPr>
          <a:xfrm>
            <a:off x="8686800" y="381000"/>
            <a:ext cx="3048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533400"/>
            <a:ext cx="4495800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জোড়ায় কাজ 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676400"/>
            <a:ext cx="72390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বঙ্গ ভঙ্গের কারণগুলো খাতায় লিখ। </a:t>
            </a:r>
            <a:endParaRPr lang="en-US" sz="4000" dirty="0">
              <a:solidFill>
                <a:schemeClr val="accent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8382000" y="304800"/>
            <a:ext cx="381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ight Arrow 15"/>
          <p:cNvSpPr/>
          <p:nvPr/>
        </p:nvSpPr>
        <p:spPr>
          <a:xfrm rot="3633520">
            <a:off x="4794821" y="4043335"/>
            <a:ext cx="10668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8985531">
            <a:off x="2518098" y="4084993"/>
            <a:ext cx="1553627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10800000">
            <a:off x="2590800" y="2819400"/>
            <a:ext cx="10668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3751123">
            <a:off x="2667249" y="1918013"/>
            <a:ext cx="1435146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9759162">
            <a:off x="5567262" y="2210704"/>
            <a:ext cx="10668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 rot="16200000">
            <a:off x="3962400" y="2286000"/>
            <a:ext cx="10668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5867400" y="3124200"/>
            <a:ext cx="10668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3429000" y="2514600"/>
            <a:ext cx="26670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বঙ্গ ভঙ্গের কারণ </a:t>
            </a:r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ecagon 3"/>
          <p:cNvSpPr/>
          <p:nvPr/>
        </p:nvSpPr>
        <p:spPr>
          <a:xfrm>
            <a:off x="7086600" y="2514600"/>
            <a:ext cx="1752600" cy="1981200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প্রশাসনিক অসুবিধা  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ecagon 4"/>
          <p:cNvSpPr/>
          <p:nvPr/>
        </p:nvSpPr>
        <p:spPr>
          <a:xfrm>
            <a:off x="6553200" y="685800"/>
            <a:ext cx="1676400" cy="1752600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পূর্ব বঙ্গের  কৃষিক্ষেত্রে অনগ্রসরতা 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Decagon 5"/>
          <p:cNvSpPr/>
          <p:nvPr/>
        </p:nvSpPr>
        <p:spPr>
          <a:xfrm>
            <a:off x="3505200" y="228600"/>
            <a:ext cx="2057400" cy="1752600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পূর্ব বঙ্গের  শিক্ষাক্ষেত্রে অনগ্রসরতা 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Decagon 6"/>
          <p:cNvSpPr/>
          <p:nvPr/>
        </p:nvSpPr>
        <p:spPr>
          <a:xfrm>
            <a:off x="762000" y="228600"/>
            <a:ext cx="2286000" cy="1905000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পূর্ব বঙ্গের  অর্থনৈতিক  অনগ্রসরতা 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Decagon 7"/>
          <p:cNvSpPr/>
          <p:nvPr/>
        </p:nvSpPr>
        <p:spPr>
          <a:xfrm>
            <a:off x="304800" y="4267200"/>
            <a:ext cx="2438400" cy="2362200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সামাজিক ক্ষেত্রে পূর্ব বঙ্গের অনগ্রসরতা 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Decagon 8"/>
          <p:cNvSpPr/>
          <p:nvPr/>
        </p:nvSpPr>
        <p:spPr>
          <a:xfrm>
            <a:off x="4419600" y="4876800"/>
            <a:ext cx="2895600" cy="1752600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যোগাযোগ ক্ষেত্রে পূর্ব বঙ্গের অনগ্রসরতা 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Decagon 9"/>
          <p:cNvSpPr/>
          <p:nvPr/>
        </p:nvSpPr>
        <p:spPr>
          <a:xfrm>
            <a:off x="304800" y="2286000"/>
            <a:ext cx="2286000" cy="1676400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জাতীয়তাবাদী আন্দোলন নস্যাৎ 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Action Button: Home 17">
            <a:hlinkClick r:id="rId2" action="ppaction://hlinksldjump" highlightClick="1"/>
          </p:cNvPr>
          <p:cNvSpPr/>
          <p:nvPr/>
        </p:nvSpPr>
        <p:spPr>
          <a:xfrm>
            <a:off x="8153400" y="228600"/>
            <a:ext cx="3810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5" grpId="0" animBg="1"/>
      <p:bldP spid="14" grpId="0" animBg="1"/>
      <p:bldP spid="13" grpId="0" animBg="1"/>
      <p:bldP spid="11" grpId="0" animBg="1"/>
      <p:bldP spid="12" grpId="0" animBg="1"/>
      <p:bldP spid="3" grpId="0" animBg="1"/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-Shape 7"/>
          <p:cNvSpPr/>
          <p:nvPr/>
        </p:nvSpPr>
        <p:spPr>
          <a:xfrm>
            <a:off x="2895600" y="3352800"/>
            <a:ext cx="533400" cy="22098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 rot="5400000">
            <a:off x="3390900" y="5219700"/>
            <a:ext cx="533400" cy="457200"/>
          </a:xfrm>
          <a:prstGeom prst="upArrow">
            <a:avLst>
              <a:gd name="adj1" fmla="val 50000"/>
              <a:gd name="adj2" fmla="val 4661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Half Frame 4"/>
          <p:cNvSpPr/>
          <p:nvPr/>
        </p:nvSpPr>
        <p:spPr>
          <a:xfrm>
            <a:off x="2895600" y="1447800"/>
            <a:ext cx="838200" cy="3581400"/>
          </a:xfrm>
          <a:prstGeom prst="halfFram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Up Arrow 5"/>
          <p:cNvSpPr/>
          <p:nvPr/>
        </p:nvSpPr>
        <p:spPr>
          <a:xfrm rot="5655606">
            <a:off x="3638681" y="1349745"/>
            <a:ext cx="533400" cy="457200"/>
          </a:xfrm>
          <a:prstGeom prst="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entagon 1"/>
          <p:cNvSpPr/>
          <p:nvPr/>
        </p:nvSpPr>
        <p:spPr>
          <a:xfrm>
            <a:off x="228600" y="2209800"/>
            <a:ext cx="2590800" cy="28956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প্রতিক্রিয়া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67200" y="1295400"/>
            <a:ext cx="4267200" cy="6858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পূর্ব বাংলার মুসলমান 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91000" y="5029200"/>
            <a:ext cx="4343400" cy="6858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হিন্দু  নেতৃবৃন্দ 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52600" y="228600"/>
            <a:ext cx="4953000" cy="70788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দলীয় কাজ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Action Button: Home 13">
            <a:hlinkClick r:id="rId2" action="ppaction://hlinksldjump" highlightClick="1"/>
          </p:cNvPr>
          <p:cNvSpPr/>
          <p:nvPr/>
        </p:nvSpPr>
        <p:spPr>
          <a:xfrm>
            <a:off x="8382000" y="228600"/>
            <a:ext cx="381000" cy="381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5" grpId="0" animBg="1"/>
      <p:bldP spid="6" grpId="0" animBg="1"/>
      <p:bldP spid="2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343400" y="1219200"/>
            <a:ext cx="4419600" cy="46482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1219200"/>
            <a:ext cx="4267200" cy="46482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Home 5">
            <a:hlinkClick r:id="rId4" action="ppaction://hlinksldjump" highlightClick="1"/>
          </p:cNvPr>
          <p:cNvSpPr/>
          <p:nvPr/>
        </p:nvSpPr>
        <p:spPr>
          <a:xfrm>
            <a:off x="8077200" y="228600"/>
            <a:ext cx="3810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257800" y="3429000"/>
            <a:ext cx="2438400" cy="267765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bn-IN" sz="2400" dirty="0" smtClean="0">
                <a:latin typeface="NikoshBAN" pitchFamily="2" charset="0"/>
                <a:cs typeface="NikoshBAN" pitchFamily="2" charset="0"/>
              </a:rPr>
              <a:t>নতুন প্রদেশে অর্থনৈতিক, রাজনৈতিক, সামাজিক ও উন্নতি সাধনে সক্ষম হবে এই আশায় পূর্ববঙ্গের মুসলমানরা স্বাগত জানায়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3200400" cy="24384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400800" y="228600"/>
            <a:ext cx="2590800" cy="24384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81400" y="228600"/>
            <a:ext cx="2667000" cy="23622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" y="2743200"/>
            <a:ext cx="3810000" cy="37338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ame 9"/>
          <p:cNvSpPr/>
          <p:nvPr/>
        </p:nvSpPr>
        <p:spPr>
          <a:xfrm>
            <a:off x="4495800" y="2971800"/>
            <a:ext cx="4038600" cy="35052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Action Button: Home 11">
            <a:hlinkClick r:id="rId6" action="ppaction://hlinksldjump" highlightClick="1"/>
          </p:cNvPr>
          <p:cNvSpPr/>
          <p:nvPr/>
        </p:nvSpPr>
        <p:spPr>
          <a:xfrm>
            <a:off x="8610600" y="6172200"/>
            <a:ext cx="533400" cy="457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animBg="1"/>
      <p:bldP spid="5" grpId="0" animBg="1"/>
      <p:bldP spid="6" grpId="0" animBg="1"/>
      <p:bldP spid="9" grpId="0" animBg="1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810000"/>
            <a:ext cx="3200400" cy="27432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505200" y="3810000"/>
            <a:ext cx="2743200" cy="27432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324600" y="3810000"/>
            <a:ext cx="2590800" cy="274320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228600"/>
            <a:ext cx="3200400" cy="2743200"/>
          </a:xfrm>
          <a:prstGeom prst="rect">
            <a:avLst/>
          </a:prstGeom>
          <a:blipFill>
            <a:blip r:embed="rId5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733800" y="228600"/>
            <a:ext cx="2743200" cy="2819400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477000" y="228600"/>
            <a:ext cx="2362200" cy="2819400"/>
          </a:xfrm>
          <a:prstGeom prst="rect">
            <a:avLst/>
          </a:prstGeom>
          <a:blipFill>
            <a:blip r:embed="rId7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77000" y="31242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Surebdranath</a:t>
            </a:r>
            <a:r>
              <a:rPr lang="en-US" sz="1400" dirty="0" smtClean="0"/>
              <a:t> </a:t>
            </a:r>
            <a:r>
              <a:rPr lang="en-US" sz="1400" dirty="0" err="1" smtClean="0"/>
              <a:t>Bandyopadhyay</a:t>
            </a:r>
            <a:endParaRPr lang="en-US" sz="1400" dirty="0"/>
          </a:p>
        </p:txBody>
      </p:sp>
      <p:sp>
        <p:nvSpPr>
          <p:cNvPr id="11" name="Action Button: Home 10">
            <a:hlinkClick r:id="rId8" action="ppaction://hlinksldjump" highlightClick="1"/>
          </p:cNvPr>
          <p:cNvSpPr/>
          <p:nvPr/>
        </p:nvSpPr>
        <p:spPr>
          <a:xfrm>
            <a:off x="8229600" y="6248400"/>
            <a:ext cx="457200" cy="381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990600" y="457200"/>
            <a:ext cx="7391400" cy="6019800"/>
          </a:xfrm>
          <a:prstGeom prst="fram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81200" y="1447800"/>
            <a:ext cx="5486400" cy="3539430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অপরদিকে জাতীয়তাবাদী চেতনায় বিকশিত হিন্দু  সমাজ , লেখক-সাহিত্যক , বুদ্ধিজীবি ও রাজনৈতিক নেতাগন  বিভেদ ও শাসন নীতির বিরুদ্ধে প্রচন্ড গণ আন্দোলন গড়ে তোলে। যা কংগ্রেসের নেতৃত্বে জাতীয় আন্দোলনের রূপ পরিগ্রহ করে ।  এটি ইতিহাসে ‘স্বদেশী’ আন্দোলন নামে খ্যাত।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8305800" y="228600"/>
            <a:ext cx="685800" cy="838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304800"/>
            <a:ext cx="5562600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72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2286000"/>
            <a:ext cx="4648200" cy="258532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আকরাম হোসেন</a:t>
            </a:r>
          </a:p>
          <a:p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প্রভাষক , ইতিহাস</a:t>
            </a:r>
          </a:p>
          <a:p>
            <a:r>
              <a:rPr lang="bn-IN" sz="3200" b="1" dirty="0" smtClean="0">
                <a:latin typeface="NikoshBAN" pitchFamily="2" charset="0"/>
                <a:cs typeface="NikoshBAN" pitchFamily="2" charset="0"/>
              </a:rPr>
              <a:t>বালাগঞ্জ ডিগ্রি  কলেজ, সিলেট</a:t>
            </a:r>
          </a:p>
          <a:p>
            <a:r>
              <a:rPr lang="bn-IN" sz="2400" b="1" dirty="0" smtClean="0">
                <a:latin typeface="NikoshBAN" pitchFamily="2" charset="0"/>
                <a:cs typeface="NikoshBAN" pitchFamily="2" charset="0"/>
              </a:rPr>
              <a:t>আই ডি নং – ১৬</a:t>
            </a:r>
          </a:p>
          <a:p>
            <a:r>
              <a:rPr lang="bn-IN" sz="2400" b="1" dirty="0" smtClean="0">
                <a:latin typeface="NikoshBAN" pitchFamily="2" charset="0"/>
                <a:cs typeface="NikoshBAN" pitchFamily="2" charset="0"/>
              </a:rPr>
              <a:t>মোবাঃ ০১৯২১-২৯৩৩৬৪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e-mail: akramhossain921@yahoo.com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0" y="2286000"/>
            <a:ext cx="2590800" cy="25146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Home 7">
            <a:hlinkClick r:id="rId3" action="ppaction://hlinksldjump" highlightClick="1"/>
          </p:cNvPr>
          <p:cNvSpPr/>
          <p:nvPr/>
        </p:nvSpPr>
        <p:spPr>
          <a:xfrm>
            <a:off x="8077200" y="304800"/>
            <a:ext cx="6096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304800"/>
            <a:ext cx="53340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মূল্যায়ন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143000"/>
            <a:ext cx="4191000" cy="3048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876800" y="1219200"/>
            <a:ext cx="3810000" cy="28956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4267200"/>
            <a:ext cx="7315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১। বঙ্গ ভঙ্গ কত সালে হয়েছিল ?</a:t>
            </a:r>
          </a:p>
          <a:p>
            <a:r>
              <a:rPr lang="bn-IN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২। বঙ্গ ভঙ্গের দুটি কারণ লিখ। </a:t>
            </a:r>
          </a:p>
          <a:p>
            <a:r>
              <a:rPr lang="bn-IN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৩। উপরের চিত্র দুটির আলোকে বঙ্গ ভঙ্গের ফলাফল ব্যাখ্যা কর। </a:t>
            </a:r>
          </a:p>
          <a:p>
            <a:r>
              <a:rPr lang="bn-IN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৪। বঙ্গ ভঙ্গ ও স্বদেশী আন্দোলন  এর তুলনামূলক বিশ্লেষণ  কর। </a:t>
            </a:r>
            <a:endParaRPr lang="en-US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Action Button: Home 6">
            <a:hlinkClick r:id="rId4" action="ppaction://hlinksldjump" highlightClick="1"/>
          </p:cNvPr>
          <p:cNvSpPr/>
          <p:nvPr/>
        </p:nvSpPr>
        <p:spPr>
          <a:xfrm>
            <a:off x="8153400" y="304800"/>
            <a:ext cx="685800" cy="838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Decision 2"/>
          <p:cNvSpPr/>
          <p:nvPr/>
        </p:nvSpPr>
        <p:spPr>
          <a:xfrm>
            <a:off x="1219200" y="609600"/>
            <a:ext cx="5715000" cy="1676400"/>
          </a:xfrm>
          <a:prstGeom prst="flowChartDecision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Below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514600"/>
            <a:ext cx="8382000" cy="1077218"/>
          </a:xfrm>
          <a:prstGeom prst="rect">
            <a:avLst/>
          </a:prstGeom>
          <a:solidFill>
            <a:srgbClr val="FFC000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“বঙ্গ ভঙ্গ” ধর্মভিত্তিক  জাতীয়তাবাদী চেতনার বিস্তার ঘটায় -  ব্যাখ্যা কর 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Action Button: Home 5">
            <a:hlinkClick r:id="rId2" action="ppaction://hlinksldjump" highlightClick="1"/>
          </p:cNvPr>
          <p:cNvSpPr/>
          <p:nvPr/>
        </p:nvSpPr>
        <p:spPr>
          <a:xfrm>
            <a:off x="8001000" y="457200"/>
            <a:ext cx="685800" cy="838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686800" cy="63246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4724400"/>
            <a:ext cx="6248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IN" sz="6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8534400" y="152400"/>
            <a:ext cx="4572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lowchart: Process 72"/>
          <p:cNvSpPr/>
          <p:nvPr/>
        </p:nvSpPr>
        <p:spPr>
          <a:xfrm>
            <a:off x="4572000" y="2971800"/>
            <a:ext cx="1905000" cy="6096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  <a:hlinkClick r:id="rId2" action="ppaction://hlinksldjump"/>
              </a:rPr>
              <a:t>পাঠ ঘোষনা</a:t>
            </a:r>
            <a:endParaRPr lang="en-US" sz="2800" b="1" dirty="0"/>
          </a:p>
        </p:txBody>
      </p:sp>
      <p:sp>
        <p:nvSpPr>
          <p:cNvPr id="74" name="Flowchart: Process 73"/>
          <p:cNvSpPr/>
          <p:nvPr/>
        </p:nvSpPr>
        <p:spPr>
          <a:xfrm>
            <a:off x="228600" y="3962400"/>
            <a:ext cx="1752600" cy="7620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hlinkClick r:id="rId3" action="ppaction://hlinksldjump"/>
              </a:rPr>
              <a:t>শিখন ফল ২  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7" name="Flowchart: Process 76"/>
          <p:cNvSpPr/>
          <p:nvPr/>
        </p:nvSpPr>
        <p:spPr>
          <a:xfrm>
            <a:off x="2362200" y="1828800"/>
            <a:ext cx="1905000" cy="8382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hlinkClick r:id="rId4" action="ppaction://hlinksldjump"/>
              </a:rPr>
              <a:t>শিখনফল</a:t>
            </a:r>
            <a:endParaRPr lang="en-US" sz="32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3" name="Flowchart: Process 82"/>
          <p:cNvSpPr/>
          <p:nvPr/>
        </p:nvSpPr>
        <p:spPr>
          <a:xfrm>
            <a:off x="4724400" y="6019800"/>
            <a:ext cx="1828800" cy="6096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latin typeface="NikoshBAN" pitchFamily="2" charset="0"/>
                <a:cs typeface="NikoshBAN" pitchFamily="2" charset="0"/>
                <a:hlinkClick r:id="rId5" action="ppaction://hlinksldjump"/>
              </a:rPr>
              <a:t>বাড়ির  </a:t>
            </a:r>
            <a:r>
              <a:rPr lang="bn-IN" sz="2800" b="1" dirty="0" smtClean="0">
                <a:hlinkClick r:id="rId5" action="ppaction://hlinksldjump"/>
              </a:rPr>
              <a:t> </a:t>
            </a:r>
            <a:r>
              <a:rPr lang="bn-IN" sz="2800" b="1" dirty="0" smtClean="0">
                <a:latin typeface="NikoshBAN" pitchFamily="2" charset="0"/>
                <a:cs typeface="NikoshBAN" pitchFamily="2" charset="0"/>
                <a:hlinkClick r:id="rId5" action="ppaction://hlinksldjump"/>
              </a:rPr>
              <a:t>কাজ</a:t>
            </a:r>
            <a:endParaRPr lang="en-US" sz="28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6" name="Flowchart: Process 85"/>
          <p:cNvSpPr/>
          <p:nvPr/>
        </p:nvSpPr>
        <p:spPr>
          <a:xfrm>
            <a:off x="6858000" y="2895600"/>
            <a:ext cx="2057400" cy="6858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hlinkClick r:id="rId6" action="ppaction://hlinksldjump"/>
              </a:rPr>
              <a:t>উপস্থাপনা</a:t>
            </a:r>
            <a:endParaRPr lang="en-US" sz="28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Flowchart: Process 24"/>
          <p:cNvSpPr/>
          <p:nvPr/>
        </p:nvSpPr>
        <p:spPr>
          <a:xfrm>
            <a:off x="2438400" y="6019800"/>
            <a:ext cx="1905000" cy="6858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  <a:hlinkClick r:id="rId7" action="ppaction://hlinksldjump"/>
              </a:rPr>
              <a:t>মূল্যায়ন</a:t>
            </a:r>
            <a:endParaRPr lang="en-US" sz="2800" b="1" dirty="0"/>
          </a:p>
        </p:txBody>
      </p:sp>
      <p:sp>
        <p:nvSpPr>
          <p:cNvPr id="27" name="Flowchart: Process 26"/>
          <p:cNvSpPr/>
          <p:nvPr/>
        </p:nvSpPr>
        <p:spPr>
          <a:xfrm>
            <a:off x="4572000" y="1905000"/>
            <a:ext cx="1905000" cy="6858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bg1">
                    <a:lumMod val="95000"/>
                  </a:schemeClr>
                </a:solidFill>
                <a:latin typeface="NikoshBAN" pitchFamily="2" charset="0"/>
                <a:cs typeface="NikoshBAN" pitchFamily="2" charset="0"/>
                <a:hlinkClick r:id="rId8" action="ppaction://hlinksldjump"/>
              </a:rPr>
              <a:t>পূর্বজ্ঞান যাছাই </a:t>
            </a:r>
            <a:endParaRPr lang="en-US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0" name="Cube 29"/>
          <p:cNvSpPr/>
          <p:nvPr/>
        </p:nvSpPr>
        <p:spPr>
          <a:xfrm>
            <a:off x="2750115" y="233020"/>
            <a:ext cx="2888685" cy="605180"/>
          </a:xfrm>
          <a:prstGeom prst="cube">
            <a:avLst/>
          </a:prstGeom>
          <a:blipFill>
            <a:blip r:embed="rId9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2743200" y="228600"/>
            <a:ext cx="2743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n-IN" sz="3200" b="1" dirty="0" smtClean="0">
                <a:solidFill>
                  <a:prstClr val="white"/>
                </a:solidFill>
                <a:latin typeface="NikoshBAN" pitchFamily="2" charset="0"/>
                <a:cs typeface="NikoshBAN" pitchFamily="2" charset="0"/>
              </a:rPr>
              <a:t>ফ্ল্যাশ ব্যাক</a:t>
            </a:r>
            <a:r>
              <a:rPr lang="bn-IN" sz="2800" dirty="0" smtClean="0">
                <a:solidFill>
                  <a:prstClr val="white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solidFill>
                <a:prstClr val="white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Flowchart: Process 32"/>
          <p:cNvSpPr/>
          <p:nvPr/>
        </p:nvSpPr>
        <p:spPr>
          <a:xfrm>
            <a:off x="304800" y="1905000"/>
            <a:ext cx="1905000" cy="7620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  <a:hlinkClick r:id="rId10" action="ppaction://hlinksldjump"/>
              </a:rPr>
              <a:t>পাঠ</a:t>
            </a:r>
            <a:r>
              <a:rPr lang="en-US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  <a:hlinkClick r:id="rId10" action="ppaction://hlinksldjump"/>
              </a:rPr>
              <a:t> </a:t>
            </a:r>
            <a:r>
              <a:rPr lang="bn-IN" sz="32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  <a:hlinkClick r:id="rId10" action="ppaction://hlinksldjump"/>
              </a:rPr>
              <a:t>পরিচিতি</a:t>
            </a:r>
            <a:endParaRPr lang="en-US" sz="44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4" name="Flowchart: Process 33"/>
          <p:cNvSpPr/>
          <p:nvPr/>
        </p:nvSpPr>
        <p:spPr>
          <a:xfrm>
            <a:off x="4267200" y="914400"/>
            <a:ext cx="1828800" cy="831914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b="1" dirty="0" smtClean="0">
                <a:solidFill>
                  <a:schemeClr val="bg1">
                    <a:lumMod val="95000"/>
                  </a:schemeClr>
                </a:solidFill>
                <a:latin typeface="NikoshBAN" pitchFamily="2" charset="0"/>
                <a:cs typeface="NikoshBAN" pitchFamily="2" charset="0"/>
                <a:hlinkClick r:id="rId11" action="ppaction://hlinksldjump"/>
              </a:rPr>
              <a:t>পরিচিতি</a:t>
            </a:r>
            <a:endParaRPr lang="en-US" sz="4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5" name="Flowchart: Process 34"/>
          <p:cNvSpPr/>
          <p:nvPr/>
        </p:nvSpPr>
        <p:spPr>
          <a:xfrm>
            <a:off x="2057400" y="914400"/>
            <a:ext cx="2063260" cy="873692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  <a:hlinkClick r:id="rId12" action="ppaction://hlinksldjump"/>
              </a:rPr>
              <a:t>স্বাগতম</a:t>
            </a:r>
            <a:endParaRPr lang="en-US" sz="44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Flowchart: Process 38"/>
          <p:cNvSpPr/>
          <p:nvPr/>
        </p:nvSpPr>
        <p:spPr>
          <a:xfrm>
            <a:off x="4648200" y="3886200"/>
            <a:ext cx="1905000" cy="6858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  <a:hlinkClick r:id="rId13" action="ppaction://hlinksldjump"/>
              </a:rPr>
              <a:t>জোড়ায় কাজ </a:t>
            </a:r>
            <a:endParaRPr lang="en-US" sz="2800" b="1" dirty="0">
              <a:solidFill>
                <a:srgbClr val="92D050"/>
              </a:solidFill>
            </a:endParaRPr>
          </a:p>
        </p:txBody>
      </p:sp>
      <p:sp>
        <p:nvSpPr>
          <p:cNvPr id="40" name="Flowchart: Process 39"/>
          <p:cNvSpPr/>
          <p:nvPr/>
        </p:nvSpPr>
        <p:spPr>
          <a:xfrm>
            <a:off x="304800" y="5029200"/>
            <a:ext cx="1676400" cy="6096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hlinkClick r:id="rId14" action="ppaction://hlinksldjump"/>
              </a:rPr>
              <a:t>দলীয় কাজ 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29" name="Flowchart: Process 28"/>
          <p:cNvSpPr/>
          <p:nvPr/>
        </p:nvSpPr>
        <p:spPr>
          <a:xfrm>
            <a:off x="6858000" y="1905000"/>
            <a:ext cx="1905000" cy="6096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bg1">
                    <a:lumMod val="95000"/>
                  </a:schemeClr>
                </a:solidFill>
                <a:latin typeface="NikoshBAN" pitchFamily="2" charset="0"/>
                <a:cs typeface="NikoshBAN" pitchFamily="2" charset="0"/>
                <a:hlinkClick r:id="rId15" action="ppaction://hlinksldjump"/>
              </a:rPr>
              <a:t>পূর্বজ্ঞান যাছাই </a:t>
            </a:r>
            <a:endParaRPr lang="en-US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2" name="Flowchart: Process 31"/>
          <p:cNvSpPr/>
          <p:nvPr/>
        </p:nvSpPr>
        <p:spPr>
          <a:xfrm>
            <a:off x="228600" y="2971800"/>
            <a:ext cx="1905000" cy="6858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bg1">
                    <a:lumMod val="95000"/>
                  </a:schemeClr>
                </a:solidFill>
                <a:latin typeface="NikoshBAN" pitchFamily="2" charset="0"/>
                <a:cs typeface="NikoshBAN" pitchFamily="2" charset="0"/>
                <a:hlinkClick r:id="rId16" action="ppaction://hlinksldjump"/>
              </a:rPr>
              <a:t>পূর্বজ্ঞান যাছাই </a:t>
            </a:r>
            <a:endParaRPr lang="en-US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6" name="Flowchart: Process 35"/>
          <p:cNvSpPr/>
          <p:nvPr/>
        </p:nvSpPr>
        <p:spPr>
          <a:xfrm>
            <a:off x="2438400" y="2971800"/>
            <a:ext cx="1828800" cy="6096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chemeClr val="bg1">
                    <a:lumMod val="95000"/>
                  </a:schemeClr>
                </a:solidFill>
                <a:latin typeface="NikoshBAN" pitchFamily="2" charset="0"/>
                <a:cs typeface="NikoshBAN" pitchFamily="2" charset="0"/>
                <a:hlinkClick r:id="rId17" action="ppaction://hlinksldjump"/>
              </a:rPr>
              <a:t>পূর্বজ্ঞান যাছাই </a:t>
            </a:r>
            <a:endParaRPr lang="en-US" sz="28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7" name="Flowchart: Process 36"/>
          <p:cNvSpPr/>
          <p:nvPr/>
        </p:nvSpPr>
        <p:spPr>
          <a:xfrm>
            <a:off x="2438400" y="3962400"/>
            <a:ext cx="1828800" cy="6858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hlinkClick r:id="rId18" action="ppaction://hlinksldjump"/>
              </a:rPr>
              <a:t>শিখন ফল ২  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Flowchart: Process 37"/>
          <p:cNvSpPr/>
          <p:nvPr/>
        </p:nvSpPr>
        <p:spPr>
          <a:xfrm>
            <a:off x="7010400" y="3886200"/>
            <a:ext cx="1905000" cy="6096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hlinkClick r:id="rId19" action="ppaction://hlinksldjump"/>
              </a:rPr>
              <a:t>ফিডব্যাক 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2" name="Flowchart: Process 41"/>
          <p:cNvSpPr/>
          <p:nvPr/>
        </p:nvSpPr>
        <p:spPr>
          <a:xfrm>
            <a:off x="2438400" y="4953000"/>
            <a:ext cx="1905000" cy="6858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hlinkClick r:id="rId20" action="ppaction://hlinksldjump"/>
              </a:rPr>
              <a:t>শিখন ফল ৩  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3" name="Flowchart: Process 42"/>
          <p:cNvSpPr/>
          <p:nvPr/>
        </p:nvSpPr>
        <p:spPr>
          <a:xfrm>
            <a:off x="4800600" y="4953000"/>
            <a:ext cx="1905000" cy="6858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hlinkClick r:id="rId21" action="ppaction://hlinksldjump"/>
              </a:rPr>
              <a:t>শিখন ফল ৩  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4" name="Flowchart: Process 43"/>
          <p:cNvSpPr/>
          <p:nvPr/>
        </p:nvSpPr>
        <p:spPr>
          <a:xfrm>
            <a:off x="7086600" y="4953000"/>
            <a:ext cx="1828800" cy="6096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hlinkClick r:id="rId22" action="ppaction://hlinksldjump"/>
              </a:rPr>
              <a:t>শিখন ফল ৩  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Flowchart: Process 44"/>
          <p:cNvSpPr/>
          <p:nvPr/>
        </p:nvSpPr>
        <p:spPr>
          <a:xfrm>
            <a:off x="228600" y="6096000"/>
            <a:ext cx="1905000" cy="5334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hlinkClick r:id="rId23" action="ppaction://hlinksldjump"/>
              </a:rPr>
              <a:t>শিখন ফল ৩  </a:t>
            </a:r>
            <a:endParaRPr lang="en-US" sz="2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6" name="Flowchart: Process 45"/>
          <p:cNvSpPr/>
          <p:nvPr/>
        </p:nvSpPr>
        <p:spPr>
          <a:xfrm>
            <a:off x="7086600" y="6019800"/>
            <a:ext cx="1828800" cy="609600"/>
          </a:xfrm>
          <a:prstGeom prst="flowChartProcess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28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  <a:hlinkClick r:id="rId24" action="ppaction://hlinksldjump"/>
              </a:rPr>
              <a:t>ধন্যবাদ </a:t>
            </a:r>
            <a:endParaRPr lang="en-US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38400" y="609600"/>
            <a:ext cx="4343400" cy="92333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1600200"/>
            <a:ext cx="6477000" cy="255454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শ্রেনীঃ একাদশ </a:t>
            </a: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 ইতিহাস </a:t>
            </a: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অধ্যায়ঃ  চতুর্থ </a:t>
            </a: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শিক্ষার্থী সংখ্যাঃ ১২৫জন</a:t>
            </a:r>
          </a:p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সময়ঃ ৪০ মিনিট 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Action Button: Home 6">
            <a:hlinkClick r:id="rId2" action="ppaction://hlinksldjump" highlightClick="1"/>
          </p:cNvPr>
          <p:cNvSpPr/>
          <p:nvPr/>
        </p:nvSpPr>
        <p:spPr>
          <a:xfrm>
            <a:off x="8305800" y="381000"/>
            <a:ext cx="457200" cy="7620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609600"/>
            <a:ext cx="3962400" cy="92333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905001"/>
            <a:ext cx="8382000" cy="310854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  <a:p>
            <a:pPr marL="342900" indent="-342900">
              <a:buAutoNum type="arabicPeriod"/>
            </a:pPr>
            <a:r>
              <a:rPr lang="bn-IN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বঙ্গভঙ্গের</a:t>
            </a:r>
            <a:r>
              <a:rPr lang="bn-BD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ধারণা বলতে পারবে।</a:t>
            </a:r>
          </a:p>
          <a:p>
            <a:pPr marL="342900" indent="-342900">
              <a:buAutoNum type="arabicPeriod"/>
            </a:pPr>
            <a:r>
              <a:rPr lang="bn-IN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বঙ্গভঙ্গের কারণ ব্যাখ্যা করতে পারবে। </a:t>
            </a:r>
          </a:p>
          <a:p>
            <a:pPr marL="342900" indent="-342900">
              <a:buAutoNum type="arabicPeriod"/>
            </a:pPr>
            <a:r>
              <a:rPr lang="bn-IN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 বঙ্গভঙ্গের ফলে হিন্দু- মুসলিমদের প্রতিক্রিয়া বর্ণনা করতে পারবে। </a:t>
            </a:r>
          </a:p>
          <a:p>
            <a:pPr marL="342900" indent="-342900">
              <a:buAutoNum type="arabicPeriod"/>
            </a:pPr>
            <a:endParaRPr lang="bn-IN" dirty="0" smtClean="0">
              <a:solidFill>
                <a:schemeClr val="tx1">
                  <a:lumMod val="75000"/>
                  <a:lumOff val="2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bn-IN" dirty="0" smtClean="0">
              <a:solidFill>
                <a:schemeClr val="tx1">
                  <a:lumMod val="75000"/>
                  <a:lumOff val="2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Action Button: Home 6">
            <a:hlinkClick r:id="rId4" action="ppaction://hlinksldjump" highlightClick="1"/>
          </p:cNvPr>
          <p:cNvSpPr/>
          <p:nvPr/>
        </p:nvSpPr>
        <p:spPr>
          <a:xfrm>
            <a:off x="8153400" y="304800"/>
            <a:ext cx="685800" cy="838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457200"/>
            <a:ext cx="6553200" cy="60198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153400" y="304800"/>
            <a:ext cx="685800" cy="838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381000"/>
            <a:ext cx="7696200" cy="6096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534400" y="152400"/>
            <a:ext cx="381000" cy="6858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228600"/>
            <a:ext cx="7467600" cy="62484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ction Button: Home 3">
            <a:hlinkClick r:id="rId3" action="ppaction://hlinksldjump" highlightClick="1"/>
          </p:cNvPr>
          <p:cNvSpPr/>
          <p:nvPr/>
        </p:nvSpPr>
        <p:spPr>
          <a:xfrm>
            <a:off x="8305800" y="304800"/>
            <a:ext cx="3810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" y="152400"/>
            <a:ext cx="8610600" cy="6477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ction Button: Home 4">
            <a:hlinkClick r:id="rId3" action="ppaction://hlinksldjump" highlightClick="1"/>
          </p:cNvPr>
          <p:cNvSpPr/>
          <p:nvPr/>
        </p:nvSpPr>
        <p:spPr>
          <a:xfrm>
            <a:off x="8305800" y="228600"/>
            <a:ext cx="533400" cy="838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28600"/>
            <a:ext cx="533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/>
              <a:t> </a:t>
            </a:r>
            <a:r>
              <a:rPr lang="bn-IN" sz="9600" dirty="0" smtClean="0">
                <a:latin typeface="NikoshBAN" pitchFamily="2" charset="0"/>
                <a:cs typeface="NikoshBAN" pitchFamily="2" charset="0"/>
              </a:rPr>
              <a:t>আজকের পাঠ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990600"/>
            <a:ext cx="464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9600" smtClean="0">
                <a:solidFill>
                  <a:schemeClr val="tx1">
                    <a:lumMod val="75000"/>
                    <a:lumOff val="2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2362200"/>
            <a:ext cx="4495800" cy="156966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IN" sz="9600" dirty="0" smtClean="0">
                <a:latin typeface="NikoshBAN" pitchFamily="2" charset="0"/>
                <a:cs typeface="NikoshBAN" pitchFamily="2" charset="0"/>
              </a:rPr>
              <a:t>বঙ্গ ভঙ্গ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Action Button: Home 5">
            <a:hlinkClick r:id="rId3" action="ppaction://hlinksldjump" highlightClick="1"/>
          </p:cNvPr>
          <p:cNvSpPr/>
          <p:nvPr/>
        </p:nvSpPr>
        <p:spPr>
          <a:xfrm>
            <a:off x="8077200" y="5867400"/>
            <a:ext cx="7620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352</Words>
  <Application>Microsoft Office PowerPoint</Application>
  <PresentationFormat>On-screen Show (4:3)</PresentationFormat>
  <Paragraphs>78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/>
  <cp:revision>123</cp:revision>
  <dcterms:created xsi:type="dcterms:W3CDTF">2006-08-16T00:00:00Z</dcterms:created>
  <dcterms:modified xsi:type="dcterms:W3CDTF">2013-03-28T03:17:37Z</dcterms:modified>
</cp:coreProperties>
</file>