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63" r:id="rId10"/>
    <p:sldId id="264" r:id="rId11"/>
    <p:sldId id="266" r:id="rId12"/>
    <p:sldId id="269" r:id="rId13"/>
    <p:sldId id="275" r:id="rId14"/>
    <p:sldId id="270" r:id="rId15"/>
    <p:sldId id="274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7" d="100"/>
          <a:sy n="67" d="100"/>
        </p:scale>
        <p:origin x="-1458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22A7-5A67-4E27-94D8-8F66A4C15005}" type="datetimeFigureOut">
              <a:rPr lang="en-US" smtClean="0"/>
              <a:pPr/>
              <a:t>9/14/2013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8A57-3A51-4CAA-88DD-234A031DF9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22A7-5A67-4E27-94D8-8F66A4C15005}" type="datetimeFigureOut">
              <a:rPr lang="en-US" smtClean="0"/>
              <a:pPr/>
              <a:t>9/14/2013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8A57-3A51-4CAA-88DD-234A031DF9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22A7-5A67-4E27-94D8-8F66A4C15005}" type="datetimeFigureOut">
              <a:rPr lang="en-US" smtClean="0"/>
              <a:pPr/>
              <a:t>9/14/2013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8A57-3A51-4CAA-88DD-234A031DF9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22A7-5A67-4E27-94D8-8F66A4C15005}" type="datetimeFigureOut">
              <a:rPr lang="en-US" smtClean="0"/>
              <a:pPr/>
              <a:t>9/14/2013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8A57-3A51-4CAA-88DD-234A031DF9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22A7-5A67-4E27-94D8-8F66A4C15005}" type="datetimeFigureOut">
              <a:rPr lang="en-US" smtClean="0"/>
              <a:pPr/>
              <a:t>9/14/2013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8A57-3A51-4CAA-88DD-234A031DF9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22A7-5A67-4E27-94D8-8F66A4C15005}" type="datetimeFigureOut">
              <a:rPr lang="en-US" smtClean="0"/>
              <a:pPr/>
              <a:t>9/14/2013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8A57-3A51-4CAA-88DD-234A031DF9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22A7-5A67-4E27-94D8-8F66A4C15005}" type="datetimeFigureOut">
              <a:rPr lang="en-US" smtClean="0"/>
              <a:pPr/>
              <a:t>9/14/2013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8A57-3A51-4CAA-88DD-234A031DF9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22A7-5A67-4E27-94D8-8F66A4C15005}" type="datetimeFigureOut">
              <a:rPr lang="en-US" smtClean="0"/>
              <a:pPr/>
              <a:t>9/14/2013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8A57-3A51-4CAA-88DD-234A031DF9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22A7-5A67-4E27-94D8-8F66A4C15005}" type="datetimeFigureOut">
              <a:rPr lang="en-US" smtClean="0"/>
              <a:pPr/>
              <a:t>9/14/2013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8A57-3A51-4CAA-88DD-234A031DF9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22A7-5A67-4E27-94D8-8F66A4C15005}" type="datetimeFigureOut">
              <a:rPr lang="en-US" smtClean="0"/>
              <a:pPr/>
              <a:t>9/14/2013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8A57-3A51-4CAA-88DD-234A031DF9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22A7-5A67-4E27-94D8-8F66A4C15005}" type="datetimeFigureOut">
              <a:rPr lang="en-US" smtClean="0"/>
              <a:pPr/>
              <a:t>9/14/2013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8A57-3A51-4CAA-88DD-234A031DF9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E22A7-5A67-4E27-94D8-8F66A4C15005}" type="datetimeFigureOut">
              <a:rPr lang="en-US" smtClean="0"/>
              <a:pPr/>
              <a:t>9/14/2013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A8A57-3A51-4CAA-88DD-234A031DF9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unasir983@yahoo.co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166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স্বাগতম</a:t>
            </a:r>
            <a:endParaRPr lang="en-US" sz="16600" dirty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pic>
        <p:nvPicPr>
          <p:cNvPr id="9219" name="Picture 3" descr="C:\Documents and Settings\Haider.fghfgthytfyfg\My Documents\My Pictures\2959727075_11779d749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52600"/>
            <a:ext cx="9144000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:\picture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4258" y="0"/>
            <a:ext cx="4569742" cy="6248400"/>
          </a:xfrm>
          <a:prstGeom prst="rect">
            <a:avLst/>
          </a:prstGeom>
          <a:noFill/>
        </p:spPr>
      </p:pic>
      <p:cxnSp>
        <p:nvCxnSpPr>
          <p:cNvPr id="14" name="Straight Arrow Connector 13"/>
          <p:cNvCxnSpPr/>
          <p:nvPr/>
        </p:nvCxnSpPr>
        <p:spPr>
          <a:xfrm rot="10800000">
            <a:off x="3657600" y="4495800"/>
            <a:ext cx="2286000" cy="152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3733800" y="4038600"/>
            <a:ext cx="2286000" cy="76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35" idx="3"/>
          </p:cNvCxnSpPr>
          <p:nvPr/>
        </p:nvCxnSpPr>
        <p:spPr>
          <a:xfrm rot="10800000">
            <a:off x="3505200" y="3538210"/>
            <a:ext cx="2438400" cy="1971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>
            <a:off x="3733800" y="2514600"/>
            <a:ext cx="22098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6248400" y="1981200"/>
            <a:ext cx="129540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248400" y="1295400"/>
            <a:ext cx="1447800" cy="762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>
            <a:off x="3657600" y="1295400"/>
            <a:ext cx="22098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00200" y="990600"/>
            <a:ext cx="1524000" cy="64633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RinkiyOMJ" pitchFamily="2" charset="0"/>
                <a:cs typeface="RinkiyOMJ" pitchFamily="2" charset="0"/>
              </a:rPr>
              <a:t>মুখছিদ্র</a:t>
            </a:r>
            <a:endParaRPr lang="en-US" sz="3600" dirty="0">
              <a:solidFill>
                <a:srgbClr val="C0000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48600" y="1143000"/>
            <a:ext cx="1295400" cy="52322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C00000"/>
                </a:solidFill>
                <a:latin typeface="RinkiyOMJ" pitchFamily="2" charset="0"/>
                <a:cs typeface="RinkiyOMJ" pitchFamily="2" charset="0"/>
              </a:rPr>
              <a:t>মুখগহবর</a:t>
            </a:r>
            <a:endParaRPr lang="en-US" sz="2800" dirty="0">
              <a:solidFill>
                <a:srgbClr val="C0000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696200" y="1828800"/>
            <a:ext cx="1447800" cy="584775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RinkiyOMJ" pitchFamily="2" charset="0"/>
                <a:cs typeface="RinkiyOMJ" pitchFamily="2" charset="0"/>
              </a:rPr>
              <a:t>অন্ননালী</a:t>
            </a:r>
            <a:endParaRPr lang="en-US" sz="3200" dirty="0">
              <a:solidFill>
                <a:srgbClr val="FF000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52600" y="2133600"/>
            <a:ext cx="1219200" cy="707886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70C0"/>
                </a:solidFill>
                <a:latin typeface="RinkiyOMJ" pitchFamily="2" charset="0"/>
                <a:cs typeface="RinkiyOMJ" pitchFamily="2" charset="0"/>
              </a:rPr>
              <a:t>যকৃত</a:t>
            </a:r>
            <a:endParaRPr lang="en-US" sz="4000" dirty="0">
              <a:solidFill>
                <a:srgbClr val="0070C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86000" y="3276600"/>
            <a:ext cx="1219200" cy="52322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C00000"/>
                </a:solidFill>
                <a:latin typeface="RinkiyOMJ" pitchFamily="2" charset="0"/>
                <a:cs typeface="RinkiyOMJ" pitchFamily="2" charset="0"/>
              </a:rPr>
              <a:t>পিত্তথলি</a:t>
            </a:r>
            <a:endParaRPr lang="en-US" sz="2800" dirty="0">
              <a:solidFill>
                <a:srgbClr val="C0000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76400" y="3810000"/>
            <a:ext cx="1981200" cy="144655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RinkiyOMJ" pitchFamily="2" charset="0"/>
                <a:cs typeface="RinkiyOMJ" pitchFamily="2" charset="0"/>
              </a:rPr>
              <a:t>অমুখছিদ্র</a:t>
            </a:r>
            <a:endParaRPr lang="en-US" sz="3200" dirty="0" smtClean="0">
              <a:solidFill>
                <a:srgbClr val="C00000"/>
              </a:solidFill>
              <a:latin typeface="RinkiyOMJ" pitchFamily="2" charset="0"/>
              <a:cs typeface="RinkiyOMJ" pitchFamily="2" charset="0"/>
            </a:endParaRPr>
          </a:p>
          <a:p>
            <a:r>
              <a:rPr lang="bn-BD" sz="2400" dirty="0" smtClean="0">
                <a:solidFill>
                  <a:srgbClr val="C00000"/>
                </a:solidFill>
                <a:latin typeface="RinkiyOMJ" pitchFamily="2" charset="0"/>
                <a:cs typeface="RinkiyOMJ" pitchFamily="2" charset="0"/>
              </a:rPr>
              <a:t>পিত্তথলি</a:t>
            </a:r>
            <a:endParaRPr lang="en-US" sz="2400" dirty="0" smtClean="0">
              <a:solidFill>
                <a:srgbClr val="C00000"/>
              </a:solidFill>
              <a:latin typeface="RinkiyOMJ" pitchFamily="2" charset="0"/>
              <a:cs typeface="RinkiyOMJ" pitchFamily="2" charset="0"/>
            </a:endParaRPr>
          </a:p>
          <a:p>
            <a:r>
              <a:rPr lang="bn-BD" sz="3200" dirty="0" smtClean="0">
                <a:solidFill>
                  <a:srgbClr val="C00000"/>
                </a:solidFill>
                <a:latin typeface="RinkiyOMJ" pitchFamily="2" charset="0"/>
                <a:cs typeface="RinkiyOMJ" pitchFamily="2" charset="0"/>
              </a:rPr>
              <a:t>গ্ন্যাশয়</a:t>
            </a:r>
            <a:endParaRPr lang="en-US" sz="3200" dirty="0">
              <a:solidFill>
                <a:srgbClr val="C0000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09800" y="4038600"/>
            <a:ext cx="1676400" cy="120032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RinkiyOMJ" pitchFamily="2" charset="0"/>
                <a:cs typeface="RinkiyOMJ" pitchFamily="2" charset="0"/>
              </a:rPr>
              <a:t>ক্ষুদ্রা</a:t>
            </a:r>
            <a:r>
              <a:rPr lang="en-US" sz="3600" dirty="0" err="1" smtClean="0">
                <a:solidFill>
                  <a:srgbClr val="FF0000"/>
                </a:solidFill>
                <a:latin typeface="RinkiyOMJ" pitchFamily="2" charset="0"/>
                <a:cs typeface="RinkiyOMJ" pitchFamily="2" charset="0"/>
              </a:rPr>
              <a:t>ন্ত্র</a:t>
            </a:r>
            <a:endParaRPr lang="en-US" sz="3600" dirty="0" smtClean="0">
              <a:solidFill>
                <a:srgbClr val="FF0000"/>
              </a:solidFill>
              <a:latin typeface="RinkiyOMJ" pitchFamily="2" charset="0"/>
              <a:cs typeface="RinkiyOMJ" pitchFamily="2" charset="0"/>
            </a:endParaRPr>
          </a:p>
          <a:p>
            <a:r>
              <a:rPr lang="bn-BD" sz="3600" dirty="0" smtClean="0">
                <a:solidFill>
                  <a:srgbClr val="0070C0"/>
                </a:solidFill>
                <a:latin typeface="RinkiyOMJ" pitchFamily="2" charset="0"/>
                <a:cs typeface="RinkiyOMJ" pitchFamily="2" charset="0"/>
              </a:rPr>
              <a:t>যকৃত</a:t>
            </a:r>
            <a:endParaRPr lang="en-US" sz="3600" dirty="0" smtClean="0">
              <a:solidFill>
                <a:srgbClr val="0070C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514600" y="4724400"/>
            <a:ext cx="990600" cy="584775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  <a:latin typeface="RinkiyOMJ" pitchFamily="2" charset="0"/>
                <a:cs typeface="RinkiyOMJ" pitchFamily="2" charset="0"/>
              </a:rPr>
              <a:t>বৃহদন্ত্র</a:t>
            </a:r>
            <a:endParaRPr lang="en-US" sz="3200" dirty="0">
              <a:solidFill>
                <a:srgbClr val="00B05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438400" y="5257800"/>
            <a:ext cx="1066800" cy="107721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RinkiyOMJ" pitchFamily="2" charset="0"/>
                <a:cs typeface="RinkiyOMJ" pitchFamily="2" charset="0"/>
              </a:rPr>
              <a:t>সিকা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33600" y="5791200"/>
            <a:ext cx="1447800" cy="64633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RinkiyOMJ" pitchFamily="2" charset="0"/>
                <a:cs typeface="RinkiyOMJ" pitchFamily="2" charset="0"/>
              </a:rPr>
              <a:t>পায়ুছিদ্র</a:t>
            </a:r>
            <a:endParaRPr lang="en-US" sz="3600" dirty="0">
              <a:solidFill>
                <a:srgbClr val="FF0000"/>
              </a:solidFill>
              <a:latin typeface="RinkiyOMJ" pitchFamily="2" charset="0"/>
              <a:cs typeface="RinkiyOMJ" pitchFamily="2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10800000" flipV="1">
            <a:off x="3581400" y="4953000"/>
            <a:ext cx="2133600" cy="152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0800000" flipV="1">
            <a:off x="3657600" y="5410200"/>
            <a:ext cx="2514600" cy="152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0800000" flipV="1">
            <a:off x="3657600" y="5562600"/>
            <a:ext cx="25146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:\picture\1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H:\picture\অগন্যশয়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8000" b="1" dirty="0" smtClean="0">
                <a:solidFill>
                  <a:srgbClr val="7030A0"/>
                </a:solidFill>
                <a:latin typeface="RinkiyOMJ" pitchFamily="2" charset="0"/>
                <a:cs typeface="RinkiyOMJ" pitchFamily="2" charset="0"/>
              </a:rPr>
              <a:t>মূল্যায়ন</a:t>
            </a:r>
            <a:endParaRPr lang="en-US" sz="8000" b="1" dirty="0">
              <a:solidFill>
                <a:srgbClr val="7030A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4800" b="1" dirty="0" smtClean="0">
                <a:solidFill>
                  <a:srgbClr val="00B050"/>
                </a:solidFill>
                <a:latin typeface="RinkiyOMJ" pitchFamily="2" charset="0"/>
                <a:cs typeface="RinkiyOMJ" pitchFamily="2" charset="0"/>
              </a:rPr>
              <a:t>পরিপাক তন্ত্র কি বল।</a:t>
            </a:r>
          </a:p>
          <a:p>
            <a:r>
              <a:rPr lang="bn-BD" sz="4800" b="1" dirty="0" smtClean="0">
                <a:solidFill>
                  <a:srgbClr val="00B050"/>
                </a:solidFill>
                <a:latin typeface="RinkiyOMJ" pitchFamily="2" charset="0"/>
                <a:cs typeface="RinkiyOMJ" pitchFamily="2" charset="0"/>
              </a:rPr>
              <a:t>পরিপাক তন্ত্রের তিনটি অংশের নাম লিখ।</a:t>
            </a:r>
            <a:endParaRPr lang="en-US" sz="4800" b="1" dirty="0">
              <a:solidFill>
                <a:srgbClr val="00B050"/>
              </a:solidFill>
              <a:latin typeface="RinkiyOMJ" pitchFamily="2" charset="0"/>
              <a:cs typeface="Rinkiy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107996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দলগত কাজ</a:t>
            </a:r>
            <a:endParaRPr lang="en-US" sz="6600" dirty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143000"/>
            <a:ext cx="9144000" cy="707886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চিত্র অংকন করে পাকস্থলির এর বিভিন্ন অংশ চি</a:t>
            </a:r>
            <a:r>
              <a:rPr lang="en-US" sz="4000" b="1" dirty="0" err="1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হ্নিত</a:t>
            </a:r>
            <a:r>
              <a:rPr lang="en-US" sz="4000" b="1" dirty="0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কর</a:t>
            </a:r>
            <a:endParaRPr lang="en-US" sz="4000" b="1" dirty="0">
              <a:solidFill>
                <a:srgbClr val="7030A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pic>
        <p:nvPicPr>
          <p:cNvPr id="10242" name="Picture 2" descr="H:\picture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00"/>
            <a:ext cx="7467600" cy="495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323439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জোড়ায় কাজ</a:t>
            </a:r>
            <a:endParaRPr lang="en-US" sz="8000" dirty="0">
              <a:solidFill>
                <a:srgbClr val="7030A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18288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পৌষ্টিক গ্রন্থি গুলোর নাম লিখ।</a:t>
            </a:r>
          </a:p>
        </p:txBody>
      </p:sp>
      <p:sp>
        <p:nvSpPr>
          <p:cNvPr id="6" name="Rectangle 5"/>
          <p:cNvSpPr/>
          <p:nvPr/>
        </p:nvSpPr>
        <p:spPr>
          <a:xfrm>
            <a:off x="1905000" y="3200400"/>
            <a:ext cx="6781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4800" b="1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ক্ষুদ্রান্ত্রের অংশ গুলোর নাম লিখ।</a:t>
            </a:r>
            <a:endParaRPr lang="en-US" sz="4800" b="1" dirty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44655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বাড়ির কাজ</a:t>
            </a:r>
            <a:endParaRPr lang="en-US" sz="8800" dirty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514600"/>
            <a:ext cx="8610600" cy="144655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ক্ষুদ্রান্ত্রের চিত্র অংকন করে এর বিভিন্ন অংশের নাম লিখ।</a:t>
            </a:r>
            <a:endParaRPr lang="en-US" sz="4400" dirty="0">
              <a:solidFill>
                <a:srgbClr val="7030A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52400" y="2819400"/>
            <a:ext cx="457200" cy="381000"/>
          </a:xfrm>
          <a:prstGeom prst="rightArrow">
            <a:avLst>
              <a:gd name="adj1" fmla="val 50000"/>
              <a:gd name="adj2" fmla="val 576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3886200"/>
            <a:ext cx="8382000" cy="1754326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তন্ত্র  কী? পরিপাক তন্ত্রের পাঁচটি অংশের নাম লিখে আনবে ।</a:t>
            </a:r>
            <a:endParaRPr lang="en-US" sz="5400" dirty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0" y="41148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859614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bn-BD" sz="1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00B050"/>
                </a:solidFill>
                <a:latin typeface="RinkiyOMJ" pitchFamily="2" charset="0"/>
                <a:cs typeface="RinkiyOMJ" pitchFamily="2" charset="0"/>
              </a:rPr>
              <a:t>ধন্যবাদ</a:t>
            </a:r>
            <a:endParaRPr lang="en-US" sz="9600" dirty="0">
              <a:solidFill>
                <a:srgbClr val="00B050"/>
              </a:solidFill>
              <a:latin typeface="RinkiyOMJ" pitchFamily="2" charset="0"/>
              <a:cs typeface="RinkiyOMJ" pitchFamily="2" charset="0"/>
            </a:endParaRPr>
          </a:p>
        </p:txBody>
      </p:sp>
      <p:pic>
        <p:nvPicPr>
          <p:cNvPr id="11266" name="Picture 2" descr="C:\Documents and Settings\Haider.fghfgthytfyfg\My Documents\My Pictures\0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পরিচিতি</a:t>
            </a:r>
            <a:endParaRPr lang="en-US" sz="7200" dirty="0">
              <a:solidFill>
                <a:srgbClr val="7030A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19200"/>
            <a:ext cx="9144000" cy="4524315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মিলটন</a:t>
            </a:r>
            <a:r>
              <a:rPr lang="en-US" sz="48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বিশ্বাস</a:t>
            </a:r>
            <a:endParaRPr lang="bn-BD" sz="4800" dirty="0" smtClean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  <a:p>
            <a:pPr algn="ctr"/>
            <a:r>
              <a:rPr lang="bn-BD" sz="48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সি</a:t>
            </a:r>
            <a:r>
              <a:rPr lang="en-US" sz="4800" dirty="0" err="1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নিয়র</a:t>
            </a:r>
            <a:r>
              <a:rPr lang="en-US" sz="48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bn-BD" sz="48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সহকারি শিক্ষক</a:t>
            </a:r>
            <a:endParaRPr lang="en-US" sz="4800" dirty="0" smtClean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  <a:p>
            <a:pPr algn="ctr"/>
            <a:r>
              <a:rPr lang="en-US" sz="4800" dirty="0" err="1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রামকানাই</a:t>
            </a:r>
            <a:r>
              <a:rPr lang="en-US" sz="48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হাই</a:t>
            </a:r>
            <a:r>
              <a:rPr lang="en-US" sz="48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একাডেমী</a:t>
            </a:r>
            <a:endParaRPr lang="en-US" sz="4800" dirty="0" smtClean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  <a:p>
            <a:pPr algn="ctr"/>
            <a:r>
              <a:rPr lang="bn-BD" sz="48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ব্রাহ্ম</a:t>
            </a:r>
            <a:r>
              <a:rPr lang="bn-BD" sz="48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বাড়িয়া</a:t>
            </a:r>
          </a:p>
          <a:p>
            <a:pPr algn="ctr"/>
            <a:r>
              <a:rPr lang="bn-BD" sz="4800" dirty="0" smtClean="0">
                <a:solidFill>
                  <a:srgbClr val="00B050"/>
                </a:solidFill>
                <a:latin typeface="RinkiyOMJ" pitchFamily="2" charset="0"/>
                <a:cs typeface="RinkiyOMJ" pitchFamily="2" charset="0"/>
                <a:hlinkClick r:id="rId2"/>
              </a:rPr>
              <a:t>মোবাইল ০১</a:t>
            </a:r>
            <a:r>
              <a:rPr lang="en-US" sz="4800" dirty="0" smtClean="0">
                <a:solidFill>
                  <a:srgbClr val="00B050"/>
                </a:solidFill>
                <a:latin typeface="RinkiyOMJ" pitchFamily="2" charset="0"/>
                <a:cs typeface="RinkiyOMJ" pitchFamily="2" charset="0"/>
                <a:hlinkClick r:id="rId2"/>
              </a:rPr>
              <a:t>৯৮৩৫৪২৩০১</a:t>
            </a:r>
          </a:p>
          <a:p>
            <a:pPr algn="ctr"/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Milt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6600" y="304800"/>
            <a:ext cx="1749552" cy="1801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107996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পাঠ পরিচিতি</a:t>
            </a:r>
            <a:endParaRPr lang="en-US" sz="6600" b="1" dirty="0">
              <a:solidFill>
                <a:srgbClr val="7030A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90600"/>
            <a:ext cx="9144000" cy="5170646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শ্রেণিঃনবম</a:t>
            </a:r>
          </a:p>
          <a:p>
            <a:pPr algn="ctr"/>
            <a:r>
              <a:rPr lang="en-US" sz="6600" b="1" dirty="0" err="1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জীব</a:t>
            </a:r>
            <a:r>
              <a:rPr lang="en-US" sz="6600" b="1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6600" b="1" dirty="0" err="1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বিদ্যা</a:t>
            </a:r>
            <a:r>
              <a:rPr lang="en-US" sz="6600" b="1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bn-BD" sz="6600" b="1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(মানবদেহ)</a:t>
            </a:r>
          </a:p>
          <a:p>
            <a:pPr algn="ctr"/>
            <a:r>
              <a:rPr lang="bn-BD" sz="6600" b="1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পরিপাক তন্ত্র ও পৌষ্টিক তন্ত্র</a:t>
            </a:r>
          </a:p>
          <a:p>
            <a:pPr algn="ctr"/>
            <a:r>
              <a:rPr lang="bn-BD" sz="6600" b="1" dirty="0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সময়ঃ </a:t>
            </a:r>
            <a:r>
              <a:rPr lang="en-US" sz="6600" b="1" dirty="0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৫</a:t>
            </a:r>
            <a:r>
              <a:rPr lang="bn-BD" sz="6600" b="1" dirty="0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০ মিনিট</a:t>
            </a:r>
          </a:p>
          <a:p>
            <a:pPr algn="ctr"/>
            <a:r>
              <a:rPr lang="bn-BD" sz="6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তারিখঃ </a:t>
            </a:r>
            <a:r>
              <a:rPr lang="en-US" sz="6600" b="1" dirty="0" smtClean="0">
                <a:solidFill>
                  <a:srgbClr val="C00000"/>
                </a:solidFill>
                <a:latin typeface="RinkiyOMJ" pitchFamily="2" charset="0"/>
                <a:cs typeface="RinkiyOMJ" pitchFamily="2" charset="0"/>
              </a:rPr>
              <a:t>১০-০৯-২০১৩</a:t>
            </a:r>
            <a:endParaRPr lang="en-US" sz="66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1447800" y="2514600"/>
            <a:ext cx="685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1371600" y="3352800"/>
            <a:ext cx="762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524000" y="4267200"/>
            <a:ext cx="609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1447800" y="5334000"/>
            <a:ext cx="838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1066800"/>
            <a:ext cx="7620000" cy="92333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এই পাঠ শেষে শিক্ষার্থীরা-</a:t>
            </a:r>
            <a:endParaRPr lang="en-US" sz="5400" b="1" dirty="0">
              <a:solidFill>
                <a:srgbClr val="7030A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400" y="2057400"/>
            <a:ext cx="6477000" cy="92333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54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তন্ত্র কি বলতে পারবে।</a:t>
            </a:r>
            <a:endParaRPr lang="en-US" sz="5400" dirty="0"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33600" y="3200400"/>
            <a:ext cx="6553201" cy="76944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4400" b="1" dirty="0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পরিপাক  তন্ত্র  কি বলতে পারবে।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86000" y="4191000"/>
            <a:ext cx="7467600" cy="64633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3600" b="1" dirty="0" smtClean="0">
                <a:solidFill>
                  <a:srgbClr val="00B0F0"/>
                </a:solidFill>
                <a:latin typeface="SutonnyUniBanglaOMJ" pitchFamily="2" charset="0"/>
                <a:cs typeface="SutonnyUniBanglaOMJ" pitchFamily="2" charset="0"/>
              </a:rPr>
              <a:t>পরিপাক তন্ত্রের  অঙ্গ গুলোর নাম বলতে পারবে।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0" y="5181600"/>
            <a:ext cx="6858000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bn-BD" sz="3600" b="1" dirty="0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পরিপাক তন্ত্রের চিত্র অংকন করতে পারবে।</a:t>
            </a:r>
            <a:endParaRPr lang="en-US" sz="3600" b="1" dirty="0">
              <a:solidFill>
                <a:srgbClr val="7030A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picture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648200" y="304800"/>
            <a:ext cx="4267200" cy="99060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rgbClr val="7030A0"/>
                </a:solidFill>
                <a:latin typeface="RinkiyOMJ" pitchFamily="2" charset="0"/>
                <a:cs typeface="RinkiyOMJ" pitchFamily="2" charset="0"/>
              </a:rPr>
              <a:t>ছবিগুলো দেখ এবং নাম বল</a:t>
            </a:r>
            <a:endParaRPr lang="en-US" sz="3600" b="1" dirty="0">
              <a:solidFill>
                <a:srgbClr val="7030A0"/>
              </a:solidFill>
              <a:latin typeface="RinkiyOMJ" pitchFamily="2" charset="0"/>
              <a:cs typeface="Rinkiy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picture\যকৃত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90600"/>
            <a:ext cx="3733800" cy="2895600"/>
          </a:xfrm>
          <a:prstGeom prst="rect">
            <a:avLst/>
          </a:prstGeom>
          <a:noFill/>
        </p:spPr>
      </p:pic>
      <p:pic>
        <p:nvPicPr>
          <p:cNvPr id="2051" name="Picture 3" descr="H:\picture\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6100" y="2362200"/>
            <a:ext cx="4787900" cy="3200400"/>
          </a:xfrm>
          <a:prstGeom prst="rect">
            <a:avLst/>
          </a:prstGeom>
          <a:noFill/>
        </p:spPr>
      </p:pic>
      <p:pic>
        <p:nvPicPr>
          <p:cNvPr id="2052" name="Picture 4" descr="H:\picture\16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3733800"/>
            <a:ext cx="2743200" cy="2362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66800" y="31242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যকৃত</a:t>
            </a:r>
            <a:endParaRPr lang="en-US" sz="3600" dirty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57912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SutonnyUniBanglaOMJ" pitchFamily="2" charset="0"/>
                <a:cs typeface="SutonnyUniBanglaOMJ" pitchFamily="2" charset="0"/>
              </a:rPr>
              <a:t>অগ্ন্যাশয়</a:t>
            </a:r>
            <a:endParaRPr lang="en-US" sz="4800" dirty="0">
              <a:solidFill>
                <a:srgbClr val="C0000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59436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RinkiyOMJ" pitchFamily="2" charset="0"/>
                <a:cs typeface="RinkiyOMJ" pitchFamily="2" charset="0"/>
              </a:rPr>
              <a:t>পাকস্থলি</a:t>
            </a:r>
            <a:endParaRPr lang="en-US" sz="3600" dirty="0">
              <a:solidFill>
                <a:srgbClr val="C0000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0" y="152400"/>
            <a:ext cx="4953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rgbClr val="7030A0"/>
                </a:solidFill>
                <a:latin typeface="SutonnyUniBanglaOMJ" pitchFamily="2" charset="0"/>
                <a:cs typeface="SutonnyUniBanglaOMJ" pitchFamily="2" charset="0"/>
              </a:rPr>
              <a:t>ছবিগুলোর নাম বল। </a:t>
            </a:r>
            <a:endParaRPr lang="en-US" sz="4400" b="1" dirty="0">
              <a:solidFill>
                <a:srgbClr val="7030A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5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পৌষ্টিক তন্ত্র</a:t>
            </a:r>
            <a:endParaRPr lang="en-US" sz="7200" dirty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pic>
        <p:nvPicPr>
          <p:cNvPr id="3075" name="Picture 3" descr="H:\picture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524000"/>
            <a:ext cx="3276600" cy="4343400"/>
          </a:xfrm>
          <a:prstGeom prst="rect">
            <a:avLst/>
          </a:prstGeom>
          <a:noFill/>
        </p:spPr>
      </p:pic>
      <p:pic>
        <p:nvPicPr>
          <p:cNvPr id="3076" name="Picture 4" descr="H:\picture\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066800"/>
            <a:ext cx="4648200" cy="579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5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6000" b="1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পরিপাক তন্ত্র ও পৌষ্টিক তন্ত্র</a:t>
            </a:r>
            <a:endParaRPr lang="en-US" sz="6000" b="1" dirty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00B050"/>
                </a:solidFill>
                <a:latin typeface="RinkiyOMJ" pitchFamily="2" charset="0"/>
                <a:cs typeface="RinkiyOMJ" pitchFamily="2" charset="0"/>
              </a:rPr>
              <a:t>পরিপাক তন্ত্র</a:t>
            </a:r>
            <a:endParaRPr lang="en-US" sz="5400" b="1" dirty="0">
              <a:solidFill>
                <a:srgbClr val="00B050"/>
              </a:solidFill>
              <a:latin typeface="RinkiyOMJ" pitchFamily="2" charset="0"/>
              <a:cs typeface="RinkiyOMJ" pitchFamily="2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3544094" y="875506"/>
            <a:ext cx="533400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8600" y="1295400"/>
            <a:ext cx="8534400" cy="762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572294" y="1485900"/>
            <a:ext cx="2278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7467600" y="1676400"/>
            <a:ext cx="4572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0" y="1600200"/>
            <a:ext cx="2362200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7030A0"/>
                </a:solidFill>
                <a:latin typeface="RinkiyOMJ" pitchFamily="2" charset="0"/>
                <a:cs typeface="RinkiyOMJ" pitchFamily="2" charset="0"/>
              </a:rPr>
              <a:t>পৌষ্টিক নালী</a:t>
            </a:r>
            <a:endParaRPr lang="en-US" sz="2800" b="1" dirty="0">
              <a:solidFill>
                <a:srgbClr val="7030A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81800" y="1981200"/>
            <a:ext cx="20574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7030A0"/>
                </a:solidFill>
                <a:latin typeface="RinkiyOMJ" pitchFamily="2" charset="0"/>
                <a:cs typeface="RinkiyOMJ" pitchFamily="2" charset="0"/>
              </a:rPr>
              <a:t>পৌষ্টিক  গ্রন্থি</a:t>
            </a:r>
            <a:endParaRPr lang="en-US" sz="3200" b="1" dirty="0">
              <a:solidFill>
                <a:srgbClr val="7030A0"/>
              </a:solidFill>
              <a:latin typeface="RinkiyOMJ" pitchFamily="2" charset="0"/>
              <a:cs typeface="RinkiyOMJ" pitchFamily="2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16200000" flipH="1">
            <a:off x="-1905000" y="4343400"/>
            <a:ext cx="4495800" cy="762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57200" y="3352800"/>
            <a:ext cx="4572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57200" y="3962400"/>
            <a:ext cx="5334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57200" y="4724400"/>
            <a:ext cx="5334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381000" y="5410200"/>
            <a:ext cx="685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57200" y="5943600"/>
            <a:ext cx="5334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5143500" y="4381500"/>
            <a:ext cx="4114800" cy="76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7239000" y="3124200"/>
            <a:ext cx="3810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315200" y="64008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90600" y="2362200"/>
            <a:ext cx="14478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00B050"/>
                </a:solidFill>
                <a:latin typeface="RinkiyOMJ" pitchFamily="2" charset="0"/>
                <a:cs typeface="RinkiyOMJ" pitchFamily="2" charset="0"/>
              </a:rPr>
              <a:t>মুখ ছিদ্র</a:t>
            </a:r>
            <a:endParaRPr lang="en-US" sz="2800" b="1" dirty="0">
              <a:solidFill>
                <a:srgbClr val="00B05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43000" y="3048000"/>
            <a:ext cx="1524000" cy="9541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C00000"/>
                </a:solidFill>
                <a:latin typeface="RinkiyOMJ" pitchFamily="2" charset="0"/>
                <a:cs typeface="RinkiyOMJ" pitchFamily="2" charset="0"/>
              </a:rPr>
              <a:t>মুখ -</a:t>
            </a:r>
            <a:r>
              <a:rPr lang="bn-BD" sz="2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গহবর</a:t>
            </a:r>
            <a:endParaRPr lang="en-US" sz="2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219200" y="3657600"/>
            <a:ext cx="1295400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00B0F0"/>
                </a:solidFill>
                <a:latin typeface="RinkiyOMJ" pitchFamily="2" charset="0"/>
                <a:cs typeface="RinkiyOMJ" pitchFamily="2" charset="0"/>
              </a:rPr>
              <a:t>গলবিল</a:t>
            </a:r>
            <a:endParaRPr lang="en-US" sz="2800" b="1" dirty="0">
              <a:solidFill>
                <a:srgbClr val="00B0F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219200" y="4419600"/>
            <a:ext cx="1600200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FF0000"/>
                </a:solidFill>
                <a:latin typeface="RinkiyOMJ" pitchFamily="2" charset="0"/>
                <a:cs typeface="RinkiyOMJ" pitchFamily="2" charset="0"/>
              </a:rPr>
              <a:t>অন্ননালী</a:t>
            </a:r>
            <a:endParaRPr lang="en-US" sz="2800" b="1" dirty="0">
              <a:solidFill>
                <a:srgbClr val="FF000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295400" y="5181600"/>
            <a:ext cx="1295400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7030A0"/>
                </a:solidFill>
                <a:latin typeface="RinkiyOMJ" pitchFamily="2" charset="0"/>
                <a:cs typeface="RinkiyOMJ" pitchFamily="2" charset="0"/>
              </a:rPr>
              <a:t>পাকস্থ</a:t>
            </a:r>
            <a:r>
              <a:rPr lang="bn-BD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লী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43000" y="5638800"/>
            <a:ext cx="1143000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C00000"/>
                </a:solidFill>
                <a:latin typeface="RinkiyOMJ" pitchFamily="2" charset="0"/>
                <a:cs typeface="RinkiyOMJ" pitchFamily="2" charset="0"/>
              </a:rPr>
              <a:t>অন্ত্র</a:t>
            </a:r>
            <a:endParaRPr lang="en-US" sz="2800" b="1" dirty="0">
              <a:solidFill>
                <a:srgbClr val="C00000"/>
              </a:solidFill>
              <a:latin typeface="RinkiyOMJ" pitchFamily="2" charset="0"/>
              <a:cs typeface="RinkiyOMJ" pitchFamily="2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457200" y="6477000"/>
            <a:ext cx="6096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219200" y="6172200"/>
            <a:ext cx="9144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0070C0"/>
                </a:solidFill>
                <a:latin typeface="RinkiyOMJ" pitchFamily="2" charset="0"/>
                <a:cs typeface="RinkiyOMJ" pitchFamily="2" charset="0"/>
              </a:rPr>
              <a:t>পায়ু</a:t>
            </a:r>
            <a:endParaRPr lang="en-US" sz="2800" b="1" dirty="0">
              <a:solidFill>
                <a:srgbClr val="0070C0"/>
              </a:solidFill>
              <a:latin typeface="RinkiyOMJ" pitchFamily="2" charset="0"/>
              <a:cs typeface="RinkiyOMJ" pitchFamily="2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1676400" y="5867400"/>
            <a:ext cx="2743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>
            <a:off x="2438400" y="6096000"/>
            <a:ext cx="304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5400000">
            <a:off x="4152900" y="6134100"/>
            <a:ext cx="3810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133600" y="6334780"/>
            <a:ext cx="12192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00B050"/>
                </a:solidFill>
                <a:latin typeface="RinkiyOMJ" pitchFamily="2" charset="0"/>
                <a:cs typeface="RinkiyOMJ" pitchFamily="2" charset="0"/>
              </a:rPr>
              <a:t>ক্ষুদ্রান্ত্র</a:t>
            </a:r>
            <a:endParaRPr lang="en-US" sz="2800" b="1" dirty="0">
              <a:solidFill>
                <a:srgbClr val="00B05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886200" y="6334780"/>
            <a:ext cx="1295400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002060"/>
                </a:solidFill>
                <a:latin typeface="RinkiyOMJ" pitchFamily="2" charset="0"/>
                <a:cs typeface="RinkiyOMJ" pitchFamily="2" charset="0"/>
              </a:rPr>
              <a:t>বৃহদন্ত্র</a:t>
            </a:r>
            <a:endParaRPr lang="en-US" sz="2800" b="1" dirty="0">
              <a:solidFill>
                <a:srgbClr val="00206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772400" y="2895600"/>
            <a:ext cx="13716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00B050"/>
                </a:solidFill>
                <a:latin typeface="RinkiyOMJ" pitchFamily="2" charset="0"/>
                <a:cs typeface="RinkiyOMJ" pitchFamily="2" charset="0"/>
              </a:rPr>
              <a:t>লালা গ্রন্থি</a:t>
            </a:r>
            <a:endParaRPr lang="en-US" sz="2800" b="1" dirty="0">
              <a:solidFill>
                <a:srgbClr val="00B050"/>
              </a:solidFill>
              <a:latin typeface="RinkiyOMJ" pitchFamily="2" charset="0"/>
              <a:cs typeface="RinkiyOMJ" pitchFamily="2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7239000" y="3962400"/>
            <a:ext cx="4572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7239000" y="4876800"/>
            <a:ext cx="4572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7239000" y="5715000"/>
            <a:ext cx="2286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772400" y="3733800"/>
            <a:ext cx="11430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C00000"/>
                </a:solidFill>
                <a:latin typeface="RinkiyOMJ" pitchFamily="2" charset="0"/>
                <a:cs typeface="RinkiyOMJ" pitchFamily="2" charset="0"/>
              </a:rPr>
              <a:t>যকৃত</a:t>
            </a:r>
            <a:endParaRPr lang="en-US" sz="3200" b="1" dirty="0">
              <a:solidFill>
                <a:srgbClr val="C0000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924800" y="4724400"/>
            <a:ext cx="1219200" cy="5847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2060"/>
                </a:solidFill>
                <a:latin typeface="RinkiyOMJ" pitchFamily="2" charset="0"/>
                <a:cs typeface="RinkiyOMJ" pitchFamily="2" charset="0"/>
              </a:rPr>
              <a:t>অগ্ন্যাশয়</a:t>
            </a:r>
            <a:endParaRPr lang="en-US" sz="3200" b="1" dirty="0">
              <a:solidFill>
                <a:srgbClr val="00206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620000" y="5562600"/>
            <a:ext cx="16764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C00000"/>
                </a:solidFill>
                <a:latin typeface="RinkiyOMJ" pitchFamily="2" charset="0"/>
                <a:cs typeface="RinkiyOMJ" pitchFamily="2" charset="0"/>
              </a:rPr>
              <a:t>গ্যাষ্ট্রিক</a:t>
            </a:r>
            <a:r>
              <a:rPr lang="bn-BD" sz="2800" dirty="0" smtClean="0">
                <a:solidFill>
                  <a:srgbClr val="C00000"/>
                </a:solidFill>
                <a:latin typeface="RinkiyOMJ" pitchFamily="2" charset="0"/>
                <a:cs typeface="RinkiyOMJ" pitchFamily="2" charset="0"/>
              </a:rPr>
              <a:t> গ্রন্থি</a:t>
            </a:r>
            <a:endParaRPr lang="en-US" sz="2800" dirty="0">
              <a:solidFill>
                <a:srgbClr val="C0000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620000" y="6248400"/>
            <a:ext cx="1524000" cy="52322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7030A0"/>
                </a:solidFill>
                <a:latin typeface="RinkiyOMJ" pitchFamily="2" charset="0"/>
                <a:cs typeface="RinkiyOMJ" pitchFamily="2" charset="0"/>
              </a:rPr>
              <a:t>আন্ত্রিক গ্রন্থি</a:t>
            </a:r>
            <a:endParaRPr lang="en-US" sz="2800" b="1" dirty="0">
              <a:solidFill>
                <a:srgbClr val="7030A0"/>
              </a:solidFill>
              <a:latin typeface="RinkiyOMJ" pitchFamily="2" charset="0"/>
              <a:cs typeface="RinkiyOMJ" pitchFamily="2" charset="0"/>
            </a:endParaRP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457200" y="2667000"/>
            <a:ext cx="4572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772400" y="2895600"/>
            <a:ext cx="13716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00B050"/>
                </a:solidFill>
                <a:latin typeface="RinkiyOMJ" pitchFamily="2" charset="0"/>
                <a:cs typeface="RinkiyOMJ" pitchFamily="2" charset="0"/>
              </a:rPr>
              <a:t>লালা গ্রন্থি</a:t>
            </a:r>
            <a:endParaRPr lang="en-US" sz="2800" b="1" dirty="0">
              <a:solidFill>
                <a:srgbClr val="00B050"/>
              </a:solidFill>
              <a:latin typeface="RinkiyOMJ" pitchFamily="2" charset="0"/>
              <a:cs typeface="RinkiyOMJ" pitchFamily="2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848600" y="6334780"/>
            <a:ext cx="1524000" cy="52322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7030A0"/>
                </a:solidFill>
                <a:latin typeface="RinkiyOMJ" pitchFamily="2" charset="0"/>
                <a:cs typeface="RinkiyOMJ" pitchFamily="2" charset="0"/>
              </a:rPr>
              <a:t>আন্ত্রিক গ্রন্থি</a:t>
            </a:r>
            <a:endParaRPr lang="en-US" sz="2800" b="1" dirty="0">
              <a:solidFill>
                <a:srgbClr val="7030A0"/>
              </a:solidFill>
              <a:latin typeface="RinkiyOMJ" pitchFamily="2" charset="0"/>
              <a:cs typeface="Rinkiy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2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3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5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50" grpId="0" animBg="1"/>
      <p:bldP spid="57" grpId="0" animBg="1"/>
      <p:bldP spid="58" grpId="0" animBg="1"/>
      <p:bldP spid="59" grpId="0" animBg="1"/>
      <p:bldP spid="66" grpId="0" animBg="1"/>
      <p:bldP spid="67" grpId="0" animBg="1"/>
      <p:bldP spid="68" grpId="0" animBg="1"/>
      <p:bldP spid="72" grpId="0" animBg="1"/>
      <p:bldP spid="41" grpId="0" animBg="1"/>
      <p:bldP spid="4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193</Words>
  <Application>Microsoft Office PowerPoint</Application>
  <PresentationFormat>On-screen Show (4:3)</PresentationFormat>
  <Paragraphs>70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স্বাগতম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মূল্যায়ন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Haider</dc:creator>
  <cp:lastModifiedBy>Milton</cp:lastModifiedBy>
  <cp:revision>76</cp:revision>
  <dcterms:created xsi:type="dcterms:W3CDTF">2012-11-27T03:39:36Z</dcterms:created>
  <dcterms:modified xsi:type="dcterms:W3CDTF">2013-09-14T02:21:25Z</dcterms:modified>
</cp:coreProperties>
</file>