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26"/>
  </p:notesMasterIdLst>
  <p:sldIdLst>
    <p:sldId id="256" r:id="rId3"/>
    <p:sldId id="301" r:id="rId4"/>
    <p:sldId id="309" r:id="rId5"/>
    <p:sldId id="259" r:id="rId6"/>
    <p:sldId id="262" r:id="rId7"/>
    <p:sldId id="274" r:id="rId8"/>
    <p:sldId id="297" r:id="rId9"/>
    <p:sldId id="263" r:id="rId10"/>
    <p:sldId id="289" r:id="rId11"/>
    <p:sldId id="295" r:id="rId12"/>
    <p:sldId id="291" r:id="rId13"/>
    <p:sldId id="290" r:id="rId14"/>
    <p:sldId id="314" r:id="rId15"/>
    <p:sldId id="307" r:id="rId16"/>
    <p:sldId id="282" r:id="rId17"/>
    <p:sldId id="304" r:id="rId18"/>
    <p:sldId id="306" r:id="rId19"/>
    <p:sldId id="281" r:id="rId20"/>
    <p:sldId id="265" r:id="rId21"/>
    <p:sldId id="298" r:id="rId22"/>
    <p:sldId id="299" r:id="rId23"/>
    <p:sldId id="311" r:id="rId24"/>
    <p:sldId id="31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66FFFF"/>
    <a:srgbClr val="D537C2"/>
    <a:srgbClr val="FFFFCC"/>
    <a:srgbClr val="FFCCFF"/>
    <a:srgbClr val="FF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162" autoAdjust="0"/>
    <p:restoredTop sz="94660"/>
  </p:normalViewPr>
  <p:slideViewPr>
    <p:cSldViewPr>
      <p:cViewPr varScale="1">
        <p:scale>
          <a:sx n="68" d="100"/>
          <a:sy n="68" d="100"/>
        </p:scale>
        <p:origin x="-9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DB48A2-93AC-4315-99D4-69F961751CAB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D93B7-CB75-4765-B2B3-3EF02687E8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D93B7-CB75-4765-B2B3-3EF02687E8F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50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332037"/>
            <a:ext cx="8229600" cy="4525963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52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27D18-388A-431E-BC1D-3FC61CA11576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C96A-DF90-416A-BE81-A49B96B18E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27D18-388A-431E-BC1D-3FC61CA11576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C96A-DF90-416A-BE81-A49B96B18E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27D18-388A-431E-BC1D-3FC61CA11576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C96A-DF90-416A-BE81-A49B96B18E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27D18-388A-431E-BC1D-3FC61CA11576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C96A-DF90-416A-BE81-A49B96B18E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27D18-388A-431E-BC1D-3FC61CA11576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C96A-DF90-416A-BE81-A49B96B18E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27D18-388A-431E-BC1D-3FC61CA11576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C96A-DF90-416A-BE81-A49B96B18E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27D18-388A-431E-BC1D-3FC61CA11576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C96A-DF90-416A-BE81-A49B96B18E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27D18-388A-431E-BC1D-3FC61CA11576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C96A-DF90-416A-BE81-A49B96B18E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27D18-388A-431E-BC1D-3FC61CA11576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C96A-DF90-416A-BE81-A49B96B18E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27D18-388A-431E-BC1D-3FC61CA11576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C96A-DF90-416A-BE81-A49B96B18E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27D18-388A-431E-BC1D-3FC61CA11576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C96A-DF90-416A-BE81-A49B96B18E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733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 rot="16200000">
            <a:off x="1447800" y="-838200"/>
            <a:ext cx="6248400" cy="85344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608"/>
            </a:avLst>
          </a:prstGeom>
          <a:solidFill>
            <a:schemeClr val="tx1">
              <a:lumMod val="95000"/>
              <a:lumOff val="5000"/>
            </a:schemeClr>
          </a:solidFill>
          <a:ln w="38100">
            <a:solidFill>
              <a:srgbClr val="FF0000"/>
            </a:solidFill>
            <a:prstDash val="sysDash"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Notched Right Arrow 8"/>
          <p:cNvSpPr/>
          <p:nvPr userDrawn="1"/>
        </p:nvSpPr>
        <p:spPr>
          <a:xfrm>
            <a:off x="228600" y="1371600"/>
            <a:ext cx="3962400" cy="304800"/>
          </a:xfrm>
          <a:prstGeom prst="notchedRightArrow">
            <a:avLst/>
          </a:prstGeom>
          <a:blipFill>
            <a:blip r:embed="rId17"/>
            <a:tile tx="0" ty="0" sx="100000" sy="100000" flip="none" algn="tl"/>
          </a:blipFill>
          <a:ln w="38100">
            <a:noFill/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Notched Right Arrow 9"/>
          <p:cNvSpPr/>
          <p:nvPr userDrawn="1"/>
        </p:nvSpPr>
        <p:spPr>
          <a:xfrm rot="10800000">
            <a:off x="4800600" y="1371600"/>
            <a:ext cx="3962400" cy="304799"/>
          </a:xfrm>
          <a:prstGeom prst="notchedRightArrow">
            <a:avLst/>
          </a:prstGeom>
          <a:blipFill>
            <a:blip r:embed="rId17"/>
            <a:tile tx="0" ty="0" sx="100000" sy="100000" flip="none" algn="tl"/>
          </a:blipFill>
          <a:ln w="38100">
            <a:noFill/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ame 7"/>
          <p:cNvSpPr/>
          <p:nvPr userDrawn="1"/>
        </p:nvSpPr>
        <p:spPr>
          <a:xfrm>
            <a:off x="152400" y="152400"/>
            <a:ext cx="8839200" cy="6553200"/>
          </a:xfrm>
          <a:prstGeom prst="frame">
            <a:avLst>
              <a:gd name="adj1" fmla="val 1552"/>
            </a:avLst>
          </a:prstGeom>
          <a:solidFill>
            <a:srgbClr val="D537C2"/>
          </a:solidFill>
          <a:ln w="38100">
            <a:solidFill>
              <a:srgbClr val="00B050"/>
            </a:solidFill>
            <a:prstDash val="sysDash"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4191000" y="1295400"/>
            <a:ext cx="609600" cy="6096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 rot="1773071">
            <a:off x="4331450" y="1427855"/>
            <a:ext cx="319040" cy="344687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53287-Royalty-Free-RF-Clipart-Illustration-Of-A-Digital-Collage-Of-Body-Parts-Over-Colorful-Circles-Eye-Ear-Hand-Mouth-Nose-300x300.jpg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381000" y="304800"/>
            <a:ext cx="1047750" cy="1047750"/>
          </a:xfrm>
          <a:prstGeom prst="rect">
            <a:avLst/>
          </a:prstGeom>
        </p:spPr>
      </p:pic>
      <p:pic>
        <p:nvPicPr>
          <p:cNvPr id="14" name="Picture 13" descr="12186041-the-concept-of-producing-knowledge-man.jpg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7696200" y="304800"/>
            <a:ext cx="1079653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Oval 19"/>
          <p:cNvSpPr/>
          <p:nvPr userDrawn="1"/>
        </p:nvSpPr>
        <p:spPr>
          <a:xfrm>
            <a:off x="4800600" y="1066800"/>
            <a:ext cx="228600" cy="228600"/>
          </a:xfrm>
          <a:prstGeom prst="ellipse">
            <a:avLst/>
          </a:prstGeom>
          <a:solidFill>
            <a:srgbClr val="D537C2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 userDrawn="1"/>
        </p:nvSpPr>
        <p:spPr>
          <a:xfrm>
            <a:off x="4343400" y="914400"/>
            <a:ext cx="228600" cy="228600"/>
          </a:xfrm>
          <a:prstGeom prst="ellipse">
            <a:avLst/>
          </a:prstGeom>
          <a:solidFill>
            <a:srgbClr val="D537C2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>
            <a:off x="3962400" y="1066800"/>
            <a:ext cx="228600" cy="228600"/>
          </a:xfrm>
          <a:prstGeom prst="ellipse">
            <a:avLst/>
          </a:prstGeom>
          <a:solidFill>
            <a:srgbClr val="D537C2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2" r:id="rId11"/>
    <p:sldLayoutId id="2147483659" r:id="rId12"/>
    <p:sldLayoutId id="2147483660" r:id="rId13"/>
    <p:sldLayoutId id="2147483661" r:id="rId14"/>
    <p:sldLayoutId id="214748367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27D18-388A-431E-BC1D-3FC61CA11576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0C96A-DF90-416A-BE81-A49B96B18ED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clip-art-of-a-cute-and-sweet-little-girl-carrying-flowers-and-a-gift-on-mothers-day-by-alex-bannykh-38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800" y="1981200"/>
            <a:ext cx="4419600" cy="3943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1524000" y="4572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Creating Safety Environment</a:t>
            </a:r>
            <a:endParaRPr lang="en-US" sz="3600" dirty="0">
              <a:ln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4572000"/>
            <a:ext cx="3429000" cy="1836241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/>
            </a:prstTxWarp>
            <a:spAutoFit/>
          </a:bodyPr>
          <a:lstStyle/>
          <a:p>
            <a:pPr algn="ctr"/>
            <a:r>
              <a:rPr lang="en-US" sz="4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FF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Welcome</a:t>
            </a:r>
            <a:endParaRPr lang="en-US" sz="44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rgbClr val="FFFF00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2" descr="newphscale.gif"/>
          <p:cNvPicPr>
            <a:picLocks noChangeAspect="1"/>
          </p:cNvPicPr>
          <p:nvPr/>
        </p:nvPicPr>
        <p:blipFill>
          <a:blip r:embed="rId2"/>
          <a:srcRect l="34858" r="39905"/>
          <a:stretch>
            <a:fillRect/>
          </a:stretch>
        </p:blipFill>
        <p:spPr>
          <a:xfrm rot="542524">
            <a:off x="4053980" y="2162955"/>
            <a:ext cx="594502" cy="2794159"/>
          </a:xfrm>
          <a:prstGeom prst="rect">
            <a:avLst/>
          </a:prstGeom>
        </p:spPr>
      </p:pic>
      <p:pic>
        <p:nvPicPr>
          <p:cNvPr id="3" name="Content Placeholder 2" descr="kids-school-bag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71800" y="2895600"/>
            <a:ext cx="2643981" cy="2643981"/>
          </a:xfrm>
        </p:spPr>
      </p:pic>
      <p:sp>
        <p:nvSpPr>
          <p:cNvPr id="5" name="TextBox 4"/>
          <p:cNvSpPr txBox="1"/>
          <p:nvPr/>
        </p:nvSpPr>
        <p:spPr>
          <a:xfrm>
            <a:off x="304800" y="57150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 scale</a:t>
            </a:r>
            <a:endParaRPr 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57150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the</a:t>
            </a:r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bag</a:t>
            </a:r>
            <a:endParaRPr 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5715000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</a:t>
            </a:r>
            <a:endParaRPr lang="en-US" sz="48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2200" y="304800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Use of in</a:t>
            </a:r>
            <a:endParaRPr lang="en-US" sz="54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images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600" y="2514600"/>
            <a:ext cx="44958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343400" y="55626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the </a:t>
            </a:r>
            <a:r>
              <a:rPr lang="en-US" sz="54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table</a:t>
            </a:r>
            <a:endParaRPr lang="en-US" sz="5400" dirty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55626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A glass</a:t>
            </a:r>
            <a:endParaRPr lang="en-US" sz="5400" dirty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2895600" y="5562600"/>
            <a:ext cx="1828800" cy="92333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Nikosh"/>
                <a:ea typeface="+mn-ea"/>
                <a:cs typeface="Times New Roman" pitchFamily="18" charset="0"/>
              </a:rPr>
              <a:t>on</a:t>
            </a:r>
            <a:endParaRPr kumimoji="0" lang="en-US" sz="5400" b="1" i="0" u="none" strike="noStrike" kern="1200" cap="none" spc="0" normalizeH="0" baseline="0" noProof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uLnTx/>
              <a:uFillTx/>
              <a:latin typeface="Nikosh"/>
              <a:ea typeface="+mn-ea"/>
              <a:cs typeface="Times New Roman" pitchFamily="18" charset="0"/>
            </a:endParaRPr>
          </a:p>
        </p:txBody>
      </p:sp>
      <p:pic>
        <p:nvPicPr>
          <p:cNvPr id="10" name="Content Placeholder 2" descr="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2258290"/>
            <a:ext cx="762000" cy="124690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62200" y="304800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Use of on</a:t>
            </a:r>
            <a:endParaRPr lang="en-US" sz="54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1676400"/>
            <a:ext cx="8686800" cy="3429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Scroll 2"/>
          <p:cNvSpPr/>
          <p:nvPr/>
        </p:nvSpPr>
        <p:spPr>
          <a:xfrm>
            <a:off x="2667000" y="1905000"/>
            <a:ext cx="3810000" cy="3276600"/>
          </a:xfrm>
          <a:prstGeom prst="verticalScroll">
            <a:avLst>
              <a:gd name="adj" fmla="val 6004"/>
            </a:avLst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62200" y="304800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Use of on</a:t>
            </a:r>
            <a:endParaRPr lang="en-US" sz="54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56388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the wall</a:t>
            </a:r>
            <a:endParaRPr lang="en-US" sz="5400" dirty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563880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A picture</a:t>
            </a:r>
            <a:endParaRPr lang="en-US" sz="5400" dirty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3276600" y="5638800"/>
            <a:ext cx="1828800" cy="92333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Nikosh"/>
                <a:ea typeface="+mn-ea"/>
                <a:cs typeface="Times New Roman" pitchFamily="18" charset="0"/>
              </a:rPr>
              <a:t>on</a:t>
            </a:r>
            <a:endParaRPr kumimoji="0" lang="en-US" sz="5400" b="1" i="0" u="none" strike="noStrike" kern="1200" cap="none" spc="0" normalizeH="0" baseline="0" noProof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uLnTx/>
              <a:uFillTx/>
              <a:latin typeface="Nikosh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ages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3352800"/>
            <a:ext cx="2514600" cy="2514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57150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 pillow</a:t>
            </a:r>
            <a:endParaRPr 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67200" y="5715000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the</a:t>
            </a:r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mat</a:t>
            </a:r>
            <a:endParaRPr 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571500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under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62200" y="304800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Use of under</a:t>
            </a:r>
            <a:endParaRPr lang="en-US" sz="54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4" name="Picture 3" descr="1338668056_389874925_2-Sofa-Sets-5-sitter-2-side-tabels-21-inches-Sony-Television-with-Tv-trolley-Karach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1981200"/>
            <a:ext cx="2379761" cy="3597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v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9000" y="3634582"/>
            <a:ext cx="27432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362200" y="304800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Use of under</a:t>
            </a:r>
            <a:endParaRPr lang="en-US" sz="54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5" name="Picture 4" descr="RosesInVase.002.png9edb41e1-8830-4b21-9ae6-23a8166b4c3cLar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1981200"/>
            <a:ext cx="198120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04800" y="571500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 television</a:t>
            </a:r>
            <a:endParaRPr 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7800" y="5715000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</a:t>
            </a:r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vase</a:t>
            </a:r>
            <a:endParaRPr 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5200" y="5722203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under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38668056_389874925_2-Sofa-Sets-5-sitter-2-side-tabels-21-inches-Sony-Television-with-Tv-trolley-Karach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1905000"/>
            <a:ext cx="2895600" cy="3597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images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4267200"/>
            <a:ext cx="1066800" cy="10642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57150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 ball</a:t>
            </a:r>
            <a:endParaRPr 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3800" y="5715000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the</a:t>
            </a:r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television</a:t>
            </a:r>
            <a:endParaRPr 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000" y="5722203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under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62200" y="304800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Use of under</a:t>
            </a:r>
            <a:endParaRPr lang="en-US" sz="54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9200" y="1905000"/>
            <a:ext cx="6629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Where is the black cat?</a:t>
            </a:r>
            <a:endParaRPr lang="en-US" sz="3200" dirty="0">
              <a:ln>
                <a:solidFill>
                  <a:srgbClr val="FF00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t cat.jpg"/>
          <p:cNvPicPr>
            <a:picLocks noChangeAspect="1"/>
          </p:cNvPicPr>
          <p:nvPr/>
        </p:nvPicPr>
        <p:blipFill>
          <a:blip r:embed="rId2"/>
          <a:srcRect l="15600" t="27000" r="16000" b="25000"/>
          <a:stretch>
            <a:fillRect/>
          </a:stretch>
        </p:blipFill>
        <p:spPr>
          <a:xfrm>
            <a:off x="838200" y="3429000"/>
            <a:ext cx="7600950" cy="2133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95400" y="1905000"/>
            <a:ext cx="6629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>
                  <a:solidFill>
                    <a:srgbClr val="FFFF00"/>
                  </a:solidFill>
                </a:ln>
                <a:solidFill>
                  <a:srgbClr val="00B0F0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Where is the blue bear?</a:t>
            </a:r>
            <a:endParaRPr lang="en-US" sz="32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6" descr="t bear.jpg"/>
          <p:cNvPicPr>
            <a:picLocks noChangeAspect="1"/>
          </p:cNvPicPr>
          <p:nvPr/>
        </p:nvPicPr>
        <p:blipFill>
          <a:blip r:embed="rId3"/>
          <a:srcRect l="10800" t="26000" r="11200" b="26000"/>
          <a:stretch>
            <a:fillRect/>
          </a:stretch>
        </p:blipFill>
        <p:spPr>
          <a:xfrm>
            <a:off x="609600" y="3048000"/>
            <a:ext cx="7924800" cy="29260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6000" y="1752600"/>
            <a:ext cx="4840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reflection blurRad="6350" stA="50000" endA="300" endPos="50000" dist="60007" dir="5400000" sy="-100000" algn="bl" rotWithShape="0"/>
                </a:effectLst>
                <a:cs typeface="NikoshBAN" pitchFamily="2" charset="0"/>
              </a:rPr>
              <a:t>Where is the red rat?</a:t>
            </a:r>
            <a:endParaRPr lang="en-US" sz="4000" b="1" dirty="0">
              <a:solidFill>
                <a:srgbClr val="00B050"/>
              </a:solidFill>
              <a:cs typeface="NikoshBAN" pitchFamily="2" charset="0"/>
            </a:endParaRPr>
          </a:p>
        </p:txBody>
      </p:sp>
      <p:pic>
        <p:nvPicPr>
          <p:cNvPr id="8" name="Picture 7" descr="t rat.jpg"/>
          <p:cNvPicPr>
            <a:picLocks noChangeAspect="1"/>
          </p:cNvPicPr>
          <p:nvPr/>
        </p:nvPicPr>
        <p:blipFill>
          <a:blip r:embed="rId4"/>
          <a:srcRect l="26400" t="30000" r="25600" b="30000"/>
          <a:stretch>
            <a:fillRect/>
          </a:stretch>
        </p:blipFill>
        <p:spPr>
          <a:xfrm>
            <a:off x="381000" y="3124200"/>
            <a:ext cx="8077200" cy="3200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00200" y="1905000"/>
            <a:ext cx="6629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Where is the green monkey?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t mon.jpg"/>
          <p:cNvPicPr>
            <a:picLocks noChangeAspect="1"/>
          </p:cNvPicPr>
          <p:nvPr/>
        </p:nvPicPr>
        <p:blipFill>
          <a:blip r:embed="rId5"/>
          <a:srcRect l="18000" t="16000" r="17200" b="18000"/>
          <a:stretch>
            <a:fillRect/>
          </a:stretch>
        </p:blipFill>
        <p:spPr>
          <a:xfrm>
            <a:off x="381000" y="3200401"/>
            <a:ext cx="8305800" cy="304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447800" y="304800"/>
            <a:ext cx="6629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>
                  <a:solidFill>
                    <a:srgbClr val="FF0000"/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Let’s see the text to find out where are the animals?</a:t>
            </a:r>
            <a:endParaRPr lang="en-US" sz="3200" b="1" dirty="0">
              <a:ln>
                <a:solidFill>
                  <a:srgbClr val="FF0000"/>
                </a:solidFill>
              </a:ln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8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8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7" grpId="0"/>
      <p:bldP spid="7" grpId="1"/>
      <p:bldP spid="9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imated_Light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854864"/>
            <a:ext cx="5029200" cy="41296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4600" y="2971800"/>
            <a:ext cx="4114800" cy="144655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8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Practice</a:t>
            </a:r>
            <a:endParaRPr lang="en-US" sz="8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donkey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48006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monkey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8600" y="335280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rat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396240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cat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2400" y="548640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mat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8600" y="4724400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hat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0800" y="49530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66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doll</a:t>
            </a:r>
            <a:endParaRPr lang="en-US" sz="5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66FF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3200" y="388620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ball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33600" y="304800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>
                  <a:solidFill>
                    <a:srgbClr val="FFFF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Listen and say in group.</a:t>
            </a:r>
            <a:endParaRPr lang="en-US" sz="4000" b="1" dirty="0">
              <a:ln>
                <a:solidFill>
                  <a:srgbClr val="FFFF0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4800" y="1676400"/>
            <a:ext cx="8229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Say these words with  appropriate stress and intonation.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29" name="Object 28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819400" y="5029200"/>
          <a:ext cx="863600" cy="685800"/>
        </p:xfrm>
        <a:graphic>
          <a:graphicData uri="http://schemas.openxmlformats.org/presentationml/2006/ole">
            <p:oleObj spid="_x0000_s1027" name="Packager Shell Object" showAsIcon="1" r:id="rId3" imgW="863640" imgH="685800" progId="Package">
              <p:embed/>
            </p:oleObj>
          </a:graphicData>
        </a:graphic>
      </p:graphicFrame>
      <p:graphicFrame>
        <p:nvGraphicFramePr>
          <p:cNvPr id="30" name="Object 29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819400" y="4114800"/>
          <a:ext cx="800100" cy="685800"/>
        </p:xfrm>
        <a:graphic>
          <a:graphicData uri="http://schemas.openxmlformats.org/presentationml/2006/ole">
            <p:oleObj spid="_x0000_s1028" name="Packager Shell Object" showAsIcon="1" r:id="rId4" imgW="800280" imgH="685800" progId="Package">
              <p:embed/>
            </p:oleObj>
          </a:graphicData>
        </a:graphic>
      </p:graphicFrame>
      <p:graphicFrame>
        <p:nvGraphicFramePr>
          <p:cNvPr id="31" name="Object 30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876800" y="4191000"/>
          <a:ext cx="723900" cy="685800"/>
        </p:xfrm>
        <a:graphic>
          <a:graphicData uri="http://schemas.openxmlformats.org/presentationml/2006/ole">
            <p:oleObj spid="_x0000_s1029" name="Packager Shell Object" showAsIcon="1" r:id="rId5" imgW="723960" imgH="685800" progId="Package">
              <p:embed/>
            </p:oleObj>
          </a:graphicData>
        </a:graphic>
      </p:graphicFrame>
      <p:graphicFrame>
        <p:nvGraphicFramePr>
          <p:cNvPr id="32" name="Object 3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029200" y="3505200"/>
          <a:ext cx="698500" cy="685800"/>
        </p:xfrm>
        <a:graphic>
          <a:graphicData uri="http://schemas.openxmlformats.org/presentationml/2006/ole">
            <p:oleObj spid="_x0000_s1030" name="Packager Shell Object" showAsIcon="1" r:id="rId6" imgW="698760" imgH="685800" progId="Package">
              <p:embed/>
            </p:oleObj>
          </a:graphicData>
        </a:graphic>
      </p:graphicFrame>
      <p:graphicFrame>
        <p:nvGraphicFramePr>
          <p:cNvPr id="33" name="Object 3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029200" y="4876800"/>
          <a:ext cx="736600" cy="685800"/>
        </p:xfrm>
        <a:graphic>
          <a:graphicData uri="http://schemas.openxmlformats.org/presentationml/2006/ole">
            <p:oleObj spid="_x0000_s1031" name="Packager Shell Object" showAsIcon="1" r:id="rId7" imgW="736920" imgH="685800" progId="Package">
              <p:embed/>
            </p:oleObj>
          </a:graphicData>
        </a:graphic>
      </p:graphicFrame>
      <p:graphicFrame>
        <p:nvGraphicFramePr>
          <p:cNvPr id="34" name="Object 3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181600" y="5715000"/>
          <a:ext cx="800100" cy="685800"/>
        </p:xfrm>
        <a:graphic>
          <a:graphicData uri="http://schemas.openxmlformats.org/presentationml/2006/ole">
            <p:oleObj spid="_x0000_s1032" name="Packager Shell Object" showAsIcon="1" r:id="rId8" imgW="800280" imgH="685800" progId="Package">
              <p:embed/>
            </p:oleObj>
          </a:graphicData>
        </a:graphic>
      </p:graphicFrame>
      <p:graphicFrame>
        <p:nvGraphicFramePr>
          <p:cNvPr id="35" name="Object 3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7772400" y="4038600"/>
          <a:ext cx="774700" cy="685800"/>
        </p:xfrm>
        <a:graphic>
          <a:graphicData uri="http://schemas.openxmlformats.org/presentationml/2006/ole">
            <p:oleObj spid="_x0000_s1033" name="Packager Shell Object" showAsIcon="1" r:id="rId9" imgW="774720" imgH="685800" progId="Package">
              <p:embed/>
            </p:oleObj>
          </a:graphicData>
        </a:graphic>
      </p:graphicFrame>
      <p:graphicFrame>
        <p:nvGraphicFramePr>
          <p:cNvPr id="36" name="Object 3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7696200" y="5105400"/>
          <a:ext cx="787400" cy="685800"/>
        </p:xfrm>
        <a:graphic>
          <a:graphicData uri="http://schemas.openxmlformats.org/presentationml/2006/ole">
            <p:oleObj spid="_x0000_s1034" name="Packager Shell Object" showAsIcon="1" r:id="rId10" imgW="787680" imgH="685800" progId="Package">
              <p:embed/>
            </p:oleObj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" y="1676400"/>
            <a:ext cx="8458200" cy="4800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room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3400" y="1752600"/>
            <a:ext cx="4724400" cy="4724400"/>
          </a:xfrm>
          <a:prstGeom prst="roundRect">
            <a:avLst>
              <a:gd name="adj" fmla="val 21172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1981200" y="381000"/>
            <a:ext cx="495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rgbClr val="00B050"/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Look at the picture and ask and answer question in pair</a:t>
            </a:r>
            <a:endParaRPr lang="en-US" sz="3200" dirty="0">
              <a:ln>
                <a:solidFill>
                  <a:srgbClr val="00B050"/>
                </a:solidFill>
              </a:ln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Folded Corner 7"/>
          <p:cNvSpPr/>
          <p:nvPr/>
        </p:nvSpPr>
        <p:spPr>
          <a:xfrm>
            <a:off x="5410200" y="1905000"/>
            <a:ext cx="3505200" cy="4419600"/>
          </a:xfrm>
          <a:prstGeom prst="foldedCorner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86400" y="3581400"/>
            <a:ext cx="342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Q: What do you see?</a:t>
            </a:r>
          </a:p>
          <a:p>
            <a:r>
              <a:rPr lang="en-US" sz="2800" dirty="0" smtClean="0"/>
              <a:t>A: I see a …………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0" y="22098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00FF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Use in / on/ under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762000" y="381000"/>
            <a:ext cx="7772400" cy="688975"/>
          </a:xfrm>
        </p:spPr>
        <p:txBody>
          <a:bodyPr>
            <a:normAutofit fontScale="90000"/>
          </a:bodyPr>
          <a:lstStyle/>
          <a:p>
            <a: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Lesson’s Introduction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ontent Placeholder 5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3276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5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Mahfuz</a:t>
            </a:r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Ara</a:t>
            </a:r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Sultana</a:t>
            </a:r>
          </a:p>
          <a:p>
            <a:pPr algn="ctr">
              <a:buNone/>
            </a:pP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Assistant Teacher</a:t>
            </a:r>
          </a:p>
          <a:p>
            <a:pPr algn="ctr">
              <a:buNone/>
            </a:pP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Carmichael College Government  Primary School,</a:t>
            </a:r>
          </a:p>
          <a:p>
            <a:pPr algn="ctr">
              <a:buNone/>
            </a:pPr>
            <a:r>
              <a:rPr lang="en-US" sz="3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Rangpur</a:t>
            </a: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City , </a:t>
            </a:r>
            <a:r>
              <a:rPr lang="en-US" sz="3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Rangpur</a:t>
            </a: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ghtning Bolt 1"/>
          <p:cNvSpPr/>
          <p:nvPr/>
        </p:nvSpPr>
        <p:spPr>
          <a:xfrm>
            <a:off x="-228600" y="-3276600"/>
            <a:ext cx="1905000" cy="3505200"/>
          </a:xfrm>
          <a:prstGeom prst="lightningBolt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eart 2"/>
          <p:cNvSpPr/>
          <p:nvPr/>
        </p:nvSpPr>
        <p:spPr>
          <a:xfrm>
            <a:off x="2286000" y="1905000"/>
            <a:ext cx="4724400" cy="3505200"/>
          </a:xfrm>
          <a:prstGeom prst="heart">
            <a:avLst/>
          </a:prstGeom>
          <a:solidFill>
            <a:srgbClr val="FF3300"/>
          </a:solidFill>
          <a:ln w="57150"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cs typeface="NikoshBAN" pitchFamily="2" charset="0"/>
              </a:rPr>
              <a:t>Evaluation</a:t>
            </a:r>
            <a:endParaRPr lang="en-US" sz="4800" dirty="0">
              <a:ln>
                <a:solidFill>
                  <a:srgbClr val="00B0F0"/>
                </a:solidFill>
              </a:ln>
              <a:solidFill>
                <a:srgbClr val="002060"/>
              </a:solidFill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40833 0.64444 " pathEditMode="relative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3810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Fill the blanks by using in/on /under</a:t>
            </a:r>
            <a:endParaRPr lang="en-US" sz="36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438400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4000" dirty="0" smtClean="0">
                <a:ln>
                  <a:solidFill>
                    <a:srgbClr val="C00000"/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2. a scale …… </a:t>
            </a:r>
            <a:r>
              <a:rPr lang="en-US" sz="4000" dirty="0" smtClean="0">
                <a:ln>
                  <a:solidFill>
                    <a:srgbClr val="C00000"/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the </a:t>
            </a:r>
            <a:r>
              <a:rPr lang="en-US" sz="4000" dirty="0" smtClean="0">
                <a:ln>
                  <a:solidFill>
                    <a:srgbClr val="C00000"/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bag.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828800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4000" dirty="0" smtClean="0">
                <a:ln>
                  <a:solidFill>
                    <a:srgbClr val="C00000"/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a picture …… the wall.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3048000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4000" dirty="0" smtClean="0">
                <a:ln>
                  <a:solidFill>
                    <a:srgbClr val="C00000"/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3.a doll …… the bed.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3810000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4000" dirty="0" smtClean="0">
                <a:ln>
                  <a:solidFill>
                    <a:srgbClr val="C00000"/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4.a vase …… the television.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4572000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4000" dirty="0" smtClean="0">
                <a:ln>
                  <a:solidFill>
                    <a:srgbClr val="C00000"/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5.a television …… a vase.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5410200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4000" dirty="0" smtClean="0">
                <a:ln>
                  <a:solidFill>
                    <a:srgbClr val="C00000"/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6.a pillow …… the bed.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0" y="5410200"/>
            <a:ext cx="1905000" cy="762000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762000" y="4419600"/>
            <a:ext cx="1752600" cy="762000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85800" y="3276600"/>
            <a:ext cx="1828800" cy="762000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85800" y="1981200"/>
            <a:ext cx="1752600" cy="762000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6" name="Picture 5" descr="cocoon.gi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1400" y="4267200"/>
            <a:ext cx="965770" cy="88957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7" name="Picture 6" descr="pine apple111133335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1600" y="5562600"/>
            <a:ext cx="840400" cy="8130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</p:spPr>
      </p:pic>
      <p:pic>
        <p:nvPicPr>
          <p:cNvPr id="9" name="Picture 8" descr="YPadellaCocoonB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5504" y="2812372"/>
            <a:ext cx="986193" cy="103572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685800" y="3276600"/>
            <a:ext cx="19050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 smtClean="0">
                <a:ln w="11430"/>
                <a:solidFill>
                  <a:srgbClr val="00CC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picture</a:t>
            </a:r>
            <a:endParaRPr lang="en-US" sz="3600" b="1" dirty="0">
              <a:ln w="11430"/>
              <a:solidFill>
                <a:srgbClr val="00CC99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5410200"/>
            <a:ext cx="18288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 smtClean="0">
                <a:ln w="11430"/>
                <a:solidFill>
                  <a:srgbClr val="66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pillow</a:t>
            </a:r>
            <a:endParaRPr lang="en-US" sz="3600" b="1" dirty="0">
              <a:ln w="11430"/>
              <a:solidFill>
                <a:srgbClr val="6699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2057400"/>
            <a:ext cx="11430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 smtClean="0">
                <a:ln w="11430"/>
                <a:solidFill>
                  <a:srgbClr val="CC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mat</a:t>
            </a:r>
            <a:endParaRPr lang="en-US" sz="3600" b="1" dirty="0">
              <a:ln w="11430"/>
              <a:solidFill>
                <a:srgbClr val="CC66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4495800"/>
            <a:ext cx="19050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 smtClean="0">
                <a:ln w="11430"/>
                <a:solidFill>
                  <a:srgbClr val="3366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donkey</a:t>
            </a:r>
            <a:endParaRPr lang="en-US" sz="3600" b="1" dirty="0">
              <a:ln w="11430"/>
              <a:solidFill>
                <a:srgbClr val="3366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insect_clipart_caterpillar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1400" y="1828800"/>
            <a:ext cx="724979" cy="8434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Rectangle 17"/>
          <p:cNvSpPr/>
          <p:nvPr/>
        </p:nvSpPr>
        <p:spPr>
          <a:xfrm>
            <a:off x="1306195" y="381000"/>
            <a:ext cx="66909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NikoshBAN" pitchFamily="2" charset="0"/>
              </a:rPr>
              <a:t> match the name with the picture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10662 L 3.33333E-6 0.226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5944 L -0.00417 0.2513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4 0.02637 L 0.00868 -0.543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28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104 L 0.00417 0.2095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600200"/>
            <a:ext cx="4048690" cy="35533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1" descr="gcthankyou39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5181600"/>
            <a:ext cx="3810000" cy="102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19200" y="3810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>
                  <a:solidFill>
                    <a:srgbClr val="FFFF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Declaration end of the lesson.</a:t>
            </a:r>
            <a:endParaRPr lang="en-US" sz="4000" b="1" dirty="0">
              <a:ln>
                <a:solidFill>
                  <a:srgbClr val="FFFF0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838200" y="152400"/>
            <a:ext cx="7772400" cy="990599"/>
          </a:xfrm>
        </p:spPr>
        <p:txBody>
          <a:bodyPr>
            <a:normAutofit/>
          </a:bodyPr>
          <a:lstStyle/>
          <a:p>
            <a:r>
              <a:rPr lang="en-US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Lesson’s Introduction</a:t>
            </a:r>
            <a:endParaRPr lang="en-US" dirty="0">
              <a:ln w="18415" cmpd="sng">
                <a:solidFill>
                  <a:srgbClr val="00B050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type="subTitle" idx="1"/>
          </p:nvPr>
        </p:nvSpPr>
        <p:spPr>
          <a:xfrm>
            <a:off x="1219200" y="2286000"/>
            <a:ext cx="6324600" cy="3200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6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cs typeface="NikoshBAN" pitchFamily="2" charset="0"/>
              </a:rPr>
              <a:t>Class-Two</a:t>
            </a:r>
          </a:p>
          <a:p>
            <a:pPr algn="ctr">
              <a:buNone/>
            </a:pPr>
            <a:r>
              <a:rPr lang="en-US" sz="36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cs typeface="NikoshBAN" pitchFamily="2" charset="0"/>
              </a:rPr>
              <a:t>Subject-English</a:t>
            </a:r>
          </a:p>
          <a:p>
            <a:pPr algn="ctr">
              <a:buNone/>
            </a:pPr>
            <a:r>
              <a:rPr lang="en-US" sz="36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cs typeface="NikoshBAN" pitchFamily="2" charset="0"/>
              </a:rPr>
              <a:t>Unit-8;Animals</a:t>
            </a:r>
          </a:p>
          <a:p>
            <a:pPr algn="ctr">
              <a:buNone/>
            </a:pPr>
            <a:r>
              <a:rPr lang="en-US" sz="36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cs typeface="NikoshBAN" pitchFamily="2" charset="0"/>
              </a:rPr>
              <a:t>Lesson-1, </a:t>
            </a:r>
            <a:r>
              <a:rPr lang="en-US" sz="36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cs typeface="NikoshBAN" pitchFamily="2" charset="0"/>
              </a:rPr>
              <a:t>Use on/in/under.</a:t>
            </a:r>
          </a:p>
          <a:p>
            <a:pPr algn="ctr">
              <a:buNone/>
            </a:pPr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cs typeface="NikoshBAN" pitchFamily="2" charset="0"/>
              </a:rPr>
              <a:t>Page- 50-51</a:t>
            </a:r>
            <a:endParaRPr lang="en-US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068763"/>
          </a:xfrm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Student will be able-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cs typeface="NikoshBAN" pitchFamily="2" charset="0"/>
              </a:rPr>
              <a:t>1. to use preposition in / on / under.</a:t>
            </a:r>
            <a:endParaRPr lang="en-US" dirty="0" smtClean="0">
              <a:solidFill>
                <a:srgbClr val="7030A0"/>
              </a:solidFill>
              <a:cs typeface="NikoshBAN" pitchFamily="2" charset="0"/>
            </a:endParaRPr>
          </a:p>
          <a:p>
            <a:pPr>
              <a:spcBef>
                <a:spcPts val="0"/>
              </a:spcBef>
              <a:buNone/>
              <a:defRPr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cs typeface="NikoshBAN" pitchFamily="2" charset="0"/>
              </a:rPr>
              <a:t>2.to fill in the gaps by using on/in/under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cs typeface="NikoshBAN" pitchFamily="2" charset="0"/>
              </a:rPr>
              <a:t>.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cs typeface="NikoshBAN" pitchFamily="2" charset="0"/>
              </a:rPr>
              <a:t>3.</a:t>
            </a:r>
            <a:r>
              <a:rPr lang="en-US" dirty="0" smtClean="0"/>
              <a:t> to use English sounds, stress and intonation appropriately .</a:t>
            </a:r>
            <a:endParaRPr lang="en-US" dirty="0" smtClean="0">
              <a:solidFill>
                <a:schemeClr val="accent3">
                  <a:lumMod val="75000"/>
                </a:schemeClr>
              </a:solidFill>
              <a:cs typeface="NikoshBAN" pitchFamily="2" charset="0"/>
            </a:endParaRPr>
          </a:p>
          <a:p>
            <a:pPr>
              <a:spcBef>
                <a:spcPts val="0"/>
              </a:spcBef>
              <a:buNone/>
              <a:defRPr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cs typeface="NikoshBAN" pitchFamily="2" charset="0"/>
              </a:rPr>
              <a:t>4.to match the name with the picture.</a:t>
            </a:r>
          </a:p>
          <a:p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152400" y="228600"/>
            <a:ext cx="853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Learning outcome</a:t>
            </a:r>
            <a:endParaRPr lang="en-US" sz="48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stuffed-toy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1" y="3336544"/>
            <a:ext cx="3962400" cy="306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gtgroup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3657600"/>
            <a:ext cx="419100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76400" y="381000"/>
            <a:ext cx="5257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Creating emotion</a:t>
            </a:r>
          </a:p>
        </p:txBody>
      </p:sp>
      <p:sp>
        <p:nvSpPr>
          <p:cNvPr id="7" name="Flowchart: Sequential Access Storage 6"/>
          <p:cNvSpPr/>
          <p:nvPr/>
        </p:nvSpPr>
        <p:spPr>
          <a:xfrm>
            <a:off x="4419600" y="1295400"/>
            <a:ext cx="3352800" cy="2362200"/>
          </a:xfrm>
          <a:prstGeom prst="flowChartMagneticTap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Do you like to play with toys?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19812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Where do you keep your toys?</a:t>
            </a:r>
            <a:endParaRPr lang="en-US" sz="3600" b="1" dirty="0">
              <a:ln w="19050">
                <a:solidFill>
                  <a:srgbClr val="FFFF00"/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5908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905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on your bed/ under your table/ in your bag.</a:t>
            </a:r>
            <a:endParaRPr lang="en-US" sz="3200" dirty="0">
              <a:ln w="19050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590800" y="228600"/>
            <a:ext cx="3962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/>
              </a:rPr>
              <a:t>Today’s lesson</a:t>
            </a:r>
          </a:p>
        </p:txBody>
      </p:sp>
      <p:sp>
        <p:nvSpPr>
          <p:cNvPr id="10" name="Oval 9"/>
          <p:cNvSpPr/>
          <p:nvPr/>
        </p:nvSpPr>
        <p:spPr>
          <a:xfrm>
            <a:off x="5715000" y="4038600"/>
            <a:ext cx="1600200" cy="914400"/>
          </a:xfrm>
          <a:prstGeom prst="ellipse">
            <a:avLst/>
          </a:prstGeom>
          <a:solidFill>
            <a:srgbClr val="00B050"/>
          </a:solidFill>
          <a:ln w="3492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219200" y="3810000"/>
            <a:ext cx="1447800" cy="990600"/>
          </a:xfrm>
          <a:prstGeom prst="ellipse">
            <a:avLst/>
          </a:prstGeom>
          <a:solidFill>
            <a:srgbClr val="00B0F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isometricTopUp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in</a:t>
            </a:r>
            <a:endParaRPr lang="en-US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Oval 11"/>
          <p:cNvSpPr/>
          <p:nvPr/>
        </p:nvSpPr>
        <p:spPr>
          <a:xfrm>
            <a:off x="3200400" y="3657600"/>
            <a:ext cx="1371600" cy="1143000"/>
          </a:xfrm>
          <a:prstGeom prst="ellipse">
            <a:avLst/>
          </a:prstGeom>
          <a:solidFill>
            <a:srgbClr val="FFC00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isometricTopUp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20539899">
            <a:off x="3437254" y="3810072"/>
            <a:ext cx="973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on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 rot="20875291">
            <a:off x="5695150" y="4045787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under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10" grpId="0" animBg="1"/>
      <p:bldP spid="11" grpId="0" animBg="1"/>
      <p:bldP spid="12" grpId="0" animBg="1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flower-template-035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1699" y="1676400"/>
            <a:ext cx="4840602" cy="45259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00400" y="3505200"/>
            <a:ext cx="2895600" cy="113877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r>
              <a:rPr lang="en-US" sz="4000" dirty="0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Presentation</a:t>
            </a:r>
          </a:p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20 minutes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13715898-vector-illustration-of-blue-bear-with-hear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4595018"/>
            <a:ext cx="1805782" cy="18057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monkey.jpg"/>
          <p:cNvPicPr>
            <a:picLocks noChangeAspect="1"/>
          </p:cNvPicPr>
          <p:nvPr/>
        </p:nvPicPr>
        <p:blipFill>
          <a:blip r:embed="rId3"/>
          <a:srcRect b="7132"/>
          <a:stretch>
            <a:fillRect/>
          </a:stretch>
        </p:blipFill>
        <p:spPr>
          <a:xfrm>
            <a:off x="4648200" y="2971800"/>
            <a:ext cx="1538288" cy="1447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don2.jpg"/>
          <p:cNvPicPr>
            <a:picLocks noChangeAspect="1"/>
          </p:cNvPicPr>
          <p:nvPr/>
        </p:nvPicPr>
        <p:blipFill>
          <a:blip r:embed="rId4"/>
          <a:srcRect r="12655" b="7234"/>
          <a:stretch>
            <a:fillRect/>
          </a:stretch>
        </p:blipFill>
        <p:spPr>
          <a:xfrm>
            <a:off x="1981200" y="2895600"/>
            <a:ext cx="1676400" cy="1524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jep ra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4876800"/>
            <a:ext cx="1524000" cy="1524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Horizontal Scroll 6"/>
          <p:cNvSpPr/>
          <p:nvPr/>
        </p:nvSpPr>
        <p:spPr>
          <a:xfrm>
            <a:off x="1828800" y="228600"/>
            <a:ext cx="5410200" cy="12192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NikoshBAN" pitchFamily="2" charset="0"/>
                <a:cs typeface="NikoshBAN" pitchFamily="2" charset="0"/>
              </a:rPr>
              <a:t>Checking previous knowledge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600" y="1828800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Say name of the animals?</a:t>
            </a:r>
            <a:endParaRPr lang="en-US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5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stafford-queen-bed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0" y="1752600"/>
            <a:ext cx="6248400" cy="4165600"/>
          </a:xfrm>
        </p:spPr>
      </p:pic>
      <p:sp>
        <p:nvSpPr>
          <p:cNvPr id="6" name="TextBox 5"/>
          <p:cNvSpPr txBox="1"/>
          <p:nvPr/>
        </p:nvSpPr>
        <p:spPr>
          <a:xfrm>
            <a:off x="304800" y="57150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 doll</a:t>
            </a:r>
            <a:endParaRPr 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" name="Picture 6" descr="22_cute_doll_baby_doll_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31247">
            <a:off x="3931314" y="2723962"/>
            <a:ext cx="1225299" cy="16303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43200" y="571500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the</a:t>
            </a:r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bed</a:t>
            </a:r>
            <a:endParaRPr 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0" y="5722203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</a:t>
            </a:r>
            <a:endParaRPr lang="en-US" sz="48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2200" y="304800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Use of in</a:t>
            </a:r>
            <a:endParaRPr lang="en-US" sz="54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</TotalTime>
  <Words>341</Words>
  <Application>Microsoft Office PowerPoint</Application>
  <PresentationFormat>On-screen Show (4:3)</PresentationFormat>
  <Paragraphs>108</Paragraphs>
  <Slides>23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Office Theme</vt:lpstr>
      <vt:lpstr>Custom Design</vt:lpstr>
      <vt:lpstr>Package</vt:lpstr>
      <vt:lpstr>Slide 1</vt:lpstr>
      <vt:lpstr>Lesson’s Introduction</vt:lpstr>
      <vt:lpstr>Lesson’s Introduction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113</cp:revision>
  <dcterms:created xsi:type="dcterms:W3CDTF">2006-08-16T00:00:00Z</dcterms:created>
  <dcterms:modified xsi:type="dcterms:W3CDTF">2013-09-12T02:38:55Z</dcterms:modified>
</cp:coreProperties>
</file>