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7" r:id="rId3"/>
    <p:sldId id="276" r:id="rId4"/>
    <p:sldId id="260" r:id="rId5"/>
    <p:sldId id="275" r:id="rId6"/>
    <p:sldId id="261" r:id="rId7"/>
    <p:sldId id="277" r:id="rId8"/>
    <p:sldId id="272" r:id="rId9"/>
    <p:sldId id="262" r:id="rId10"/>
    <p:sldId id="269" r:id="rId11"/>
    <p:sldId id="263" r:id="rId12"/>
    <p:sldId id="264" r:id="rId13"/>
    <p:sldId id="274" r:id="rId14"/>
    <p:sldId id="265" r:id="rId15"/>
    <p:sldId id="266" r:id="rId16"/>
    <p:sldId id="267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83B6"/>
    <a:srgbClr val="F6D8B8"/>
    <a:srgbClr val="F1FBB3"/>
    <a:srgbClr val="FA76E7"/>
    <a:srgbClr val="F95DE3"/>
    <a:srgbClr val="F9B5D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9986D-7E84-4DE5-9037-1663972B5744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5197E-EB76-4C22-97C5-7054B62E1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052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5197E-EB76-4C22-97C5-7054B62E18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1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8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8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99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64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36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84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8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5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67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2377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90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2508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56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50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95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4B5E-3BFD-49B8-846D-17BD7E12296F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37E5F2-29E7-41D6-864E-49CA5D57E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3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Relationship Id="rId9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724" y="133267"/>
            <a:ext cx="9069710" cy="1100891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/>
              </a:rPr>
              <a:t>সবাইকে শুভেচ্ছা</a:t>
            </a:r>
            <a:endParaRPr lang="en-US" sz="4400" dirty="0">
              <a:solidFill>
                <a:srgbClr val="002060"/>
              </a:solidFill>
              <a:latin typeface="NikoshB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6422" y="1234158"/>
            <a:ext cx="7920559" cy="550620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24" y="1234158"/>
            <a:ext cx="9069710" cy="5691478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5244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594850" cy="1255713"/>
          </a:xfrm>
          <a:solidFill>
            <a:srgbClr val="F9B5DC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bn-BD" sz="4400" dirty="0" smtClean="0">
                <a:latin typeface="NikoshBAN"/>
              </a:rPr>
              <a:t>পরিচিতি</a:t>
            </a:r>
            <a:endParaRPr lang="en-US" sz="4400" dirty="0">
              <a:latin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2012" y="1951630"/>
            <a:ext cx="7521070" cy="28315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  <a:latin typeface="NikoshBAN"/>
              </a:rPr>
              <a:t>মোহাঃ </a:t>
            </a:r>
            <a:r>
              <a:rPr lang="bn-BD" sz="4000" dirty="0">
                <a:solidFill>
                  <a:srgbClr val="00B0F0"/>
                </a:solidFill>
                <a:latin typeface="NikoshBAN"/>
              </a:rPr>
              <a:t>আব্দুল বারী</a:t>
            </a:r>
          </a:p>
          <a:p>
            <a:r>
              <a:rPr lang="en-US" sz="40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/>
              </a:rPr>
              <a:t>সহকারি শিক্ষক</a:t>
            </a:r>
            <a:r>
              <a:rPr lang="en-US" sz="40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/>
              </a:rPr>
              <a:t>(কম্পিউটার)</a:t>
            </a:r>
            <a:endParaRPr lang="en-US" sz="4000" dirty="0">
              <a:solidFill>
                <a:srgbClr val="00B0F0"/>
              </a:solidFill>
              <a:latin typeface="NikoshBAN"/>
            </a:endParaRPr>
          </a:p>
          <a:p>
            <a:r>
              <a:rPr lang="bn-BD" sz="4000" dirty="0">
                <a:solidFill>
                  <a:srgbClr val="00B0F0"/>
                </a:solidFill>
                <a:latin typeface="NikoshBAN"/>
              </a:rPr>
              <a:t> শিবপুর ম্যালাডাঙ্গা দাখিল</a:t>
            </a:r>
            <a:r>
              <a:rPr lang="en-US" sz="40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/>
              </a:rPr>
              <a:t>মাদ্রাসা</a:t>
            </a:r>
          </a:p>
          <a:p>
            <a:r>
              <a:rPr lang="en-US" sz="4000" dirty="0">
                <a:solidFill>
                  <a:srgbClr val="00B0F0"/>
                </a:solidFill>
                <a:latin typeface="NikoshBAN"/>
              </a:rPr>
              <a:t> </a:t>
            </a:r>
            <a:r>
              <a:rPr lang="bn-BD" sz="4000" dirty="0">
                <a:solidFill>
                  <a:srgbClr val="00B0F0"/>
                </a:solidFill>
                <a:latin typeface="NikoshBAN"/>
              </a:rPr>
              <a:t>নাচোল,চাঁপাই নবাবগঞ্জ।</a:t>
            </a:r>
            <a:endParaRPr lang="en-US" sz="4000" dirty="0">
              <a:solidFill>
                <a:srgbClr val="00B0F0"/>
              </a:solidFill>
              <a:latin typeface="NikoshBAN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082" y="1951630"/>
            <a:ext cx="3365227" cy="283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5255" y="1959409"/>
            <a:ext cx="9032383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  <a:latin typeface="NikoshBAN"/>
              </a:rPr>
              <a:t>বিষয়ঃ সাধারণ </a:t>
            </a:r>
            <a:r>
              <a:rPr lang="bn-BD" sz="4000" dirty="0">
                <a:solidFill>
                  <a:srgbClr val="0070C0"/>
                </a:solidFill>
                <a:latin typeface="NikoshBAN"/>
              </a:rPr>
              <a:t>বিজ্ঞান</a:t>
            </a:r>
          </a:p>
          <a:p>
            <a:r>
              <a:rPr lang="bn-BD" sz="4000" dirty="0">
                <a:solidFill>
                  <a:srgbClr val="0070C0"/>
                </a:solidFill>
                <a:latin typeface="NikoshBAN"/>
              </a:rPr>
              <a:t>শ্রেণীঃ সপ্তম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/>
              </a:rPr>
              <a:t>বিষয়বস্তুঃ প্রাণিজগৎ</a:t>
            </a:r>
            <a:endParaRPr lang="en-US" sz="4000" dirty="0">
              <a:solidFill>
                <a:srgbClr val="0070C0"/>
              </a:solidFill>
              <a:latin typeface="NikoshBAN"/>
            </a:endParaRPr>
          </a:p>
          <a:p>
            <a:r>
              <a:rPr lang="bn-BD" sz="4000" dirty="0" smtClean="0">
                <a:solidFill>
                  <a:srgbClr val="0070C0"/>
                </a:solidFill>
                <a:latin typeface="NikoshBAN"/>
              </a:rPr>
              <a:t>সময়ঃ ৪০ </a:t>
            </a:r>
            <a:r>
              <a:rPr lang="bn-BD" sz="4000" dirty="0">
                <a:solidFill>
                  <a:srgbClr val="0070C0"/>
                </a:solidFill>
                <a:latin typeface="NikoshBAN"/>
              </a:rPr>
              <a:t>মিনিট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/>
              </a:rPr>
              <a:t>তারিখঃ২৯-১০-২০১৩</a:t>
            </a:r>
            <a:endParaRPr lang="en-US" sz="4000" dirty="0">
              <a:solidFill>
                <a:srgbClr val="0070C0"/>
              </a:solidFill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59466" y="314668"/>
            <a:ext cx="7681015" cy="98488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0070C0"/>
                </a:solidFill>
                <a:latin typeface="NikoshBAN"/>
              </a:rPr>
              <a:t>পাঠ পরিচিতি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3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84" y="3476910"/>
            <a:ext cx="3914627" cy="26867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8" y="442888"/>
            <a:ext cx="3985615" cy="26570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184" y="498577"/>
            <a:ext cx="3879159" cy="25456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6472" y="6396282"/>
            <a:ext cx="6537277" cy="646331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এগুলো প্রাণিজগতের বিভিন্ন প্রাণী</a:t>
            </a:r>
            <a:endParaRPr lang="en-US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17" y="3603145"/>
            <a:ext cx="3902300" cy="2678331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9197812" y="2832410"/>
            <a:ext cx="2765588" cy="1541470"/>
          </a:xfrm>
          <a:prstGeom prst="lef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/>
              </a:rPr>
              <a:t>এগুলো কী</a:t>
            </a:r>
            <a:r>
              <a:rPr lang="bn-BD" sz="2800" dirty="0" smtClean="0">
                <a:solidFill>
                  <a:srgbClr val="7030A0"/>
                </a:solidFill>
                <a:latin typeface="NikoshBAN"/>
              </a:rPr>
              <a:t>?</a:t>
            </a:r>
            <a:endParaRPr lang="en-US" sz="2800" dirty="0">
              <a:solidFill>
                <a:srgbClr val="7030A0"/>
              </a:solidFill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93720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2890" y="691108"/>
            <a:ext cx="7656394" cy="153888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0099"/>
                </a:solidFill>
                <a:latin typeface="NikoshBAN"/>
              </a:rPr>
              <a:t>আজকের পাঠ</a:t>
            </a:r>
          </a:p>
          <a:p>
            <a:endParaRPr lang="bn-BD" sz="4000" dirty="0" smtClean="0">
              <a:solidFill>
                <a:srgbClr val="000099"/>
              </a:solidFill>
              <a:latin typeface="Nikosh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37137" y="2498501"/>
            <a:ext cx="4468970" cy="1015663"/>
          </a:xfrm>
          <a:prstGeom prst="rect">
            <a:avLst/>
          </a:prstGeom>
          <a:solidFill>
            <a:srgbClr val="00B0F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chemeClr val="accent6">
                    <a:lumMod val="75000"/>
                  </a:schemeClr>
                </a:solidFill>
                <a:latin typeface="NikoshBAN"/>
              </a:rPr>
              <a:t> </a:t>
            </a:r>
            <a:r>
              <a:rPr lang="bn-BD" sz="6000" dirty="0">
                <a:solidFill>
                  <a:schemeClr val="accent6">
                    <a:lumMod val="75000"/>
                  </a:schemeClr>
                </a:solidFill>
                <a:latin typeface="NikoshBAN"/>
              </a:rPr>
              <a:t>প্রাণিজগৎ</a:t>
            </a:r>
            <a:endParaRPr lang="en-US" sz="60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53456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241" y="1519707"/>
            <a:ext cx="10189980" cy="29238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4000" dirty="0" smtClean="0">
              <a:latin typeface="NikoshBAN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/>
              </a:rPr>
              <a:t>প্রাণিজগৎ সন্মন্ধে বলতে পারবে।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/>
              </a:rPr>
              <a:t>প্রাণিজগতের প্রকারভেদ উল্লেখ করতে পারবে।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/>
              </a:rPr>
              <a:t>মেরুদন্ডী অমেরুদন্ডী প্রাণিদের নাম ও পার্থক্য বলতে পারবে।</a:t>
            </a:r>
          </a:p>
        </p:txBody>
      </p:sp>
      <p:sp>
        <p:nvSpPr>
          <p:cNvPr id="3" name="Horizontal Scroll 2"/>
          <p:cNvSpPr/>
          <p:nvPr/>
        </p:nvSpPr>
        <p:spPr>
          <a:xfrm>
            <a:off x="1712891" y="193183"/>
            <a:ext cx="6259132" cy="965915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/>
              </a:rPr>
              <a:t>শিক্ষন ফল</a:t>
            </a:r>
            <a:endParaRPr lang="en-US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5623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blinds dir="vert"/>
      </p:transition>
    </mc:Choice>
    <mc:Fallback xmlns="">
      <p:transition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910" y="489399"/>
            <a:ext cx="9375819" cy="1200329"/>
          </a:xfrm>
          <a:prstGeom prst="rect">
            <a:avLst/>
          </a:prstGeom>
          <a:solidFill>
            <a:srgbClr val="DD83B6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/>
              </a:rPr>
              <a:t>যাদের প্রাণ আছে তাদেরকে প্রাণি বলে,আর অসংখ্য প্রাণি নিয়ে সৃষ্টি হয়েছে প্রাণি জগৎ ।</a:t>
            </a:r>
            <a:endParaRPr lang="en-US" sz="36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78477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idx="4294967295"/>
          </p:nvPr>
        </p:nvSpPr>
        <p:spPr>
          <a:xfrm>
            <a:off x="0" y="101600"/>
            <a:ext cx="9390063" cy="806450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BD" dirty="0" smtClean="0">
                <a:solidFill>
                  <a:schemeClr val="accent5"/>
                </a:solidFill>
                <a:latin typeface="NikoshBAN"/>
              </a:rPr>
              <a:t>প্রাণিজগতের  </a:t>
            </a:r>
            <a:r>
              <a:rPr lang="bn-BD" dirty="0">
                <a:solidFill>
                  <a:schemeClr val="accent5"/>
                </a:solidFill>
                <a:latin typeface="NikoshBAN"/>
              </a:rPr>
              <a:t>প্রকারভেদ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5767388" y="1947862"/>
            <a:ext cx="3622675" cy="2098675"/>
          </a:xfrm>
          <a:solidFill>
            <a:srgbClr val="DD83B6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000" dirty="0" smtClean="0">
                <a:latin typeface="NikoshBAN"/>
              </a:rPr>
              <a:t>অমেরুদন্ডীপ্রানি</a:t>
            </a:r>
            <a:endParaRPr lang="en-US" sz="4000" dirty="0">
              <a:latin typeface="NikoshB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1343885" y="1889338"/>
            <a:ext cx="3494088" cy="22479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400" dirty="0" smtClean="0">
                <a:latin typeface="NikoshBAN"/>
              </a:rPr>
              <a:t>মেরুদন্ডীপ্রানি</a:t>
            </a:r>
            <a:endParaRPr lang="en-US" sz="4400" dirty="0">
              <a:latin typeface="NikoshB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91560" y="5002067"/>
            <a:ext cx="4075155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/>
              </a:rPr>
              <a:t>প্রাণিজগৎ দুই প্রকার</a:t>
            </a:r>
            <a:endParaRPr lang="en-US" sz="3600" dirty="0">
              <a:solidFill>
                <a:srgbClr val="002060"/>
              </a:solidFill>
              <a:latin typeface="NikoshBAN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6877317" y="1017431"/>
            <a:ext cx="978796" cy="6375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2601532" y="1017431"/>
            <a:ext cx="978795" cy="637557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5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build="p" animBg="1"/>
      <p:bldP spid="3" grpId="0" build="p" animBg="1"/>
      <p:bldP spid="8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9" y="173302"/>
            <a:ext cx="3893031" cy="26096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670" y="173302"/>
            <a:ext cx="3733399" cy="28000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06" y="2904558"/>
            <a:ext cx="3689596" cy="29399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670" y="3327206"/>
            <a:ext cx="3733399" cy="2475406"/>
          </a:xfrm>
          <a:prstGeom prst="rect">
            <a:avLst/>
          </a:prstGeom>
        </p:spPr>
      </p:pic>
      <p:sp>
        <p:nvSpPr>
          <p:cNvPr id="8" name="Up Arrow Callout 7"/>
          <p:cNvSpPr/>
          <p:nvPr/>
        </p:nvSpPr>
        <p:spPr>
          <a:xfrm>
            <a:off x="1620887" y="5468752"/>
            <a:ext cx="6156101" cy="994644"/>
          </a:xfrm>
          <a:prstGeom prst="upArrow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latin typeface="NikoshBAN"/>
              </a:rPr>
              <a:t>উপরের ছবিগুলো </a:t>
            </a:r>
            <a:r>
              <a:rPr lang="bn-BD" sz="3600" dirty="0" smtClean="0"/>
              <a:t>মেরুদন্ডী </a:t>
            </a:r>
            <a:r>
              <a:rPr lang="bn-BD" sz="3600" dirty="0"/>
              <a:t>প্রাণী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640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44" y="631570"/>
            <a:ext cx="3061483" cy="21012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19" y="505336"/>
            <a:ext cx="2887465" cy="22274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244" y="2892819"/>
            <a:ext cx="2922938" cy="27894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19" y="2892819"/>
            <a:ext cx="3260176" cy="2237611"/>
          </a:xfrm>
          <a:prstGeom prst="rect">
            <a:avLst/>
          </a:prstGeom>
        </p:spPr>
      </p:pic>
      <p:sp>
        <p:nvSpPr>
          <p:cNvPr id="7" name="Up Arrow Callout 6"/>
          <p:cNvSpPr/>
          <p:nvPr/>
        </p:nvSpPr>
        <p:spPr>
          <a:xfrm>
            <a:off x="1635617" y="5483623"/>
            <a:ext cx="6697014" cy="1058845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latin typeface="NikoshBAN"/>
              </a:rPr>
              <a:t>উপরের ছবিগুলো </a:t>
            </a:r>
            <a:r>
              <a:rPr lang="bn-BD" sz="3600" dirty="0" smtClean="0"/>
              <a:t>অমেরুদন্ডী প্রানি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5196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83941" y="2100649"/>
            <a:ext cx="5205501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anose="02000000000000000000"/>
              </a:rPr>
              <a:t>প্রাণিজগৎ কি?</a:t>
            </a:r>
            <a:endParaRPr lang="bn-BD" sz="3600" dirty="0" smtClean="0">
              <a:solidFill>
                <a:srgbClr val="0070C0"/>
              </a:solidFill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64641" y="1970469"/>
            <a:ext cx="1509613" cy="953036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20245" y="3289857"/>
            <a:ext cx="1454009" cy="947292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89408" y="141668"/>
            <a:ext cx="5640947" cy="9233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chemeClr val="accent5">
                    <a:lumMod val="75000"/>
                  </a:schemeClr>
                </a:solidFill>
                <a:latin typeface="NikoshBAN"/>
              </a:rPr>
              <a:t>একক </a:t>
            </a:r>
            <a:r>
              <a:rPr lang="bn-BD" sz="3600" dirty="0" smtClean="0">
                <a:solidFill>
                  <a:schemeClr val="accent5">
                    <a:lumMod val="75000"/>
                  </a:schemeClr>
                </a:solidFill>
                <a:latin typeface="NikoshBAN"/>
              </a:rPr>
              <a:t>কাজ   সময়-২মিনিট  </a:t>
            </a:r>
            <a:endParaRPr lang="bn-BD" sz="3600" dirty="0">
              <a:solidFill>
                <a:schemeClr val="accent5">
                  <a:lumMod val="75000"/>
                </a:schemeClr>
              </a:solidFill>
              <a:latin typeface="NikoshBAN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83941" y="3412901"/>
            <a:ext cx="6261569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/>
              </a:rPr>
              <a:t>প্রাণি জগত কত প্রকার কি কি? </a:t>
            </a:r>
            <a:endParaRPr lang="en-US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35117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2" y="321193"/>
            <a:ext cx="2101902" cy="10534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837" y="240417"/>
            <a:ext cx="2070846" cy="13425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074" y="2533067"/>
            <a:ext cx="1595492" cy="21273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324" y="223832"/>
            <a:ext cx="1870058" cy="993048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542163" y="1815922"/>
            <a:ext cx="1351031" cy="577512"/>
          </a:xfrm>
          <a:prstGeom prst="wedgeEllipseCallout">
            <a:avLst>
              <a:gd name="adj1" fmla="val 1520"/>
              <a:gd name="adj2" fmla="val -104754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/>
              </a:rPr>
              <a:t>মাছ</a:t>
            </a:r>
            <a:endParaRPr lang="en-US" sz="3600" dirty="0">
              <a:latin typeface="NikoshBAN"/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2503042" y="1723267"/>
            <a:ext cx="1429556" cy="602058"/>
          </a:xfrm>
          <a:prstGeom prst="wedgeEllipseCallout">
            <a:avLst>
              <a:gd name="adj1" fmla="val -1715"/>
              <a:gd name="adj2" fmla="val -893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/>
              </a:rPr>
              <a:t>ব্যাঙ</a:t>
            </a:r>
            <a:endParaRPr lang="en-US" sz="3200" dirty="0">
              <a:latin typeface="NikoshBAN"/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5583631" y="1582976"/>
            <a:ext cx="1867438" cy="950092"/>
          </a:xfrm>
          <a:prstGeom prst="wedgeEllipseCallout">
            <a:avLst>
              <a:gd name="adj1" fmla="val 379"/>
              <a:gd name="adj2" fmla="val -958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bg1"/>
                </a:solidFill>
                <a:latin typeface="NikoshBAN"/>
              </a:rPr>
              <a:t>ঝিনুক</a:t>
            </a:r>
            <a:endParaRPr lang="en-US" sz="3600" dirty="0">
              <a:solidFill>
                <a:schemeClr val="bg1"/>
              </a:solidFill>
              <a:latin typeface="NikoshBAN"/>
            </a:endParaRPr>
          </a:p>
          <a:p>
            <a:pPr algn="ctr"/>
            <a:endParaRPr lang="en-US" dirty="0"/>
          </a:p>
        </p:txBody>
      </p:sp>
      <p:sp>
        <p:nvSpPr>
          <p:cNvPr id="13" name="Oval Callout 12"/>
          <p:cNvSpPr/>
          <p:nvPr/>
        </p:nvSpPr>
        <p:spPr>
          <a:xfrm>
            <a:off x="8087751" y="5056221"/>
            <a:ext cx="1494131" cy="697434"/>
          </a:xfrm>
          <a:prstGeom prst="wedgeEllipseCallout">
            <a:avLst>
              <a:gd name="adj1" fmla="val -7354"/>
              <a:gd name="adj2" fmla="val -1326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/>
              </a:rPr>
              <a:t>কৃমি</a:t>
            </a:r>
            <a:endParaRPr lang="en-US" sz="3600" dirty="0">
              <a:latin typeface="NikoshBAN"/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5892726" y="5056221"/>
            <a:ext cx="1558343" cy="697434"/>
          </a:xfrm>
          <a:prstGeom prst="wedgeEllipseCallout">
            <a:avLst>
              <a:gd name="adj1" fmla="val -2976"/>
              <a:gd name="adj2" fmla="val -1216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/>
              </a:rPr>
              <a:t>শামুক</a:t>
            </a:r>
            <a:endParaRPr lang="en-US" sz="2800" dirty="0">
              <a:latin typeface="NikoshBAN"/>
            </a:endParaRPr>
          </a:p>
        </p:txBody>
      </p:sp>
      <p:sp>
        <p:nvSpPr>
          <p:cNvPr id="16" name="Oval Callout 15"/>
          <p:cNvSpPr/>
          <p:nvPr/>
        </p:nvSpPr>
        <p:spPr>
          <a:xfrm>
            <a:off x="318172" y="4528267"/>
            <a:ext cx="1184856" cy="776866"/>
          </a:xfrm>
          <a:prstGeom prst="wedgeEllipseCallout">
            <a:avLst>
              <a:gd name="adj1" fmla="val -14237"/>
              <a:gd name="adj2" fmla="val -133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/>
              </a:rPr>
              <a:t>গরু</a:t>
            </a:r>
            <a:endParaRPr lang="en-US" sz="2800" dirty="0">
              <a:latin typeface="NikoshBAN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682" y="2697541"/>
            <a:ext cx="1963387" cy="19475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5" y="2674016"/>
            <a:ext cx="2028825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447" y="92404"/>
            <a:ext cx="2199151" cy="1638583"/>
          </a:xfrm>
          <a:prstGeom prst="rect">
            <a:avLst/>
          </a:prstGeom>
        </p:spPr>
      </p:pic>
      <p:sp>
        <p:nvSpPr>
          <p:cNvPr id="18" name="Oval Callout 17"/>
          <p:cNvSpPr/>
          <p:nvPr/>
        </p:nvSpPr>
        <p:spPr>
          <a:xfrm>
            <a:off x="7760447" y="2024270"/>
            <a:ext cx="2199151" cy="577512"/>
          </a:xfrm>
          <a:prstGeom prst="wedgeEllipseCallout">
            <a:avLst>
              <a:gd name="adj1" fmla="val 1520"/>
              <a:gd name="adj2" fmla="val -104754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/>
              </a:rPr>
              <a:t>কেঁচো</a:t>
            </a:r>
            <a:endParaRPr lang="en-US" sz="3600" dirty="0">
              <a:latin typeface="NikoshBAN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58" y="2754874"/>
            <a:ext cx="2343327" cy="1754665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>
            <a:off x="4963548" y="92404"/>
            <a:ext cx="82966" cy="6542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Callout 29"/>
          <p:cNvSpPr/>
          <p:nvPr/>
        </p:nvSpPr>
        <p:spPr>
          <a:xfrm>
            <a:off x="3323794" y="4660389"/>
            <a:ext cx="1500394" cy="693780"/>
          </a:xfrm>
          <a:prstGeom prst="wedgeEllipseCallout">
            <a:avLst>
              <a:gd name="adj1" fmla="val -14237"/>
              <a:gd name="adj2" fmla="val -1332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/>
              </a:rPr>
              <a:t>মানুষ</a:t>
            </a:r>
            <a:endParaRPr lang="en-US" sz="2800" dirty="0">
              <a:latin typeface="NikoshB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8172" y="6083545"/>
            <a:ext cx="472834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/>
              </a:rPr>
              <a:t>ছবিগুলো </a:t>
            </a:r>
            <a:r>
              <a:rPr lang="bn-BD" sz="3600" dirty="0"/>
              <a:t>মেরুদন্ডী প্রাণী</a:t>
            </a:r>
            <a:endParaRPr lang="en-US" sz="3600" dirty="0"/>
          </a:p>
        </p:txBody>
      </p:sp>
      <p:sp>
        <p:nvSpPr>
          <p:cNvPr id="40" name="Up Arrow 39"/>
          <p:cNvSpPr/>
          <p:nvPr/>
        </p:nvSpPr>
        <p:spPr>
          <a:xfrm>
            <a:off x="1777319" y="5322161"/>
            <a:ext cx="804598" cy="76138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185874" y="6160580"/>
            <a:ext cx="4743654" cy="58477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/>
              </a:rPr>
              <a:t>ছবিগুলো </a:t>
            </a:r>
            <a:r>
              <a:rPr lang="bn-BD" sz="3200" dirty="0"/>
              <a:t>অমেরুদন্ডী </a:t>
            </a:r>
            <a:r>
              <a:rPr lang="bn-BD" sz="3200" dirty="0" smtClean="0"/>
              <a:t>প্রানি</a:t>
            </a:r>
            <a:endParaRPr lang="en-US" sz="3200" dirty="0"/>
          </a:p>
        </p:txBody>
      </p:sp>
      <p:sp>
        <p:nvSpPr>
          <p:cNvPr id="44" name="Up Arrow 43"/>
          <p:cNvSpPr/>
          <p:nvPr/>
        </p:nvSpPr>
        <p:spPr>
          <a:xfrm>
            <a:off x="7312270" y="5388858"/>
            <a:ext cx="804598" cy="761384"/>
          </a:xfrm>
          <a:prstGeom prst="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4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6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30" grpId="0" animBg="1"/>
      <p:bldP spid="39" grpId="0" animBg="1"/>
      <p:bldP spid="40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622738" y="0"/>
            <a:ext cx="5743978" cy="1133340"/>
          </a:xfrm>
          <a:prstGeom prst="doubleWav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accent4">
                    <a:lumMod val="50000"/>
                  </a:schemeClr>
                </a:solidFill>
                <a:latin typeface="NikoshBAN"/>
              </a:rPr>
              <a:t>জোড়ায় কাজ সময়-৪মিনিট</a:t>
            </a:r>
            <a:endParaRPr lang="bn-BD" sz="3600" dirty="0">
              <a:solidFill>
                <a:schemeClr val="accent4">
                  <a:lumMod val="50000"/>
                </a:schemeClr>
              </a:solidFill>
              <a:latin typeface="NikoshB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7128" y="2163651"/>
            <a:ext cx="8706117" cy="12003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dirty="0">
                <a:solidFill>
                  <a:srgbClr val="00B0F0"/>
                </a:solidFill>
                <a:latin typeface="NikoshBAN"/>
              </a:rPr>
              <a:t>তোমরা ৫</a:t>
            </a:r>
            <a:r>
              <a:rPr lang="bn-BD" sz="3600" dirty="0" smtClean="0">
                <a:solidFill>
                  <a:srgbClr val="00B0F0"/>
                </a:solidFill>
                <a:latin typeface="NikoshBAN"/>
              </a:rPr>
              <a:t>টি মেরুদন্ডী </a:t>
            </a:r>
            <a:r>
              <a:rPr lang="bn-BD" sz="3600" dirty="0">
                <a:solidFill>
                  <a:srgbClr val="00B0F0"/>
                </a:solidFill>
                <a:latin typeface="NikoshBAN"/>
              </a:rPr>
              <a:t>৫</a:t>
            </a:r>
            <a:r>
              <a:rPr lang="bn-BD" sz="3600" dirty="0" smtClean="0">
                <a:solidFill>
                  <a:srgbClr val="00B0F0"/>
                </a:solidFill>
                <a:latin typeface="NikoshBAN"/>
              </a:rPr>
              <a:t>টি অমেরুদন্ডী প্রানির নাম লিখ ?</a:t>
            </a:r>
            <a:endParaRPr lang="en-US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44438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" tmFilter="0, 0; 0.125,0.2665; 0.25,0.4; 0.375,0.465; 0.5,0.5;  0.625,0.535; 0.75,0.6; 0.875,0.7335; 1,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" tmFilter="0, 0; 0.125,0.2665; 0.25,0.4; 0.375,0.465; 0.5,0.5;  0.625,0.535; 0.75,0.6; 0.875,0.7335; 1,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" tmFilter="0, 0; 0.125,0.2665; 0.25,0.4; 0.375,0.465; 0.5,0.5;  0.625,0.535; 0.75,0.6; 0.875,0.7335; 1,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" decel="50000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" decel="50000">
                                          <p:stCondLst>
                                            <p:cond delay="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7836" y="4430061"/>
            <a:ext cx="5286777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অমেরুদন্ডী প্রাণিদের </a:t>
            </a:r>
            <a:r>
              <a:rPr lang="bn-BD" sz="3600" dirty="0"/>
              <a:t>দেহের </a:t>
            </a:r>
            <a:r>
              <a:rPr lang="bn-BD" sz="3600" dirty="0">
                <a:latin typeface="NikoshBAN"/>
              </a:rPr>
              <a:t>পিঠের</a:t>
            </a:r>
            <a:r>
              <a:rPr lang="bn-BD" sz="3600" dirty="0"/>
              <a:t> দিকে মেরুদন্ড বা </a:t>
            </a:r>
            <a:r>
              <a:rPr lang="bn-BD" sz="3600" dirty="0" smtClean="0"/>
              <a:t>শিরদাঁড়া নেই।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14" y="197782"/>
            <a:ext cx="9629553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B0F0"/>
                </a:solidFill>
                <a:latin typeface="NikoshBAN"/>
              </a:rPr>
              <a:t>মেরুদন্ডী</a:t>
            </a:r>
            <a:r>
              <a:rPr lang="bn-BD" sz="4400" dirty="0">
                <a:solidFill>
                  <a:srgbClr val="00B0F0"/>
                </a:solidFill>
              </a:rPr>
              <a:t> </a:t>
            </a:r>
            <a:r>
              <a:rPr lang="bn-BD" sz="4400" dirty="0" smtClean="0">
                <a:solidFill>
                  <a:srgbClr val="00B0F0"/>
                </a:solidFill>
              </a:rPr>
              <a:t>অমেরুদন্ডীপ্রাণির </a:t>
            </a:r>
            <a:r>
              <a:rPr lang="bn-BD" sz="4400" dirty="0">
                <a:solidFill>
                  <a:srgbClr val="00B0F0"/>
                </a:solidFill>
              </a:rPr>
              <a:t>মধ্যে পার্থক্য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67426" y="4389708"/>
            <a:ext cx="4855334" cy="175432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/>
              </a:rPr>
              <a:t>মেরুদন্ডীপ্রাণিদের</a:t>
            </a:r>
            <a:r>
              <a:rPr lang="bn-BD" sz="3600" dirty="0" smtClean="0"/>
              <a:t> দেহের   পিঠের দিকে মেরুদন্ড বা শিরদাঁড়া আছে।</a:t>
            </a:r>
            <a:endParaRPr lang="en-US" sz="36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7231526" y="3623715"/>
            <a:ext cx="825977" cy="781232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" y="1051212"/>
            <a:ext cx="2166225" cy="1349436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 rot="10800000">
            <a:off x="1526530" y="3623715"/>
            <a:ext cx="825977" cy="781232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596" y="1164011"/>
            <a:ext cx="1844920" cy="1123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08" y="1164011"/>
            <a:ext cx="1927218" cy="12662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391" y="1055932"/>
            <a:ext cx="1943448" cy="13837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" y="2557854"/>
            <a:ext cx="1502592" cy="12960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08" y="2547329"/>
            <a:ext cx="1967889" cy="12751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223" y="2569086"/>
            <a:ext cx="2186616" cy="12301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732" y="2453744"/>
            <a:ext cx="1903784" cy="124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1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547" y="1886283"/>
            <a:ext cx="9581882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rgbClr val="00B0F0"/>
                </a:solidFill>
              </a:rPr>
              <a:t>মেরুদন্ডী ও অমেরুদন্ডী প্রাণির পার্থক্য লিখ</a:t>
            </a:r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24259" y="0"/>
            <a:ext cx="4971245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50"/>
                </a:solidFill>
                <a:latin typeface="NikoshBAN" panose="02000000000000000000"/>
              </a:rPr>
              <a:t>দলীয় </a:t>
            </a:r>
            <a:r>
              <a:rPr lang="bn-BD" sz="3600" dirty="0" smtClean="0">
                <a:solidFill>
                  <a:srgbClr val="00B050"/>
                </a:solidFill>
                <a:latin typeface="NikoshBAN" panose="02000000000000000000"/>
              </a:rPr>
              <a:t>কাজ সময়-৫মিনিট</a:t>
            </a:r>
            <a:endParaRPr lang="bn-BD" sz="3600" dirty="0">
              <a:solidFill>
                <a:srgbClr val="00B050"/>
              </a:solidFill>
              <a:latin typeface="NikoshBAN" panose="02000000000000000000"/>
            </a:endParaRPr>
          </a:p>
          <a:p>
            <a:endParaRPr lang="en-US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9104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23" y="1308182"/>
            <a:ext cx="8812028" cy="175432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B0F0"/>
                </a:solidFill>
              </a:rPr>
              <a:t>প্রানি কাকে বলে?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B0F0"/>
                </a:solidFill>
                <a:latin typeface="NikoshBAN" panose="02000000000000000000"/>
              </a:rPr>
              <a:t>প্রাণিজগৎ</a:t>
            </a:r>
            <a:r>
              <a:rPr lang="bn-BD" sz="3600" dirty="0" smtClean="0">
                <a:solidFill>
                  <a:srgbClr val="00B0F0"/>
                </a:solidFill>
              </a:rPr>
              <a:t> কত প্রকার ও কি কি?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B0F0"/>
                </a:solidFill>
              </a:rPr>
              <a:t>মেরুদন্ডী ও অমেরুদন্ডী প্রানির  পার্থক্য কি?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6986" y="244699"/>
            <a:ext cx="350305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002060"/>
                </a:solidFill>
                <a:latin typeface="NikoshBAN" panose="02000000000000000000"/>
              </a:rPr>
              <a:t>মূল্যায়ন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97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631" y="1500023"/>
            <a:ext cx="888938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B0F0"/>
                </a:solidFill>
              </a:rPr>
              <a:t>তোমরা ১০টি মেরুদন্ডী ১০টি অমেরুদন্ডী প্রানির </a:t>
            </a:r>
            <a:r>
              <a:rPr lang="bn-BD" sz="3600" dirty="0">
                <a:solidFill>
                  <a:srgbClr val="00B0F0"/>
                </a:solidFill>
              </a:rPr>
              <a:t>বৈশিষ্ট্য বর্ননা </a:t>
            </a:r>
            <a:r>
              <a:rPr lang="bn-BD" sz="3600" dirty="0" smtClean="0">
                <a:solidFill>
                  <a:srgbClr val="00B0F0"/>
                </a:solidFill>
              </a:rPr>
              <a:t>করবে?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5014" y="193183"/>
            <a:ext cx="3580327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chemeClr val="accent1">
                    <a:lumMod val="75000"/>
                  </a:schemeClr>
                </a:solidFill>
              </a:rPr>
              <a:t>বাড়ির কাজ</a:t>
            </a:r>
          </a:p>
          <a:p>
            <a:endParaRPr lang="en-US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18526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09859" y="265113"/>
            <a:ext cx="5805488" cy="132556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4400" dirty="0" smtClean="0">
                <a:latin typeface="NikoshBAN"/>
              </a:rPr>
              <a:t>ধন্যবাদ</a:t>
            </a:r>
            <a:endParaRPr lang="en-US" sz="4400" dirty="0">
              <a:latin typeface="NikoshBAN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88" y="1590675"/>
            <a:ext cx="7178675" cy="5267325"/>
          </a:xfrm>
        </p:spPr>
      </p:pic>
    </p:spTree>
    <p:extLst>
      <p:ext uri="{BB962C8B-B14F-4D97-AF65-F5344CB8AC3E}">
        <p14:creationId xmlns:p14="http://schemas.microsoft.com/office/powerpoint/2010/main" val="174477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1469</TotalTime>
  <Words>202</Words>
  <Application>Microsoft Office PowerPoint</Application>
  <PresentationFormat>Widescreen</PresentationFormat>
  <Paragraphs>56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NikoshBAN</vt:lpstr>
      <vt:lpstr>Trebuchet MS</vt:lpstr>
      <vt:lpstr>Vrinda</vt:lpstr>
      <vt:lpstr>Wingdings</vt:lpstr>
      <vt:lpstr>Wingdings 3</vt:lpstr>
      <vt:lpstr>Facet</vt:lpstr>
      <vt:lpstr>সবাইকে শুভেচ্ছা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প্রাণিজগতের  প্রকারভেদ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204</cp:revision>
  <dcterms:created xsi:type="dcterms:W3CDTF">2013-10-25T01:57:00Z</dcterms:created>
  <dcterms:modified xsi:type="dcterms:W3CDTF">2013-10-30T05:37:23Z</dcterms:modified>
</cp:coreProperties>
</file>