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9" r:id="rId12"/>
    <p:sldId id="264" r:id="rId13"/>
    <p:sldId id="265" r:id="rId14"/>
    <p:sldId id="270" r:id="rId15"/>
    <p:sldId id="271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F1BBB-AC4D-4A81-96D5-6F47C2CA923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D1C4D-1084-4233-B959-60E23AEAD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1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D1C4D-1084-4233-B959-60E23AEAD6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6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44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3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1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95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1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1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76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13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5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4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4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D0861-CB28-41CB-8183-045EE53464D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1D801-EF22-4FDA-BC4C-F987C8A2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9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4" y="0"/>
            <a:ext cx="7104923" cy="5227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10213" y="4995273"/>
            <a:ext cx="62298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FF0000"/>
                </a:solidFill>
              </a:rPr>
              <a:t>স্বাগতম</a:t>
            </a:r>
            <a:endParaRPr lang="en-US" sz="13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7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n-BD" sz="7200" u="sng" dirty="0" smtClean="0">
                <a:solidFill>
                  <a:srgbClr val="7030A0"/>
                </a:solidFill>
              </a:rPr>
              <a:t>পরিচিতি</a:t>
            </a:r>
            <a:endParaRPr lang="en-US" sz="7200" u="sng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90688"/>
            <a:ext cx="10515600" cy="435133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en-US" sz="10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bn-BD" sz="10400" dirty="0" smtClean="0">
                <a:solidFill>
                  <a:srgbClr val="FF0000"/>
                </a:solidFill>
              </a:rPr>
              <a:t>মোছাঃ হাবিবা খাতুন</a:t>
            </a:r>
          </a:p>
          <a:p>
            <a:pPr marL="0" indent="0" algn="ctr">
              <a:buNone/>
            </a:pPr>
            <a:r>
              <a:rPr lang="bn-BD" sz="9500" dirty="0" smtClean="0">
                <a:solidFill>
                  <a:srgbClr val="00B050"/>
                </a:solidFill>
              </a:rPr>
              <a:t>সহকারী শিক্ষক </a:t>
            </a:r>
          </a:p>
          <a:p>
            <a:pPr marL="0" indent="0" algn="ctr">
              <a:buNone/>
            </a:pPr>
            <a:r>
              <a:rPr lang="bn-BD" sz="7800" dirty="0" smtClean="0">
                <a:solidFill>
                  <a:srgbClr val="0070C0"/>
                </a:solidFill>
              </a:rPr>
              <a:t>বৃ-পাথুরিয়া দ্বি-মূখী উচ্চ বিদ্যালয়</a:t>
            </a:r>
          </a:p>
          <a:p>
            <a:pPr marL="0" indent="0" algn="ctr">
              <a:buNone/>
            </a:pPr>
            <a:r>
              <a:rPr lang="bn-BD" sz="8500" dirty="0" smtClean="0"/>
              <a:t>গুরুদাস পুর ,নাটোর</a:t>
            </a:r>
          </a:p>
          <a:p>
            <a:pPr marL="0" indent="0" algn="ctr">
              <a:buNone/>
            </a:pPr>
            <a:r>
              <a:rPr lang="bn-BD" sz="9400" dirty="0" smtClean="0">
                <a:solidFill>
                  <a:srgbClr val="FF0000"/>
                </a:solidFill>
              </a:rPr>
              <a:t>আইডি নম্বর-২৮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49662" y="175318"/>
            <a:ext cx="11597640" cy="6149658"/>
          </a:xfrm>
        </p:spPr>
        <p:txBody>
          <a:bodyPr>
            <a:no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/>
            </a:r>
            <a:br>
              <a:rPr lang="bn-BD" dirty="0" smtClean="0">
                <a:solidFill>
                  <a:srgbClr val="FF0000"/>
                </a:solidFill>
              </a:rPr>
            </a:br>
            <a:r>
              <a:rPr lang="bn-BD" dirty="0">
                <a:solidFill>
                  <a:srgbClr val="FF0000"/>
                </a:solidFill>
              </a:rPr>
              <a:t/>
            </a:r>
            <a:br>
              <a:rPr lang="bn-BD" dirty="0">
                <a:solidFill>
                  <a:srgbClr val="FF0000"/>
                </a:solidFill>
              </a:rPr>
            </a:br>
            <a:r>
              <a:rPr lang="bn-BD" sz="5400" dirty="0" smtClean="0">
                <a:solidFill>
                  <a:srgbClr val="FF0000"/>
                </a:solidFill>
              </a:rPr>
              <a:t>পাঠ পরিচিতি</a:t>
            </a:r>
            <a:r>
              <a:rPr lang="bn-BD" sz="7200" dirty="0" smtClean="0">
                <a:solidFill>
                  <a:srgbClr val="FF0000"/>
                </a:solidFill>
              </a:rPr>
              <a:t/>
            </a:r>
            <a:br>
              <a:rPr lang="bn-BD" sz="7200" dirty="0" smtClean="0">
                <a:solidFill>
                  <a:srgbClr val="FF0000"/>
                </a:solidFill>
              </a:rPr>
            </a:br>
            <a:r>
              <a:rPr lang="bn-BD" sz="5400" dirty="0" smtClean="0">
                <a:solidFill>
                  <a:srgbClr val="002060"/>
                </a:solidFill>
              </a:rPr>
              <a:t>শ্রেনীঃ সপ্তম  </a:t>
            </a:r>
            <a:br>
              <a:rPr lang="bn-BD" sz="5400" dirty="0" smtClean="0">
                <a:solidFill>
                  <a:srgbClr val="002060"/>
                </a:solidFill>
              </a:rPr>
            </a:br>
            <a:r>
              <a:rPr lang="bn-BD" sz="5400" dirty="0" smtClean="0">
                <a:solidFill>
                  <a:srgbClr val="002060"/>
                </a:solidFill>
              </a:rPr>
              <a:t>বিষয়ঃ সাধারন বিজ্ঞান</a:t>
            </a:r>
            <a:br>
              <a:rPr lang="bn-BD" sz="5400" dirty="0" smtClean="0">
                <a:solidFill>
                  <a:srgbClr val="002060"/>
                </a:solidFill>
              </a:rPr>
            </a:br>
            <a:r>
              <a:rPr lang="bn-BD" sz="5400" dirty="0" smtClean="0">
                <a:solidFill>
                  <a:srgbClr val="002060"/>
                </a:solidFill>
              </a:rPr>
              <a:t>অধ্যায়ঃ ত্রয়োদশ</a:t>
            </a:r>
            <a:br>
              <a:rPr lang="bn-BD" sz="5400" dirty="0" smtClean="0">
                <a:solidFill>
                  <a:srgbClr val="002060"/>
                </a:solidFill>
              </a:rPr>
            </a:br>
            <a:r>
              <a:rPr lang="bn-BD" sz="5400" dirty="0" smtClean="0">
                <a:solidFill>
                  <a:srgbClr val="002060"/>
                </a:solidFill>
              </a:rPr>
              <a:t>তারিখঃ ২৬-১০-২০১৩ইং</a:t>
            </a:r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সময়ঃ ৪০ মিনিট</a:t>
            </a:r>
            <a:br>
              <a:rPr lang="bn-BD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39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323" y="1333710"/>
            <a:ext cx="6058293" cy="50542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1229" y="-39885"/>
            <a:ext cx="61303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  </a:t>
            </a:r>
            <a:r>
              <a:rPr lang="bn-BD" sz="6000" b="1" dirty="0" smtClean="0">
                <a:solidFill>
                  <a:srgbClr val="FF0000"/>
                </a:solidFill>
              </a:rPr>
              <a:t>ছবি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bn-BD" sz="6000" b="1" dirty="0" smtClean="0">
                <a:solidFill>
                  <a:srgbClr val="FF0000"/>
                </a:solidFill>
              </a:rPr>
              <a:t>দেখ এবং চিন্তা কর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5" y="1333710"/>
            <a:ext cx="5639278" cy="505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1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3944" y="1037493"/>
            <a:ext cx="972354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70C0"/>
                </a:solidFill>
                <a:latin typeface="aaNikoshBAN"/>
              </a:rPr>
              <a:t>আজকের </a:t>
            </a:r>
            <a:r>
              <a:rPr lang="bn-BD" sz="5400" b="1" dirty="0" smtClean="0">
                <a:solidFill>
                  <a:srgbClr val="0070C0"/>
                </a:solidFill>
              </a:rPr>
              <a:t>পাঠ </a:t>
            </a:r>
            <a:endParaRPr lang="bn-BD" sz="5400" b="1" dirty="0">
              <a:solidFill>
                <a:srgbClr val="0070C0"/>
              </a:solidFill>
            </a:endParaRPr>
          </a:p>
          <a:p>
            <a:pPr algn="ctr"/>
            <a:r>
              <a:rPr lang="bn-BD" sz="8000" b="1" dirty="0" smtClean="0">
                <a:solidFill>
                  <a:srgbClr val="002060"/>
                </a:solidFill>
              </a:rPr>
              <a:t>প্রাকৃতিক পরিবেশ ও দূষণ</a:t>
            </a:r>
            <a:endParaRPr lang="en-US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4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11" y="1251284"/>
            <a:ext cx="11441014" cy="5046485"/>
          </a:xfrm>
        </p:spPr>
        <p:txBody>
          <a:bodyPr/>
          <a:lstStyle/>
          <a:p>
            <a:pPr marL="0" indent="0">
              <a:buNone/>
            </a:pPr>
            <a:r>
              <a:rPr lang="bn-BD" sz="5400" dirty="0" smtClean="0">
                <a:solidFill>
                  <a:srgbClr val="92D050"/>
                </a:solidFill>
              </a:rPr>
              <a:t>এই পাঠ শেষে শিক্ষার্থীরা-</a:t>
            </a:r>
            <a:endParaRPr lang="en-US" sz="5400" dirty="0" smtClean="0">
              <a:solidFill>
                <a:srgbClr val="92D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/>
          </a:p>
          <a:p>
            <a:pPr marL="514350" indent="-514350">
              <a:buFont typeface="+mj-lt"/>
              <a:buAutoNum type="arabicPeriod"/>
            </a:pPr>
            <a:r>
              <a:rPr lang="bn-BD" sz="4000" dirty="0" smtClean="0">
                <a:solidFill>
                  <a:srgbClr val="0070C0"/>
                </a:solidFill>
              </a:rPr>
              <a:t>প্রাকৃতিক পরিবেশ কী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dirty="0" smtClean="0">
                <a:solidFill>
                  <a:srgbClr val="0070C0"/>
                </a:solidFill>
              </a:rPr>
              <a:t>পরিবেশ দূষণ কী ব্যাখ্যা করতে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dirty="0" smtClean="0">
                <a:solidFill>
                  <a:srgbClr val="0070C0"/>
                </a:solidFill>
              </a:rPr>
              <a:t>পরিবেশের উপাদানসমূহের   দূষণের কারণ ব্যাখ্যা করতে পারবে।</a:t>
            </a:r>
          </a:p>
          <a:p>
            <a:pPr marL="514350" indent="-514350">
              <a:buFont typeface="+mj-lt"/>
              <a:buAutoNum type="arabicPeriod"/>
            </a:pPr>
            <a:endParaRPr lang="bn-BD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043966" y="128789"/>
            <a:ext cx="2202287" cy="927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002060"/>
                </a:solidFill>
              </a:rPr>
              <a:t>শিখনফল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1970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0" y="747713"/>
            <a:ext cx="6056313" cy="493712"/>
          </a:xfrm>
        </p:spPr>
        <p:txBody>
          <a:bodyPr>
            <a:normAutofit fontScale="90000"/>
          </a:bodyPr>
          <a:lstStyle/>
          <a:p>
            <a:pPr algn="ctr"/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7257"/>
            <a:ext cx="5546725" cy="459278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583187" y="3159437"/>
            <a:ext cx="6673391" cy="988422"/>
            <a:chOff x="5728733" y="2941094"/>
            <a:chExt cx="6673391" cy="988422"/>
          </a:xfrm>
          <a:noFill/>
        </p:grpSpPr>
        <p:grpSp>
          <p:nvGrpSpPr>
            <p:cNvPr id="12" name="Group 11"/>
            <p:cNvGrpSpPr/>
            <p:nvPr/>
          </p:nvGrpSpPr>
          <p:grpSpPr>
            <a:xfrm>
              <a:off x="5728733" y="2941094"/>
              <a:ext cx="6337500" cy="988422"/>
              <a:chOff x="5640831" y="3149243"/>
              <a:chExt cx="6337500" cy="988422"/>
            </a:xfrm>
            <a:grpFill/>
          </p:grpSpPr>
          <p:sp>
            <p:nvSpPr>
              <p:cNvPr id="3" name="Pentagon 2"/>
              <p:cNvSpPr/>
              <p:nvPr/>
            </p:nvSpPr>
            <p:spPr>
              <a:xfrm>
                <a:off x="5640831" y="3149243"/>
                <a:ext cx="6337500" cy="988422"/>
              </a:xfrm>
              <a:prstGeom prst="homePlat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752800" y="3320288"/>
                <a:ext cx="6225531" cy="76944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bn-BD" sz="3600" b="1" dirty="0" smtClean="0">
                    <a:solidFill>
                      <a:srgbClr val="FFFF00"/>
                    </a:solidFill>
                  </a:rPr>
                  <a:t> </a:t>
                </a:r>
                <a:r>
                  <a:rPr lang="bn-BD" sz="4400" b="1" dirty="0" smtClean="0">
                    <a:solidFill>
                      <a:srgbClr val="002060"/>
                    </a:solidFill>
                  </a:rPr>
                  <a:t>প্রাকৃতিক পরিবেশ কাকে বলে?</a:t>
                </a:r>
                <a:endParaRPr lang="en-US" sz="4400" b="1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9" name="Oval 8"/>
            <p:cNvSpPr/>
            <p:nvPr/>
          </p:nvSpPr>
          <p:spPr>
            <a:xfrm>
              <a:off x="11730342" y="3088733"/>
              <a:ext cx="671782" cy="61938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28156" y="83642"/>
            <a:ext cx="4837958" cy="923330"/>
            <a:chOff x="2980162" y="244593"/>
            <a:chExt cx="4837958" cy="923330"/>
          </a:xfrm>
        </p:grpSpPr>
        <p:grpSp>
          <p:nvGrpSpPr>
            <p:cNvPr id="16" name="Group 15"/>
            <p:cNvGrpSpPr/>
            <p:nvPr/>
          </p:nvGrpSpPr>
          <p:grpSpPr>
            <a:xfrm>
              <a:off x="5435494" y="333375"/>
              <a:ext cx="2382626" cy="679204"/>
              <a:chOff x="5732271" y="403902"/>
              <a:chExt cx="2382626" cy="679204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5732271" y="403902"/>
                <a:ext cx="2320592" cy="67920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732271" y="407982"/>
                <a:ext cx="2382626" cy="652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b="1" dirty="0" smtClean="0"/>
                  <a:t>একক কাজ</a:t>
                </a:r>
                <a:endParaRPr lang="en-US" sz="3600" b="1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2980162" y="244593"/>
              <a:ext cx="2566563" cy="923330"/>
              <a:chOff x="8106659" y="1447014"/>
              <a:chExt cx="2830607" cy="923330"/>
            </a:xfrm>
          </p:grpSpPr>
          <p:sp>
            <p:nvSpPr>
              <p:cNvPr id="2" name="Pentagon 1"/>
              <p:cNvSpPr/>
              <p:nvPr/>
            </p:nvSpPr>
            <p:spPr>
              <a:xfrm>
                <a:off x="8106659" y="1447014"/>
                <a:ext cx="2715540" cy="88826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169377" y="1447014"/>
                <a:ext cx="276788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5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কর্মপত্র-১</a:t>
                </a:r>
                <a:endParaRPr lang="en-US" sz="5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306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47335" y="105763"/>
            <a:ext cx="2379223" cy="1055019"/>
            <a:chOff x="3970062" y="839860"/>
            <a:chExt cx="2649679" cy="1084600"/>
          </a:xfrm>
        </p:grpSpPr>
        <p:sp>
          <p:nvSpPr>
            <p:cNvPr id="4" name="Rounded Rectangular Callout 3"/>
            <p:cNvSpPr/>
            <p:nvPr/>
          </p:nvSpPr>
          <p:spPr>
            <a:xfrm>
              <a:off x="3970062" y="839860"/>
              <a:ext cx="2340585" cy="1084600"/>
            </a:xfrm>
            <a:prstGeom prst="wedgeRound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70062" y="839860"/>
              <a:ext cx="26496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400" b="1" dirty="0" smtClean="0"/>
                <a:t>সমাধান</a:t>
              </a:r>
              <a:endParaRPr lang="en-US" sz="5400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40189" y="2495027"/>
            <a:ext cx="10533792" cy="2413180"/>
            <a:chOff x="959129" y="1928357"/>
            <a:chExt cx="10533792" cy="2413180"/>
          </a:xfrm>
        </p:grpSpPr>
        <p:sp>
          <p:nvSpPr>
            <p:cNvPr id="6" name="Rounded Rectangle 5"/>
            <p:cNvSpPr/>
            <p:nvPr/>
          </p:nvSpPr>
          <p:spPr>
            <a:xfrm>
              <a:off x="959129" y="1928357"/>
              <a:ext cx="10533792" cy="2413180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59129" y="2071201"/>
              <a:ext cx="10508210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bn-BD" sz="4400" b="1" dirty="0" smtClean="0">
                  <a:solidFill>
                    <a:srgbClr val="7030A0"/>
                  </a:solidFill>
                </a:rPr>
                <a:t>চারপাশের জীবও জড় পরিবেশ মিলে প্রাকৃতিক পরিবেশ।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bn-BD" sz="4400" b="1" dirty="0" smtClean="0">
                  <a:solidFill>
                    <a:srgbClr val="7030A0"/>
                  </a:solidFill>
                </a:rPr>
                <a:t>নদী,খালবিল,পাহাড়,গাছপালা, প্রাণী ,মাটি,পানি,বায়ু ইত্যাদি একত্রে প্রাকৃতিক পরিবেশ।</a:t>
              </a:r>
              <a:endParaRPr lang="en-US" sz="4400" b="1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144969" y="3395320"/>
            <a:ext cx="5845823" cy="862965"/>
            <a:chOff x="6218538" y="3895785"/>
            <a:chExt cx="5845823" cy="862965"/>
          </a:xfrm>
          <a:noFill/>
        </p:grpSpPr>
        <p:sp>
          <p:nvSpPr>
            <p:cNvPr id="6" name="Pentagon 5"/>
            <p:cNvSpPr/>
            <p:nvPr/>
          </p:nvSpPr>
          <p:spPr>
            <a:xfrm>
              <a:off x="6229694" y="3895785"/>
              <a:ext cx="5266373" cy="862965"/>
            </a:xfrm>
            <a:prstGeom prst="homePlat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1252831" y="3895785"/>
              <a:ext cx="811530" cy="78867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8538" y="3932403"/>
              <a:ext cx="5207979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000" b="1" dirty="0" smtClean="0"/>
                <a:t>  পরিবেশ দূষণ কী ব্যাখ্যা কর? </a:t>
              </a:r>
              <a:endParaRPr lang="en-US" sz="40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828310" y="77309"/>
            <a:ext cx="5066049" cy="923330"/>
            <a:chOff x="1243602" y="-57915"/>
            <a:chExt cx="5066049" cy="923330"/>
          </a:xfrm>
        </p:grpSpPr>
        <p:grpSp>
          <p:nvGrpSpPr>
            <p:cNvPr id="26" name="Group 25"/>
            <p:cNvGrpSpPr/>
            <p:nvPr/>
          </p:nvGrpSpPr>
          <p:grpSpPr>
            <a:xfrm>
              <a:off x="3746772" y="75125"/>
              <a:ext cx="2562879" cy="667614"/>
              <a:chOff x="7129275" y="873804"/>
              <a:chExt cx="2562879" cy="667614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7129275" y="873804"/>
                <a:ext cx="2562879" cy="66761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7315200" y="956643"/>
                <a:ext cx="23769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b="1" dirty="0"/>
                  <a:t>জোড়ায় কাজ</a:t>
                </a:r>
                <a:endParaRPr lang="en-US" sz="3200" b="1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243602" y="-57915"/>
              <a:ext cx="2503170" cy="923330"/>
              <a:chOff x="7656671" y="829298"/>
              <a:chExt cx="2503170" cy="923330"/>
            </a:xfrm>
          </p:grpSpPr>
          <p:sp>
            <p:nvSpPr>
              <p:cNvPr id="5" name="Pentagon 4"/>
              <p:cNvSpPr/>
              <p:nvPr/>
            </p:nvSpPr>
            <p:spPr>
              <a:xfrm>
                <a:off x="7656671" y="840428"/>
                <a:ext cx="2503170" cy="826143"/>
              </a:xfrm>
              <a:prstGeom prst="homePlat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 flipH="1">
                <a:off x="7656671" y="829298"/>
                <a:ext cx="227294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5400" dirty="0" smtClean="0">
                    <a:latin typeface="kNikoshBAN"/>
                    <a:cs typeface="NikoshBAN" panose="02000000000000000000" pitchFamily="2" charset="0"/>
                  </a:rPr>
                  <a:t>কর্মপত্র-২</a:t>
                </a:r>
                <a:endParaRPr lang="en-US" sz="5400" dirty="0">
                  <a:latin typeface="kNikoshBAN"/>
                  <a:cs typeface="NikoshBAN" panose="02000000000000000000" pitchFamily="2" charset="0"/>
                </a:endParaRPr>
              </a:p>
            </p:txBody>
          </p:sp>
        </p:grpSp>
      </p:grp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259"/>
            <a:ext cx="6144969" cy="503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/>
          <p:cNvSpPr/>
          <p:nvPr/>
        </p:nvSpPr>
        <p:spPr>
          <a:xfrm>
            <a:off x="4612568" y="829721"/>
            <a:ext cx="2249201" cy="64286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2060"/>
                </a:solidFill>
              </a:rPr>
              <a:t>সমাধান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3435" y="2372742"/>
            <a:ext cx="12048565" cy="301214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4400" dirty="0" smtClean="0">
                <a:solidFill>
                  <a:srgbClr val="7030A0"/>
                </a:solidFill>
              </a:rPr>
              <a:t>পরিবেশের অস্বাভাবিক অবস্থার সৃস্ট হওয়াকে পরিবেশ দূষণ বলে।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4400" dirty="0" smtClean="0">
                <a:solidFill>
                  <a:srgbClr val="7030A0"/>
                </a:solidFill>
              </a:rPr>
              <a:t>দূষণ পরিবেশের ভারসাম্য নষ্ট করে।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4400" dirty="0" smtClean="0">
                <a:solidFill>
                  <a:srgbClr val="7030A0"/>
                </a:solidFill>
              </a:rPr>
              <a:t>জীবের জন্য এক ক্ষতিকর অবস্থার সৃস্টি হয়</a:t>
            </a:r>
            <a:r>
              <a:rPr lang="bn-BD" sz="2000" dirty="0" smtClean="0">
                <a:solidFill>
                  <a:srgbClr val="7030A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0024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686" y="1124768"/>
            <a:ext cx="4878476" cy="30479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41" y="4322815"/>
            <a:ext cx="4978320" cy="2548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51" y="4172755"/>
            <a:ext cx="4775793" cy="266965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24939" y="50509"/>
            <a:ext cx="11475076" cy="1009338"/>
            <a:chOff x="-1836404" y="505667"/>
            <a:chExt cx="11550022" cy="1015663"/>
          </a:xfrm>
          <a:noFill/>
        </p:grpSpPr>
        <p:sp>
          <p:nvSpPr>
            <p:cNvPr id="6" name="Rounded Rectangle 5"/>
            <p:cNvSpPr/>
            <p:nvPr/>
          </p:nvSpPr>
          <p:spPr>
            <a:xfrm>
              <a:off x="-1836404" y="553896"/>
              <a:ext cx="11550022" cy="91611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1720440" y="505667"/>
              <a:ext cx="11434058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বিভিন্নভাবে  পরিবেশের উপাদানসমূহের  দূষণ</a:t>
              </a:r>
              <a:r>
                <a:rPr lang="bn-BD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50" y="1056778"/>
            <a:ext cx="4775793" cy="298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9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750544" y="159364"/>
            <a:ext cx="5272994" cy="923330"/>
            <a:chOff x="2791161" y="244593"/>
            <a:chExt cx="5272994" cy="923330"/>
          </a:xfrm>
        </p:grpSpPr>
        <p:grpSp>
          <p:nvGrpSpPr>
            <p:cNvPr id="11" name="Group 10"/>
            <p:cNvGrpSpPr/>
            <p:nvPr/>
          </p:nvGrpSpPr>
          <p:grpSpPr>
            <a:xfrm>
              <a:off x="5435494" y="333375"/>
              <a:ext cx="2628661" cy="679204"/>
              <a:chOff x="5732271" y="403902"/>
              <a:chExt cx="2628661" cy="679204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5732271" y="403902"/>
                <a:ext cx="2320592" cy="67920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32271" y="407982"/>
                <a:ext cx="26286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b="1" dirty="0"/>
                  <a:t> </a:t>
                </a:r>
                <a:r>
                  <a:rPr lang="bn-BD" sz="3600" b="1" dirty="0" smtClean="0"/>
                  <a:t>দলীয় কাজ</a:t>
                </a:r>
                <a:endParaRPr lang="en-US" sz="3600" b="1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791161" y="244593"/>
              <a:ext cx="2755565" cy="923330"/>
              <a:chOff x="7898213" y="1447014"/>
              <a:chExt cx="3039053" cy="923330"/>
            </a:xfrm>
          </p:grpSpPr>
          <p:sp>
            <p:nvSpPr>
              <p:cNvPr id="13" name="Pentagon 12"/>
              <p:cNvSpPr/>
              <p:nvPr/>
            </p:nvSpPr>
            <p:spPr>
              <a:xfrm>
                <a:off x="8106659" y="1447014"/>
                <a:ext cx="2715540" cy="88826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898213" y="1447014"/>
                <a:ext cx="303905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5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কর্মপত্র-৩</a:t>
                </a:r>
                <a:endParaRPr lang="en-US" sz="5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5506109" y="3050770"/>
            <a:ext cx="6685891" cy="1265865"/>
            <a:chOff x="5506109" y="2436118"/>
            <a:chExt cx="6685891" cy="1265865"/>
          </a:xfrm>
        </p:grpSpPr>
        <p:sp>
          <p:nvSpPr>
            <p:cNvPr id="4" name="Rectangle 3"/>
            <p:cNvSpPr/>
            <p:nvPr/>
          </p:nvSpPr>
          <p:spPr>
            <a:xfrm>
              <a:off x="5506109" y="2436118"/>
              <a:ext cx="6685891" cy="12658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06109" y="2620255"/>
              <a:ext cx="66858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sz="4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মাটি,পানি,বায়ু কিভাবে দূষিত হয়?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984"/>
            <a:ext cx="5418135" cy="50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4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4161808" y="749242"/>
            <a:ext cx="2720340" cy="88011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002060"/>
                </a:solidFill>
              </a:rPr>
              <a:t>সমাধান</a:t>
            </a:r>
            <a:endParaRPr lang="en-US" sz="5400" b="1" dirty="0">
              <a:solidFill>
                <a:srgbClr val="00206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1267" y="2202286"/>
            <a:ext cx="11730328" cy="3307786"/>
            <a:chOff x="1329553" y="1906402"/>
            <a:chExt cx="9353336" cy="2318198"/>
          </a:xfrm>
        </p:grpSpPr>
        <p:sp>
          <p:nvSpPr>
            <p:cNvPr id="10" name="Rounded Rectangle 9"/>
            <p:cNvSpPr/>
            <p:nvPr/>
          </p:nvSpPr>
          <p:spPr>
            <a:xfrm>
              <a:off x="1329553" y="1906402"/>
              <a:ext cx="9240374" cy="231819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29553" y="2330621"/>
              <a:ext cx="9353336" cy="17903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যেখানে সেখানে ময়লা আবর্জনা ফেলে স্তুপ করে রাখলে মাটি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দূষিত হয়।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খোলা স্থানে মলমূ্ত্র ত্যাগ করলে</a:t>
              </a:r>
              <a:endParaRPr lang="en-US" sz="40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কলকারখানা, ইটভাঁটা থেকে নির্গত ধোঁয়া বায়ূ দূষিত হয়।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কলকারখানার বর্জ নদীতে ফেললে পানি দূষিত হয়।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084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5778" y="116086"/>
            <a:ext cx="2498502" cy="1015663"/>
            <a:chOff x="3928055" y="386543"/>
            <a:chExt cx="2498502" cy="1015663"/>
          </a:xfrm>
        </p:grpSpPr>
        <p:sp>
          <p:nvSpPr>
            <p:cNvPr id="3" name="Rectangular Callout 2"/>
            <p:cNvSpPr/>
            <p:nvPr/>
          </p:nvSpPr>
          <p:spPr>
            <a:xfrm>
              <a:off x="3928055" y="495131"/>
              <a:ext cx="2343955" cy="798489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28055" y="386543"/>
              <a:ext cx="24985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মূল্যায়ন</a:t>
              </a:r>
              <a:endParaRPr lang="en-US" sz="6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Content Placeholder 8"/>
          <p:cNvSpPr>
            <a:spLocks noGrp="1"/>
          </p:cNvSpPr>
          <p:nvPr>
            <p:ph idx="4294967295"/>
          </p:nvPr>
        </p:nvSpPr>
        <p:spPr>
          <a:xfrm>
            <a:off x="0" y="1825625"/>
            <a:ext cx="116038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পরিবেশের প্রধান উপাদান কয়টি?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২টি  (খ) ৩টি       (গ) ৪টি     (গ) ৫টি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২।মাটি দূষণের কারণ হলো-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)পলিথিন ও কীটনাশক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(ii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আবর্জনা ওমৃতদেহ 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রাসায়নিক সার ও কাচ  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সঠিক?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ক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) 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ও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(ii)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 খ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(</a:t>
            </a:r>
            <a:r>
              <a:rPr lang="en-US" sz="3200" dirty="0" err="1" smtClean="0">
                <a:latin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)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ও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(iii)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   গ</a:t>
            </a:r>
            <a:r>
              <a:rPr lang="en-US" sz="3200" dirty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(ii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(iii)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ঘ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),(ii)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(iii)</a:t>
            </a:r>
          </a:p>
          <a:p>
            <a:pPr marL="0" indent="0">
              <a:buNone/>
            </a:pPr>
            <a:endParaRPr lang="bn-BD" sz="3200" dirty="0" smtClean="0">
              <a:latin typeface="Times New Roman" panose="02020603050405020304" pitchFamily="18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2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8637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39095" y="1328605"/>
            <a:ext cx="5427371" cy="3931767"/>
            <a:chOff x="7237927" y="1201469"/>
            <a:chExt cx="4683616" cy="3419040"/>
          </a:xfrm>
        </p:grpSpPr>
        <p:pic>
          <p:nvPicPr>
            <p:cNvPr id="5" name="Content Placeholder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7927" y="1201469"/>
              <a:ext cx="4683616" cy="341904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47020" y="3683357"/>
              <a:ext cx="8628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p</a:t>
              </a:r>
              <a:endParaRPr lang="en-US" sz="48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124459" y="463804"/>
            <a:ext cx="2456645" cy="712111"/>
            <a:chOff x="2952482" y="536320"/>
            <a:chExt cx="2804375" cy="712111"/>
          </a:xfrm>
        </p:grpSpPr>
        <p:sp>
          <p:nvSpPr>
            <p:cNvPr id="8" name="Rounded Rectangle 7"/>
            <p:cNvSpPr/>
            <p:nvPr/>
          </p:nvSpPr>
          <p:spPr>
            <a:xfrm>
              <a:off x="2952482" y="536320"/>
              <a:ext cx="2804375" cy="7121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90931" y="540545"/>
              <a:ext cx="23181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/>
                <a:t>বাড়ির কাজ</a:t>
              </a:r>
              <a:endParaRPr lang="en-US" sz="40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50" y="5565752"/>
            <a:ext cx="113301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বায়ু দূষণের ফলে সৃস্ট সমস্যা সমস্যা সমাধানে আমরা কী ধরনের অবদান রাখতে পারি তা যুক্তিসহ বিশ্লেষণ কর।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1407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23504" y="2295525"/>
            <a:ext cx="6001555" cy="2646878"/>
            <a:chOff x="2588654" y="2012190"/>
            <a:chExt cx="6001555" cy="2646878"/>
          </a:xfrm>
        </p:grpSpPr>
        <p:sp>
          <p:nvSpPr>
            <p:cNvPr id="2" name="Rounded Rectangle 1"/>
            <p:cNvSpPr/>
            <p:nvPr/>
          </p:nvSpPr>
          <p:spPr>
            <a:xfrm>
              <a:off x="2588654" y="2318198"/>
              <a:ext cx="5666704" cy="176440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71989" y="2012190"/>
              <a:ext cx="571822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endParaRPr lang="en-US" sz="16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58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275</Words>
  <Application>Microsoft Office PowerPoint</Application>
  <PresentationFormat>Widescreen</PresentationFormat>
  <Paragraphs>56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aaNikoshBAN</vt:lpstr>
      <vt:lpstr>Arial</vt:lpstr>
      <vt:lpstr>Calibri</vt:lpstr>
      <vt:lpstr>kNikoshBAN</vt:lpstr>
      <vt:lpstr>NikoshBAN</vt:lpstr>
      <vt:lpstr>Times New Roman</vt:lpstr>
      <vt:lpstr>Office Theme</vt:lpstr>
      <vt:lpstr>PowerPoint Presentation</vt:lpstr>
      <vt:lpstr>পরিচিতি</vt:lpstr>
      <vt:lpstr>  পাঠ পরিচিতি শ্রেনীঃ সপ্তম   বিষয়ঃ সাধারন বিজ্ঞান অধ্যায়ঃ ত্রয়োদশ তারিখঃ ২৬-১০-২০১৩ইং সময়ঃ ৪০ মিনিট 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187</cp:revision>
  <dcterms:created xsi:type="dcterms:W3CDTF">2013-10-23T16:09:44Z</dcterms:created>
  <dcterms:modified xsi:type="dcterms:W3CDTF">2013-10-29T03:21:45Z</dcterms:modified>
</cp:coreProperties>
</file>