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56" r:id="rId2"/>
    <p:sldId id="257" r:id="rId3"/>
    <p:sldId id="271" r:id="rId4"/>
    <p:sldId id="258" r:id="rId5"/>
    <p:sldId id="261" r:id="rId6"/>
    <p:sldId id="284" r:id="rId7"/>
    <p:sldId id="285" r:id="rId8"/>
    <p:sldId id="286" r:id="rId9"/>
    <p:sldId id="288" r:id="rId10"/>
    <p:sldId id="290" r:id="rId11"/>
    <p:sldId id="263" r:id="rId12"/>
    <p:sldId id="291" r:id="rId13"/>
    <p:sldId id="264" r:id="rId14"/>
    <p:sldId id="265" r:id="rId15"/>
    <p:sldId id="266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9F9F9"/>
    <a:srgbClr val="FBFBFB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8" autoAdjust="0"/>
    <p:restoredTop sz="94004" autoAdjust="0"/>
  </p:normalViewPr>
  <p:slideViewPr>
    <p:cSldViewPr snapToGrid="0">
      <p:cViewPr varScale="1">
        <p:scale>
          <a:sx n="69" d="100"/>
          <a:sy n="69" d="100"/>
        </p:scale>
        <p:origin x="108" y="-3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412CB6D-5F93-43FF-9198-9BF61B4C578E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0"/>
      <dgm:spPr/>
      <dgm:t>
        <a:bodyPr/>
        <a:lstStyle/>
        <a:p>
          <a:endParaRPr lang="en-US"/>
        </a:p>
      </dgm:t>
    </dgm:pt>
    <dgm:pt modelId="{9A69C75A-D3DF-4EC9-9B43-BF072417FFEE}" type="pres">
      <dgm:prSet presAssocID="{F412CB6D-5F93-43FF-9198-9BF61B4C578E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</dgm:ptLst>
  <dgm:cxnLst>
    <dgm:cxn modelId="{87D01606-3D3B-48B8-8D06-F97081D2E23C}" type="presOf" srcId="{F412CB6D-5F93-43FF-9198-9BF61B4C578E}" destId="{9A69C75A-D3DF-4EC9-9B43-BF072417FFEE}" srcOrd="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4B720F-6A24-46D5-AE83-4394F49E9B9A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5FC981-907C-4CFB-A5DA-B34C578624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99036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963F65C6-8C0B-44C8-AE2D-625730CC7645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1B7BC-8381-4C88-95E9-B7824018AFC9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21532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F65C6-8C0B-44C8-AE2D-625730CC7645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1B7BC-8381-4C88-95E9-B7824018AF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0416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F65C6-8C0B-44C8-AE2D-625730CC7645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1B7BC-8381-4C88-95E9-B7824018AFC9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71111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F65C6-8C0B-44C8-AE2D-625730CC7645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1B7BC-8381-4C88-95E9-B7824018AF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3350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F65C6-8C0B-44C8-AE2D-625730CC7645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1B7BC-8381-4C88-95E9-B7824018AF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4378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F65C6-8C0B-44C8-AE2D-625730CC7645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1B7BC-8381-4C88-95E9-B7824018AF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31103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F65C6-8C0B-44C8-AE2D-625730CC7645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1B7BC-8381-4C88-95E9-B7824018AF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9991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F65C6-8C0B-44C8-AE2D-625730CC7645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1B7BC-8381-4C88-95E9-B7824018AF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5334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F65C6-8C0B-44C8-AE2D-625730CC7645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1B7BC-8381-4C88-95E9-B7824018AFC9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16599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F65C6-8C0B-44C8-AE2D-625730CC7645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1B7BC-8381-4C88-95E9-B7824018AF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13254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F65C6-8C0B-44C8-AE2D-625730CC7645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1B7BC-8381-4C88-95E9-B7824018AFC9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05814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963F65C6-8C0B-44C8-AE2D-625730CC7645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1281B7BC-8381-4C88-95E9-B7824018AFC9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74076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90314" y="154506"/>
            <a:ext cx="4360984" cy="923330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  </a:t>
            </a:r>
            <a:r>
              <a:rPr lang="bn-BD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9477" y="1227727"/>
            <a:ext cx="7695028" cy="3766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28696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92292" y="160126"/>
            <a:ext cx="5749636" cy="1073441"/>
          </a:xfrm>
          <a:solidFill>
            <a:schemeClr val="accent6">
              <a:lumMod val="7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bn-BD" sz="4400" dirty="0" smtClean="0">
                <a:solidFill>
                  <a:srgbClr val="FF99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 </a:t>
            </a:r>
            <a:r>
              <a:rPr lang="en-US" sz="4400" dirty="0" err="1" smtClean="0">
                <a:solidFill>
                  <a:srgbClr val="FF99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4400" dirty="0">
              <a:solidFill>
                <a:srgbClr val="FF99FF"/>
              </a:solidFill>
            </a:endParaRP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4059958432"/>
              </p:ext>
            </p:extLst>
          </p:nvPr>
        </p:nvGraphicFramePr>
        <p:xfrm>
          <a:off x="0" y="1873044"/>
          <a:ext cx="5997575" cy="43230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19646" y="1632013"/>
            <a:ext cx="11692245" cy="4154984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bn-BD" sz="44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নামঃ</a:t>
            </a:r>
            <a:endParaRPr lang="en-US" sz="4400" dirty="0" smtClean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4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bn-BD" sz="44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মোঃ আঃ সালাম</a:t>
            </a:r>
          </a:p>
          <a:p>
            <a:r>
              <a:rPr lang="en-US" sz="44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bn-BD" sz="44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পদবীঃ সহকারী শিক্ষক  ( কম্পিউটার )</a:t>
            </a:r>
            <a:endParaRPr lang="en-US" sz="4400" dirty="0" smtClean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4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bn-BD" sz="44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আই,ডি নং-২৮</a:t>
            </a:r>
            <a:endParaRPr lang="en-US" sz="4400" dirty="0" smtClean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4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bn-BD" sz="44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মাদ্রাসার নামঃ</a:t>
            </a:r>
            <a:r>
              <a:rPr lang="en-US" sz="44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4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বড়পুকুরিয়া এস,এস দ্বিমূখী বালিকা </a:t>
            </a:r>
            <a:r>
              <a:rPr lang="bn-BD" sz="44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দাখীল </a:t>
            </a:r>
            <a:r>
              <a:rPr lang="bn-BD" sz="44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মাদ্রাসা </a:t>
            </a:r>
          </a:p>
          <a:p>
            <a:r>
              <a:rPr lang="en-US" sz="44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bn-BD" sz="44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পাঁচবিবি / জয়পুরহাট। </a:t>
            </a:r>
            <a:endParaRPr lang="en-US" sz="4400" dirty="0" smtClean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4350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03564" y="2105891"/>
            <a:ext cx="9795162" cy="5017871"/>
          </a:xfrm>
          <a:solidFill>
            <a:schemeClr val="accent2">
              <a:lumMod val="75000"/>
            </a:schemeClr>
          </a:solidFill>
        </p:spPr>
        <p:txBody>
          <a:bodyPr>
            <a:normAutofit fontScale="32500" lnSpcReduction="20000"/>
          </a:bodyPr>
          <a:lstStyle/>
          <a:p>
            <a:pPr marL="0" indent="0">
              <a:buNone/>
            </a:pPr>
            <a:r>
              <a:rPr lang="bn-BD" sz="9600" dirty="0" smtClean="0">
                <a:solidFill>
                  <a:schemeClr val="bg1">
                    <a:lumMod val="6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17600" dirty="0" smtClean="0">
                <a:solidFill>
                  <a:schemeClr val="bg1">
                    <a:lumMod val="6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শেণীঃ </a:t>
            </a:r>
            <a:r>
              <a:rPr lang="bn-BD" sz="17600" dirty="0">
                <a:solidFill>
                  <a:schemeClr val="bg1">
                    <a:lumMod val="6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৮ম</a:t>
            </a:r>
          </a:p>
          <a:p>
            <a:pPr marL="0" indent="0">
              <a:buNone/>
            </a:pPr>
            <a:r>
              <a:rPr lang="bn-BD" sz="17600" dirty="0">
                <a:solidFill>
                  <a:schemeClr val="bg1">
                    <a:lumMod val="6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17600" dirty="0" smtClean="0">
                <a:solidFill>
                  <a:schemeClr val="bg1">
                    <a:lumMod val="6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বিষয়ঃ </a:t>
            </a:r>
            <a:r>
              <a:rPr lang="bn-BD" sz="17600" dirty="0">
                <a:solidFill>
                  <a:schemeClr val="bg1">
                    <a:lumMod val="6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কৃষি </a:t>
            </a:r>
            <a:r>
              <a:rPr lang="bn-BD" sz="17600" dirty="0" smtClean="0">
                <a:solidFill>
                  <a:schemeClr val="bg1">
                    <a:lumMod val="6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শিক্ষা</a:t>
            </a:r>
          </a:p>
          <a:p>
            <a:pPr marL="0" indent="0">
              <a:buNone/>
            </a:pPr>
            <a:r>
              <a:rPr lang="bn-BD" sz="17600" dirty="0" smtClean="0">
                <a:solidFill>
                  <a:schemeClr val="bg1">
                    <a:lumMod val="6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বিষয়বস্তুঃ </a:t>
            </a:r>
            <a:r>
              <a:rPr lang="bn-BD" sz="17600" dirty="0">
                <a:solidFill>
                  <a:schemeClr val="bg1">
                    <a:lumMod val="6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গবাদিপশু </a:t>
            </a:r>
            <a:r>
              <a:rPr lang="bn-BD" sz="17600" dirty="0" smtClean="0">
                <a:solidFill>
                  <a:schemeClr val="bg1">
                    <a:lumMod val="6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মোটাতাজা </a:t>
            </a:r>
            <a:r>
              <a:rPr lang="bn-BD" sz="17600" dirty="0">
                <a:solidFill>
                  <a:schemeClr val="bg1">
                    <a:lumMod val="6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করণ।</a:t>
            </a:r>
          </a:p>
          <a:p>
            <a:pPr marL="0" indent="0">
              <a:buNone/>
            </a:pPr>
            <a:r>
              <a:rPr lang="bn-BD" sz="17600" dirty="0" smtClean="0">
                <a:solidFill>
                  <a:schemeClr val="bg1">
                    <a:lumMod val="6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সময়ঃ </a:t>
            </a:r>
            <a:r>
              <a:rPr lang="bn-BD" sz="17600" dirty="0">
                <a:solidFill>
                  <a:schemeClr val="bg1">
                    <a:lumMod val="6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৪০মিঃ</a:t>
            </a:r>
          </a:p>
          <a:p>
            <a:pPr marL="0" indent="0">
              <a:buNone/>
            </a:pPr>
            <a:r>
              <a:rPr lang="bn-BD" sz="17600" dirty="0" smtClean="0">
                <a:solidFill>
                  <a:schemeClr val="bg1">
                    <a:lumMod val="6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তারিখঃ </a:t>
            </a:r>
            <a:r>
              <a:rPr lang="bn-BD" sz="17600" dirty="0">
                <a:solidFill>
                  <a:schemeClr val="bg1">
                    <a:lumMod val="6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২৬-১০-১৩</a:t>
            </a:r>
            <a:r>
              <a:rPr lang="en-US" sz="17600" dirty="0">
                <a:solidFill>
                  <a:schemeClr val="bg1">
                    <a:lumMod val="6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17600" dirty="0" smtClean="0">
                <a:solidFill>
                  <a:schemeClr val="bg1">
                    <a:lumMod val="6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ইং</a:t>
            </a:r>
          </a:p>
          <a:p>
            <a:pPr marL="0" indent="0">
              <a:buNone/>
            </a:pPr>
            <a:endParaRPr lang="en-US" sz="12300" dirty="0">
              <a:solidFill>
                <a:schemeClr val="bg1">
                  <a:lumMod val="6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138289" y="211016"/>
            <a:ext cx="7086952" cy="1477108"/>
          </a:xfrm>
          <a:solidFill>
            <a:srgbClr val="00B050"/>
          </a:solidFill>
        </p:spPr>
        <p:txBody>
          <a:bodyPr/>
          <a:lstStyle/>
          <a:p>
            <a:r>
              <a:rPr lang="bn-BD" dirty="0" smtClean="0"/>
              <a:t> </a:t>
            </a:r>
            <a:r>
              <a:rPr lang="en-US" dirty="0" smtClean="0"/>
              <a:t>      </a:t>
            </a:r>
            <a:r>
              <a:rPr lang="bn-BD" dirty="0" smtClean="0"/>
              <a:t> পাঠ পরিচিতি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2129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8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2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551" y="337625"/>
            <a:ext cx="3508132" cy="243371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7587" y="199477"/>
            <a:ext cx="4979963" cy="2571858"/>
          </a:xfrm>
          <a:prstGeom prst="rect">
            <a:avLst/>
          </a:prstGeom>
          <a:solidFill>
            <a:srgbClr val="92D050"/>
          </a:solidFill>
        </p:spPr>
      </p:pic>
      <p:sp>
        <p:nvSpPr>
          <p:cNvPr id="9" name="Right Arrow 8"/>
          <p:cNvSpPr/>
          <p:nvPr/>
        </p:nvSpPr>
        <p:spPr>
          <a:xfrm>
            <a:off x="4037427" y="1252025"/>
            <a:ext cx="1280159" cy="54287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0222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80492" y="239150"/>
            <a:ext cx="8123213" cy="212365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      </a:t>
            </a:r>
            <a:r>
              <a:rPr lang="bn-BD" sz="44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 পাঠঃ</a:t>
            </a:r>
          </a:p>
          <a:p>
            <a:r>
              <a:rPr lang="bn-BD" sz="44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44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</a:t>
            </a:r>
            <a:r>
              <a:rPr lang="bn-BD" sz="44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গবাদিপশু মোটাতাজা করণ</a:t>
            </a:r>
          </a:p>
          <a:p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4997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235569" y="535392"/>
            <a:ext cx="301048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শিখন ফল</a:t>
            </a:r>
            <a:endParaRPr lang="bn-BD" sz="4400" dirty="0">
              <a:solidFill>
                <a:schemeClr val="accent1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97277" y="1491175"/>
            <a:ext cx="856722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solidFill>
                  <a:schemeClr val="tx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400" dirty="0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bn-BD" sz="4400" dirty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।গরু মোটাতাজা </a:t>
            </a:r>
            <a:r>
              <a:rPr lang="bn-BD" sz="4400" dirty="0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করণের উদ্দেশ্য </a:t>
            </a:r>
            <a:r>
              <a:rPr lang="bn-BD" sz="4400" dirty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বলতে পারবে ।</a:t>
            </a:r>
          </a:p>
          <a:p>
            <a:endParaRPr lang="en-US" sz="44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97278" y="2014860"/>
            <a:ext cx="1036788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bn-BD" sz="4400" dirty="0" smtClean="0">
              <a:solidFill>
                <a:schemeClr val="tx2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4400" dirty="0" smtClean="0">
                <a:solidFill>
                  <a:schemeClr val="tx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bn-BD" sz="4400" dirty="0">
                <a:solidFill>
                  <a:schemeClr val="tx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।গরু মোটাতাজা করণে</a:t>
            </a:r>
            <a:r>
              <a:rPr lang="en-US" sz="4400" dirty="0">
                <a:solidFill>
                  <a:schemeClr val="tx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400" dirty="0">
                <a:solidFill>
                  <a:schemeClr val="tx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খাদ্য তৈরীর পদ্ধতি শিখতে পারবে।</a:t>
            </a:r>
          </a:p>
          <a:p>
            <a:endParaRPr lang="en-US" sz="4400" dirty="0"/>
          </a:p>
        </p:txBody>
      </p:sp>
      <p:sp>
        <p:nvSpPr>
          <p:cNvPr id="6" name="TextBox 5"/>
          <p:cNvSpPr txBox="1"/>
          <p:nvPr/>
        </p:nvSpPr>
        <p:spPr>
          <a:xfrm>
            <a:off x="1223886" y="2399581"/>
            <a:ext cx="10072471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solidFill>
                  <a:schemeClr val="tx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endParaRPr lang="bn-BD" sz="4400" dirty="0" smtClean="0">
              <a:solidFill>
                <a:schemeClr val="tx2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4400" dirty="0" smtClean="0">
                <a:solidFill>
                  <a:schemeClr val="tx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৩। </a:t>
            </a:r>
            <a:r>
              <a:rPr lang="bn-BD" sz="4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উন্নত </a:t>
            </a:r>
            <a:r>
              <a:rPr lang="bn-BD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জাতের গরু নির্বাচন করতে পারবে </a:t>
            </a:r>
            <a:r>
              <a:rPr lang="bn-BD" sz="4400" dirty="0" smtClean="0">
                <a:solidFill>
                  <a:schemeClr val="tx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bn-BD" sz="4400" dirty="0">
              <a:solidFill>
                <a:schemeClr val="tx2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1944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10836" y="235527"/>
            <a:ext cx="2507672" cy="76944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bn-BD" sz="44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উপস্থাপন</a:t>
            </a:r>
            <a:endParaRPr lang="bn-BD" sz="4400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1654" y="1215876"/>
            <a:ext cx="3193473" cy="155812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8472" y="1285030"/>
            <a:ext cx="3810226" cy="155812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" y="3311236"/>
            <a:ext cx="8742217" cy="769441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উপরের ছবি দুটি দেখে নিচের প্রশ্নের উত্তর দাও।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5049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01782" y="443345"/>
            <a:ext cx="10058400" cy="2123658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44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 কাজঃ</a:t>
            </a:r>
          </a:p>
          <a:p>
            <a:r>
              <a:rPr lang="bn-BD" sz="44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bn-BD" sz="44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গরু মোটাতাজা করণের উদ্দেশ্য </a:t>
            </a:r>
            <a:r>
              <a:rPr lang="bn-BD" sz="44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bn-BD" sz="44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কি</a:t>
            </a:r>
            <a:r>
              <a:rPr lang="bn-BD" sz="44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bn-BD" sz="4400" dirty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44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২। গরু মোটাতাজা করণে খাদ্য তৈরীর পদ্ধতি কয়টি ও </a:t>
            </a:r>
            <a:r>
              <a:rPr lang="bn-BD" sz="44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endParaRPr lang="bn-BD" sz="4400" dirty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9685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3343" y="0"/>
            <a:ext cx="1151313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সমাধানঃ</a:t>
            </a:r>
          </a:p>
          <a:p>
            <a:pPr algn="just"/>
            <a:r>
              <a:rPr lang="bn-BD" sz="4000" dirty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১</a:t>
            </a:r>
            <a:r>
              <a:rPr lang="bn-BD" sz="4000" dirty="0" smtClean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bn-BD" sz="4000" dirty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গরু মোটাতাজা করণের উদ্দেশ্য </a:t>
            </a:r>
            <a:r>
              <a:rPr lang="bn-BD" sz="4000" dirty="0" smtClean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৭টি ১। অল্প সময়ে অধিকলাভ ২।</a:t>
            </a:r>
            <a:r>
              <a:rPr lang="bn-BD" sz="4000" dirty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অল্প সময়ে</a:t>
            </a:r>
            <a:r>
              <a:rPr lang="en-US" sz="4000" dirty="0" smtClean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000" dirty="0" smtClean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লাভ সহ মুল্য ফেরত পাওয়া ৩। প্রাণীজ আমিষ</a:t>
            </a:r>
            <a:r>
              <a:rPr lang="en-US" sz="4000" dirty="0" smtClean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000" dirty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ঘারতি</a:t>
            </a:r>
            <a:r>
              <a:rPr lang="en-US" sz="4000" dirty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bn-BD" sz="4000" dirty="0" smtClean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পূরণ করা ৪। বেকার যুবকদের কর্মসংস্থান করা । ৫। কমপুঁজিতে ব্যবসা করা। ৬। আর্থীক স্বচ্ছলতা আনয়ন করা। ৭।স্বাধীনভাবে অতিরিক্ত খাদ্যের সদ্যবহার করা।</a:t>
            </a:r>
            <a:endParaRPr lang="bn-BD" sz="4000" dirty="0">
              <a:solidFill>
                <a:schemeClr val="accent1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0648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4290" y="391015"/>
            <a:ext cx="10210801" cy="2123658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r>
              <a:rPr lang="bn-BD" sz="44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সমাধানঃ </a:t>
            </a:r>
          </a:p>
          <a:p>
            <a:r>
              <a:rPr lang="bn-BD" sz="44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গরু মোটাতাজা করণে খাদ্য তৈরীর পদ্ধতি নিম্ন ছুকে দেখা্নো হল</a:t>
            </a:r>
            <a:r>
              <a:rPr lang="bn-BD" sz="4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bn-BD" sz="44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7904420"/>
              </p:ext>
            </p:extLst>
          </p:nvPr>
        </p:nvGraphicFramePr>
        <p:xfrm>
          <a:off x="899247" y="2844082"/>
          <a:ext cx="6648450" cy="88446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46826"/>
                <a:gridCol w="2601624"/>
              </a:tblGrid>
              <a:tr h="1101142">
                <a:tc>
                  <a:txBody>
                    <a:bodyPr/>
                    <a:lstStyle/>
                    <a:p>
                      <a:r>
                        <a:rPr lang="bn-BD" sz="2800" dirty="0" smtClean="0">
                          <a:solidFill>
                            <a:srgbClr val="FFFF00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ইউরিয়া লালি </a:t>
                      </a:r>
                      <a:r>
                        <a:rPr lang="bn-BD" sz="2800" baseline="0" dirty="0" smtClean="0">
                          <a:solidFill>
                            <a:srgbClr val="FFFF00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গুর মেশানো প্রতি ২কেজী শুকনা খড় এর জন্য -</a:t>
                      </a:r>
                      <a:endParaRPr lang="en-US" sz="2800" dirty="0">
                        <a:solidFill>
                          <a:srgbClr val="FFFF00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BD" sz="2800" dirty="0" smtClean="0">
                          <a:solidFill>
                            <a:srgbClr val="FFFF00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১</a:t>
                      </a:r>
                      <a:r>
                        <a:rPr lang="en-US" sz="2800" dirty="0" smtClean="0">
                          <a:solidFill>
                            <a:srgbClr val="FFFF00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.</a:t>
                      </a:r>
                      <a:r>
                        <a:rPr lang="bn-BD" sz="2800" dirty="0" smtClean="0">
                          <a:solidFill>
                            <a:srgbClr val="FFFF00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৫ কে্জি পানী</a:t>
                      </a:r>
                      <a:endParaRPr lang="en-US" sz="2800" dirty="0" smtClean="0">
                        <a:solidFill>
                          <a:srgbClr val="FFFF00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  <a:p>
                      <a:endParaRPr lang="en-US" sz="2800" dirty="0">
                        <a:solidFill>
                          <a:srgbClr val="FFFF00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1101142">
                <a:tc>
                  <a:txBody>
                    <a:bodyPr/>
                    <a:lstStyle/>
                    <a:p>
                      <a:r>
                        <a:rPr lang="bn-BD" sz="28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লালি গুর</a:t>
                      </a:r>
                      <a:endParaRPr lang="en-US" sz="2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BD" sz="28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২৫০ গ্রাম</a:t>
                      </a:r>
                    </a:p>
                    <a:p>
                      <a:endParaRPr lang="en-US" sz="28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</a:tr>
              <a:tr h="1243224">
                <a:tc>
                  <a:txBody>
                    <a:bodyPr/>
                    <a:lstStyle/>
                    <a:p>
                      <a:r>
                        <a:rPr lang="bn-BD" sz="32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ইউরিয়া</a:t>
                      </a:r>
                      <a:r>
                        <a:rPr lang="bn-BD" sz="3200" baseline="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সার</a:t>
                      </a:r>
                      <a:endParaRPr lang="en-US" sz="32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bn-BD" sz="32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৫০-৬০ গ্রাম</a:t>
                      </a:r>
                    </a:p>
                    <a:p>
                      <a:endParaRPr lang="bn-BD" sz="3200" dirty="0" smtClean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</a:tr>
              <a:tr h="674893">
                <a:tc>
                  <a:txBody>
                    <a:bodyPr/>
                    <a:lstStyle/>
                    <a:p>
                      <a:r>
                        <a:rPr lang="bn-BD" sz="32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গমের ভূসি</a:t>
                      </a:r>
                      <a:endParaRPr lang="en-US" sz="32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bn-BD" sz="32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২ কেজি</a:t>
                      </a:r>
                      <a:endParaRPr lang="en-US" sz="32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</a:tr>
              <a:tr h="674893">
                <a:tc>
                  <a:txBody>
                    <a:bodyPr/>
                    <a:lstStyle/>
                    <a:p>
                      <a:r>
                        <a:rPr lang="bn-BD" sz="32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তিলের তৈল</a:t>
                      </a:r>
                      <a:endParaRPr lang="en-US" sz="32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bn-BD" sz="32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২৫০ গ্রাম</a:t>
                      </a:r>
                      <a:endParaRPr lang="en-US" sz="32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</a:tr>
              <a:tr h="674893">
                <a:tc>
                  <a:txBody>
                    <a:bodyPr/>
                    <a:lstStyle/>
                    <a:p>
                      <a:r>
                        <a:rPr lang="bn-BD" sz="32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চালের কুঁড়া</a:t>
                      </a:r>
                      <a:endParaRPr lang="en-US" sz="32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bn-BD" sz="32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৩ কেজি</a:t>
                      </a:r>
                      <a:endParaRPr lang="en-US" sz="32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</a:tr>
              <a:tr h="674893">
                <a:tc>
                  <a:txBody>
                    <a:bodyPr/>
                    <a:lstStyle/>
                    <a:p>
                      <a:r>
                        <a:rPr lang="bn-BD" sz="32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কালাই এর ভূসি</a:t>
                      </a:r>
                      <a:endParaRPr lang="en-US" sz="32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bn-BD" sz="32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২ কেজি</a:t>
                      </a:r>
                      <a:endParaRPr lang="en-US" sz="32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</a:tr>
              <a:tr h="674893">
                <a:tc>
                  <a:txBody>
                    <a:bodyPr/>
                    <a:lstStyle/>
                    <a:p>
                      <a:r>
                        <a:rPr lang="bn-BD" sz="32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শুঁটকি মাছের</a:t>
                      </a:r>
                      <a:r>
                        <a:rPr lang="bn-BD" sz="3200" baseline="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গুঁড়া</a:t>
                      </a:r>
                      <a:endParaRPr lang="en-US" sz="32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bn-BD" sz="32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৩৪</a:t>
                      </a:r>
                      <a:r>
                        <a:rPr lang="bn-BD" sz="3200" baseline="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কেজি</a:t>
                      </a:r>
                      <a:endParaRPr lang="en-US" sz="32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</a:tr>
              <a:tr h="674893">
                <a:tc>
                  <a:txBody>
                    <a:bodyPr/>
                    <a:lstStyle/>
                    <a:p>
                      <a:r>
                        <a:rPr lang="bn-BD" sz="32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চক</a:t>
                      </a:r>
                      <a:endParaRPr lang="en-US" sz="32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bn-BD" sz="32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২০টি</a:t>
                      </a:r>
                      <a:endParaRPr lang="en-US" sz="32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</a:tr>
              <a:tr h="674893">
                <a:tc>
                  <a:txBody>
                    <a:bodyPr/>
                    <a:lstStyle/>
                    <a:p>
                      <a:r>
                        <a:rPr lang="bn-BD" sz="32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আয়োডিন</a:t>
                      </a:r>
                      <a:endParaRPr lang="en-US" sz="32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bn-BD" sz="32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১০০ গ্রাম</a:t>
                      </a:r>
                      <a:endParaRPr lang="en-US" sz="32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</a:tr>
              <a:tr h="674893">
                <a:tc>
                  <a:txBody>
                    <a:bodyPr/>
                    <a:lstStyle/>
                    <a:p>
                      <a:r>
                        <a:rPr lang="bn-BD" sz="32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মোট</a:t>
                      </a:r>
                      <a:endParaRPr lang="en-US" sz="32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bn-BD" sz="32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১২ কেজি</a:t>
                      </a:r>
                      <a:endParaRPr lang="en-US" sz="32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</a:tr>
            </a:tbl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4141" y="2914133"/>
            <a:ext cx="997527" cy="168869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2516" y="3201267"/>
            <a:ext cx="1206211" cy="111442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863" t="1601" r="-47863" b="-1601"/>
          <a:stretch/>
        </p:blipFill>
        <p:spPr>
          <a:xfrm rot="664768">
            <a:off x="7882128" y="3486318"/>
            <a:ext cx="2127491" cy="2079699"/>
          </a:xfrm>
          <a:prstGeom prst="rect">
            <a:avLst/>
          </a:prstGeom>
        </p:spPr>
      </p:pic>
      <p:sp>
        <p:nvSpPr>
          <p:cNvPr id="9" name="Block Arc 8"/>
          <p:cNvSpPr/>
          <p:nvPr/>
        </p:nvSpPr>
        <p:spPr>
          <a:xfrm>
            <a:off x="8483847" y="2844079"/>
            <a:ext cx="1817337" cy="914400"/>
          </a:xfrm>
          <a:prstGeom prst="blockArc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9383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03692"/>
            <a:ext cx="1135625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দলীয় কাজঃ</a:t>
            </a:r>
          </a:p>
          <a:p>
            <a:r>
              <a:rPr lang="bn-BD" sz="44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৩। উন্নত জাতের </a:t>
            </a:r>
            <a:r>
              <a:rPr lang="bn-BD" sz="44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গরু কিভাবে </a:t>
            </a:r>
            <a:r>
              <a:rPr lang="bn-BD" sz="44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নির্বাচন ও ক্রয় করা যায়?</a:t>
            </a:r>
            <a:endParaRPr lang="en-US" sz="4400" dirty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1008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23455" y="540327"/>
            <a:ext cx="108065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23455" y="540327"/>
            <a:ext cx="8936181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সমাধানঃ</a:t>
            </a:r>
          </a:p>
          <a:p>
            <a:r>
              <a:rPr lang="bn-BD" sz="36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নিম্নলিখিত বিষয়ের ওপর নির্ভর করে গরু নির্বাচন ও </a:t>
            </a:r>
            <a:r>
              <a:rPr lang="bn-BD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ক্রয়</a:t>
            </a:r>
            <a:r>
              <a:rPr lang="bn-BD" sz="36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করা যায় । </a:t>
            </a:r>
          </a:p>
          <a:p>
            <a:pPr algn="just"/>
            <a:r>
              <a:rPr lang="bn-BD" sz="36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১। বয়স- ১-৫ থেকে ২৫ বছর হতে হবে।২।ঊচুঁ ও</a:t>
            </a:r>
            <a:r>
              <a:rPr lang="en-US" sz="36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6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লম্বা হতে হবে। ৩। সংকর জাত হলে ভাল হয়। ৪। চামড়া ঢিলা হতে হবে। ৫।হাতের জোড়াগুলো মোটা হতে হবে।৬।রংগের দিক থেকে সুন্দর হতে হবে।</a:t>
            </a:r>
            <a:endParaRPr lang="en-US" sz="36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5828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8929" y="383459"/>
            <a:ext cx="9424218" cy="212365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মূল্যায়নঃ</a:t>
            </a:r>
          </a:p>
          <a:p>
            <a:r>
              <a:rPr lang="bn-BD" sz="4400" dirty="0">
                <a:latin typeface="NikoshBAN" panose="02000000000000000000" pitchFamily="2" charset="0"/>
                <a:cs typeface="NikoshBAN" panose="02000000000000000000" pitchFamily="2" charset="0"/>
              </a:rPr>
              <a:t>১।</a:t>
            </a:r>
            <a:r>
              <a:rPr lang="bn-BD" sz="4400" dirty="0">
                <a:solidFill>
                  <a:schemeClr val="tx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গরু মোটাতাজা করনের উদ্দেশ্য কি?</a:t>
            </a:r>
          </a:p>
          <a:p>
            <a:r>
              <a:rPr lang="bn-BD" sz="4400" dirty="0">
                <a:solidFill>
                  <a:schemeClr val="tx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২। গরু মোটাতাজা করার পদ্ধতি কয়টি </a:t>
            </a:r>
            <a:r>
              <a:rPr lang="bn-BD" sz="4400" dirty="0" smtClean="0">
                <a:solidFill>
                  <a:schemeClr val="tx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 </a:t>
            </a:r>
            <a:r>
              <a:rPr lang="bn-BD" sz="4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4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bn-BD" sz="4400" dirty="0" smtClean="0">
                <a:solidFill>
                  <a:schemeClr val="tx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bn-BD" sz="4400" dirty="0">
              <a:solidFill>
                <a:schemeClr val="tx2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4733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17639" y="560439"/>
            <a:ext cx="7433187" cy="347787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bn-BD" sz="4400" dirty="0" smtClean="0">
                <a:solidFill>
                  <a:schemeClr val="accent4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বাড়ীর কাজঃ</a:t>
            </a:r>
          </a:p>
          <a:p>
            <a:r>
              <a:rPr lang="bn-BD" sz="4400" dirty="0">
                <a:solidFill>
                  <a:schemeClr val="accent4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গরু </a:t>
            </a:r>
            <a:r>
              <a:rPr lang="bn-BD" sz="4400" dirty="0" smtClean="0">
                <a:solidFill>
                  <a:schemeClr val="accent4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মোটাতাজা করার জন্য খাদ্য তৈরী ও</a:t>
            </a:r>
            <a:r>
              <a:rPr lang="en-US" sz="4400" dirty="0" smtClean="0">
                <a:solidFill>
                  <a:schemeClr val="accent4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400" dirty="0" smtClean="0">
                <a:solidFill>
                  <a:schemeClr val="accent4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নির্বাচন পদ্ধতি পড়ে আসবে।</a:t>
            </a:r>
            <a:r>
              <a:rPr lang="bn-BD" sz="4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4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নির্বাচন ও ক্রয় করা </a:t>
            </a:r>
            <a:r>
              <a:rPr lang="bn-BD" sz="4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র্বাচন </a:t>
            </a:r>
            <a:r>
              <a:rPr lang="bn-BD" sz="44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 ক্রয় করা</a:t>
            </a:r>
            <a:r>
              <a:rPr lang="bn-BD" sz="4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4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গরু নির্বাচন ও ক্রয় </a:t>
            </a:r>
            <a:r>
              <a:rPr lang="bn-BD" sz="4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bn-BD" sz="44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গরু </a:t>
            </a:r>
            <a:r>
              <a:rPr lang="bn-BD" sz="4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নির্বাচন</a:t>
            </a:r>
            <a:r>
              <a:rPr lang="bn-BD" sz="4400" dirty="0" smtClean="0">
                <a:solidFill>
                  <a:schemeClr val="accent4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bn-BD" sz="4400" dirty="0" smtClean="0">
                <a:solidFill>
                  <a:schemeClr val="accent4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।</a:t>
            </a:r>
            <a:endParaRPr lang="en-US" sz="4400" dirty="0">
              <a:solidFill>
                <a:schemeClr val="accent4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3038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19895" y="-587961"/>
            <a:ext cx="4389121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BD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bn-BD" sz="4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bn-BD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85766" y="427703"/>
            <a:ext cx="3457380" cy="769441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r>
              <a:rPr lang="bn-BD" sz="44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সকলকে ধন্যবাদ</a:t>
            </a:r>
            <a:endParaRPr lang="bn-BD" sz="4400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0934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2406</TotalTime>
  <Words>388</Words>
  <Application>Microsoft Office PowerPoint</Application>
  <PresentationFormat>Widescreen</PresentationFormat>
  <Paragraphs>69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Calibri</vt:lpstr>
      <vt:lpstr>NikoshBAN</vt:lpstr>
      <vt:lpstr>Tw Cen MT</vt:lpstr>
      <vt:lpstr>Tw Cen MT Condensed</vt:lpstr>
      <vt:lpstr>Vrinda</vt:lpstr>
      <vt:lpstr>Wingdings 3</vt:lpstr>
      <vt:lpstr>Integral</vt:lpstr>
      <vt:lpstr>PowerPoint Presentation</vt:lpstr>
      <vt:lpstr>PowerPoint Presentation</vt:lpstr>
      <vt:lpstr>        পাঠ পরিচিতি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</dc:creator>
  <cp:lastModifiedBy>DOEL</cp:lastModifiedBy>
  <cp:revision>338</cp:revision>
  <dcterms:created xsi:type="dcterms:W3CDTF">2013-10-24T13:33:05Z</dcterms:created>
  <dcterms:modified xsi:type="dcterms:W3CDTF">2013-10-30T06:15:13Z</dcterms:modified>
</cp:coreProperties>
</file>