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7"/>
  </p:notesMasterIdLst>
  <p:sldIdLst>
    <p:sldId id="256" r:id="rId2"/>
    <p:sldId id="257" r:id="rId3"/>
    <p:sldId id="258" r:id="rId4"/>
    <p:sldId id="270" r:id="rId5"/>
    <p:sldId id="261" r:id="rId6"/>
    <p:sldId id="260" r:id="rId7"/>
    <p:sldId id="262" r:id="rId8"/>
    <p:sldId id="263" r:id="rId9"/>
    <p:sldId id="271" r:id="rId10"/>
    <p:sldId id="264" r:id="rId11"/>
    <p:sldId id="273" r:id="rId12"/>
    <p:sldId id="272" r:id="rId13"/>
    <p:sldId id="265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1" d="100"/>
        <a:sy n="5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67C697-C84A-4FA3-9521-3F471CCB635B}" type="doc">
      <dgm:prSet loTypeId="urn:microsoft.com/office/officeart/2005/8/layout/vList2" loCatId="list" qsTypeId="urn:microsoft.com/office/officeart/2005/8/quickstyle/3d5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834642B-FC4A-4C9F-BB8F-C5F65D5D5CA3}">
      <dgm:prSet/>
      <dgm:spPr/>
      <dgm:t>
        <a:bodyPr/>
        <a:lstStyle/>
        <a:p>
          <a:pPr rtl="0"/>
          <a:r>
            <a:rPr lang="bn-BD" smtClean="0"/>
            <a:t>রেখা কাকে বলে</a:t>
          </a:r>
          <a:endParaRPr lang="en-US"/>
        </a:p>
      </dgm:t>
    </dgm:pt>
    <dgm:pt modelId="{C143934D-6466-468D-AD16-DBB399196A09}" type="parTrans" cxnId="{EE274FE0-8DE1-49F8-8BA2-BF9D3381DBC3}">
      <dgm:prSet/>
      <dgm:spPr/>
      <dgm:t>
        <a:bodyPr/>
        <a:lstStyle/>
        <a:p>
          <a:endParaRPr lang="en-US"/>
        </a:p>
      </dgm:t>
    </dgm:pt>
    <dgm:pt modelId="{546A6049-B449-4CD1-B657-165C64E0F02A}" type="sibTrans" cxnId="{EE274FE0-8DE1-49F8-8BA2-BF9D3381DBC3}">
      <dgm:prSet/>
      <dgm:spPr/>
      <dgm:t>
        <a:bodyPr/>
        <a:lstStyle/>
        <a:p>
          <a:endParaRPr lang="en-US"/>
        </a:p>
      </dgm:t>
    </dgm:pt>
    <dgm:pt modelId="{2C20B8D3-2DCB-4707-ABAA-B448ED85E867}">
      <dgm:prSet/>
      <dgm:spPr/>
      <dgm:t>
        <a:bodyPr/>
        <a:lstStyle/>
        <a:p>
          <a:pPr rtl="0"/>
          <a:r>
            <a:rPr lang="bn-BD" smtClean="0"/>
            <a:t>একটি ইটের কয়টি তল?</a:t>
          </a:r>
          <a:endParaRPr lang="en-US"/>
        </a:p>
      </dgm:t>
    </dgm:pt>
    <dgm:pt modelId="{AE119E0D-1E67-4AB7-BCDE-DC16A92A2E86}" type="parTrans" cxnId="{BB7FC595-4F7D-4B10-9EDE-2FB258D47A95}">
      <dgm:prSet/>
      <dgm:spPr/>
      <dgm:t>
        <a:bodyPr/>
        <a:lstStyle/>
        <a:p>
          <a:endParaRPr lang="en-US"/>
        </a:p>
      </dgm:t>
    </dgm:pt>
    <dgm:pt modelId="{B121AC1C-E015-4790-90A0-9380BA36076B}" type="sibTrans" cxnId="{BB7FC595-4F7D-4B10-9EDE-2FB258D47A95}">
      <dgm:prSet/>
      <dgm:spPr/>
      <dgm:t>
        <a:bodyPr/>
        <a:lstStyle/>
        <a:p>
          <a:endParaRPr lang="en-US"/>
        </a:p>
      </dgm:t>
    </dgm:pt>
    <dgm:pt modelId="{61815DBE-481B-40FB-A535-B6F462B019D3}" type="pres">
      <dgm:prSet presAssocID="{DA67C697-C84A-4FA3-9521-3F471CCB635B}" presName="linear" presStyleCnt="0">
        <dgm:presLayoutVars>
          <dgm:animLvl val="lvl"/>
          <dgm:resizeHandles val="exact"/>
        </dgm:presLayoutVars>
      </dgm:prSet>
      <dgm:spPr/>
    </dgm:pt>
    <dgm:pt modelId="{E28EBB12-CAF2-44A8-A6AF-51346E13F723}" type="pres">
      <dgm:prSet presAssocID="{1834642B-FC4A-4C9F-BB8F-C5F65D5D5CA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0240707-776B-4E81-8957-460B61654BA0}" type="pres">
      <dgm:prSet presAssocID="{546A6049-B449-4CD1-B657-165C64E0F02A}" presName="spacer" presStyleCnt="0"/>
      <dgm:spPr/>
    </dgm:pt>
    <dgm:pt modelId="{4E88FBBE-B072-4277-BC73-F237076AFB51}" type="pres">
      <dgm:prSet presAssocID="{2C20B8D3-2DCB-4707-ABAA-B448ED85E86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4D92971-83EA-4C50-9770-5A52CD4D9834}" type="presOf" srcId="{1834642B-FC4A-4C9F-BB8F-C5F65D5D5CA3}" destId="{E28EBB12-CAF2-44A8-A6AF-51346E13F723}" srcOrd="0" destOrd="0" presId="urn:microsoft.com/office/officeart/2005/8/layout/vList2"/>
    <dgm:cxn modelId="{EE274FE0-8DE1-49F8-8BA2-BF9D3381DBC3}" srcId="{DA67C697-C84A-4FA3-9521-3F471CCB635B}" destId="{1834642B-FC4A-4C9F-BB8F-C5F65D5D5CA3}" srcOrd="0" destOrd="0" parTransId="{C143934D-6466-468D-AD16-DBB399196A09}" sibTransId="{546A6049-B449-4CD1-B657-165C64E0F02A}"/>
    <dgm:cxn modelId="{11A17B7B-776E-4248-9E5D-66A7AD822A57}" type="presOf" srcId="{DA67C697-C84A-4FA3-9521-3F471CCB635B}" destId="{61815DBE-481B-40FB-A535-B6F462B019D3}" srcOrd="0" destOrd="0" presId="urn:microsoft.com/office/officeart/2005/8/layout/vList2"/>
    <dgm:cxn modelId="{BB7FC595-4F7D-4B10-9EDE-2FB258D47A95}" srcId="{DA67C697-C84A-4FA3-9521-3F471CCB635B}" destId="{2C20B8D3-2DCB-4707-ABAA-B448ED85E867}" srcOrd="1" destOrd="0" parTransId="{AE119E0D-1E67-4AB7-BCDE-DC16A92A2E86}" sibTransId="{B121AC1C-E015-4790-90A0-9380BA36076B}"/>
    <dgm:cxn modelId="{F82510B4-49F9-4BED-A1EF-77F0955341D0}" type="presOf" srcId="{2C20B8D3-2DCB-4707-ABAA-B448ED85E867}" destId="{4E88FBBE-B072-4277-BC73-F237076AFB51}" srcOrd="0" destOrd="0" presId="urn:microsoft.com/office/officeart/2005/8/layout/vList2"/>
    <dgm:cxn modelId="{32ED2361-7BEF-4628-8B1E-5AD866ABB3CB}" type="presParOf" srcId="{61815DBE-481B-40FB-A535-B6F462B019D3}" destId="{E28EBB12-CAF2-44A8-A6AF-51346E13F723}" srcOrd="0" destOrd="0" presId="urn:microsoft.com/office/officeart/2005/8/layout/vList2"/>
    <dgm:cxn modelId="{2499537A-9B24-474F-9CB7-922CF223EEBC}" type="presParOf" srcId="{61815DBE-481B-40FB-A535-B6F462B019D3}" destId="{10240707-776B-4E81-8957-460B61654BA0}" srcOrd="1" destOrd="0" presId="urn:microsoft.com/office/officeart/2005/8/layout/vList2"/>
    <dgm:cxn modelId="{F51F17FB-F645-4851-A286-B43EBAD63BE0}" type="presParOf" srcId="{61815DBE-481B-40FB-A535-B6F462B019D3}" destId="{4E88FBBE-B072-4277-BC73-F237076AFB5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E97FF1-866E-4631-9E1A-8A8B1059A017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635BB2D-DAB8-4967-B16B-868637EC6FEF}">
      <dgm:prSet/>
      <dgm:spPr/>
      <dgm:t>
        <a:bodyPr/>
        <a:lstStyle/>
        <a:p>
          <a:pPr rtl="0"/>
          <a:r>
            <a:rPr lang="bn-BD" smtClean="0"/>
            <a:t>তল কাকে বলে?</a:t>
          </a:r>
          <a:endParaRPr lang="en-US"/>
        </a:p>
      </dgm:t>
    </dgm:pt>
    <dgm:pt modelId="{6D422725-340B-4D64-BAC9-070227614FEF}" type="parTrans" cxnId="{53F5780C-B936-4C77-8727-6BF99391C4BF}">
      <dgm:prSet/>
      <dgm:spPr/>
      <dgm:t>
        <a:bodyPr/>
        <a:lstStyle/>
        <a:p>
          <a:endParaRPr lang="en-US"/>
        </a:p>
      </dgm:t>
    </dgm:pt>
    <dgm:pt modelId="{808E9B07-A48D-4DEC-9280-34AE5E638A23}" type="sibTrans" cxnId="{53F5780C-B936-4C77-8727-6BF99391C4BF}">
      <dgm:prSet/>
      <dgm:spPr/>
      <dgm:t>
        <a:bodyPr/>
        <a:lstStyle/>
        <a:p>
          <a:endParaRPr lang="en-US"/>
        </a:p>
      </dgm:t>
    </dgm:pt>
    <dgm:pt modelId="{1465927E-C8F5-4809-B9F8-A2DDFEB4BA98}">
      <dgm:prSet/>
      <dgm:spPr/>
      <dgm:t>
        <a:bodyPr/>
        <a:lstStyle/>
        <a:p>
          <a:pPr rtl="0"/>
          <a:r>
            <a:rPr lang="bn-BD" smtClean="0"/>
            <a:t>একটি তল এঁকে ইহার বর্ননা দাও ।</a:t>
          </a:r>
          <a:endParaRPr lang="en-US"/>
        </a:p>
      </dgm:t>
    </dgm:pt>
    <dgm:pt modelId="{CBF4CD9F-FEED-49A0-925D-72DFEE507757}" type="parTrans" cxnId="{E225F60E-EFD8-41FB-A521-10C0C132FFA2}">
      <dgm:prSet/>
      <dgm:spPr/>
      <dgm:t>
        <a:bodyPr/>
        <a:lstStyle/>
        <a:p>
          <a:endParaRPr lang="en-US"/>
        </a:p>
      </dgm:t>
    </dgm:pt>
    <dgm:pt modelId="{ECFA0597-8F1D-4904-AC2B-958D2696AF8C}" type="sibTrans" cxnId="{E225F60E-EFD8-41FB-A521-10C0C132FFA2}">
      <dgm:prSet/>
      <dgm:spPr/>
      <dgm:t>
        <a:bodyPr/>
        <a:lstStyle/>
        <a:p>
          <a:endParaRPr lang="en-US"/>
        </a:p>
      </dgm:t>
    </dgm:pt>
    <dgm:pt modelId="{9854E1C2-4C93-4EEE-8D9A-EBA54E9ACA26}" type="pres">
      <dgm:prSet presAssocID="{FAE97FF1-866E-4631-9E1A-8A8B1059A017}" presName="linear" presStyleCnt="0">
        <dgm:presLayoutVars>
          <dgm:animLvl val="lvl"/>
          <dgm:resizeHandles val="exact"/>
        </dgm:presLayoutVars>
      </dgm:prSet>
      <dgm:spPr/>
    </dgm:pt>
    <dgm:pt modelId="{4D598483-38D7-4E2C-881A-9126A7DE4060}" type="pres">
      <dgm:prSet presAssocID="{8635BB2D-DAB8-4967-B16B-868637EC6F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F083340-026B-49DE-8585-A41C33567B76}" type="pres">
      <dgm:prSet presAssocID="{808E9B07-A48D-4DEC-9280-34AE5E638A23}" presName="spacer" presStyleCnt="0"/>
      <dgm:spPr/>
    </dgm:pt>
    <dgm:pt modelId="{05EE3D24-0C25-4B60-820E-531994C8B12D}" type="pres">
      <dgm:prSet presAssocID="{1465927E-C8F5-4809-B9F8-A2DDFEB4BA9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3F5780C-B936-4C77-8727-6BF99391C4BF}" srcId="{FAE97FF1-866E-4631-9E1A-8A8B1059A017}" destId="{8635BB2D-DAB8-4967-B16B-868637EC6FEF}" srcOrd="0" destOrd="0" parTransId="{6D422725-340B-4D64-BAC9-070227614FEF}" sibTransId="{808E9B07-A48D-4DEC-9280-34AE5E638A23}"/>
    <dgm:cxn modelId="{5CC894AA-07A8-410D-8E7E-8006625F70C9}" type="presOf" srcId="{FAE97FF1-866E-4631-9E1A-8A8B1059A017}" destId="{9854E1C2-4C93-4EEE-8D9A-EBA54E9ACA26}" srcOrd="0" destOrd="0" presId="urn:microsoft.com/office/officeart/2005/8/layout/vList2"/>
    <dgm:cxn modelId="{E225F60E-EFD8-41FB-A521-10C0C132FFA2}" srcId="{FAE97FF1-866E-4631-9E1A-8A8B1059A017}" destId="{1465927E-C8F5-4809-B9F8-A2DDFEB4BA98}" srcOrd="1" destOrd="0" parTransId="{CBF4CD9F-FEED-49A0-925D-72DFEE507757}" sibTransId="{ECFA0597-8F1D-4904-AC2B-958D2696AF8C}"/>
    <dgm:cxn modelId="{1B258037-1A8F-40BB-BB89-C0F8BF13920F}" type="presOf" srcId="{8635BB2D-DAB8-4967-B16B-868637EC6FEF}" destId="{4D598483-38D7-4E2C-881A-9126A7DE4060}" srcOrd="0" destOrd="0" presId="urn:microsoft.com/office/officeart/2005/8/layout/vList2"/>
    <dgm:cxn modelId="{C0DAB410-DB79-4C8A-A663-E21ADFE9DADB}" type="presOf" srcId="{1465927E-C8F5-4809-B9F8-A2DDFEB4BA98}" destId="{05EE3D24-0C25-4B60-820E-531994C8B12D}" srcOrd="0" destOrd="0" presId="urn:microsoft.com/office/officeart/2005/8/layout/vList2"/>
    <dgm:cxn modelId="{FC352BE6-910E-4519-921E-6651ABC2B76A}" type="presParOf" srcId="{9854E1C2-4C93-4EEE-8D9A-EBA54E9ACA26}" destId="{4D598483-38D7-4E2C-881A-9126A7DE4060}" srcOrd="0" destOrd="0" presId="urn:microsoft.com/office/officeart/2005/8/layout/vList2"/>
    <dgm:cxn modelId="{FDF362A2-5002-42B9-BF36-72B11DB76FD8}" type="presParOf" srcId="{9854E1C2-4C93-4EEE-8D9A-EBA54E9ACA26}" destId="{2F083340-026B-49DE-8585-A41C33567B76}" srcOrd="1" destOrd="0" presId="urn:microsoft.com/office/officeart/2005/8/layout/vList2"/>
    <dgm:cxn modelId="{0613AE5F-5105-41DF-A0BF-F99B86AD0E16}" type="presParOf" srcId="{9854E1C2-4C93-4EEE-8D9A-EBA54E9ACA26}" destId="{05EE3D24-0C25-4B60-820E-531994C8B12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EBB12-CAF2-44A8-A6AF-51346E13F723}">
      <dsp:nvSpPr>
        <dsp:cNvPr id="0" name=""/>
        <dsp:cNvSpPr/>
      </dsp:nvSpPr>
      <dsp:spPr>
        <a:xfrm>
          <a:off x="0" y="30904"/>
          <a:ext cx="10515600" cy="7999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600" kern="1200" smtClean="0"/>
            <a:t>রেখা কাকে বলে</a:t>
          </a:r>
          <a:endParaRPr lang="en-US" sz="2600" kern="1200"/>
        </a:p>
      </dsp:txBody>
      <dsp:txXfrm>
        <a:off x="39050" y="69954"/>
        <a:ext cx="10437500" cy="721850"/>
      </dsp:txXfrm>
    </dsp:sp>
    <dsp:sp modelId="{4E88FBBE-B072-4277-BC73-F237076AFB51}">
      <dsp:nvSpPr>
        <dsp:cNvPr id="0" name=""/>
        <dsp:cNvSpPr/>
      </dsp:nvSpPr>
      <dsp:spPr>
        <a:xfrm>
          <a:off x="0" y="905735"/>
          <a:ext cx="10515600" cy="7999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600" kern="1200" smtClean="0"/>
            <a:t>একটি ইটের কয়টি তল?</a:t>
          </a:r>
          <a:endParaRPr lang="en-US" sz="2600" kern="1200"/>
        </a:p>
      </dsp:txBody>
      <dsp:txXfrm>
        <a:off x="39050" y="944785"/>
        <a:ext cx="10437500" cy="721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98483-38D7-4E2C-881A-9126A7DE4060}">
      <dsp:nvSpPr>
        <dsp:cNvPr id="0" name=""/>
        <dsp:cNvSpPr/>
      </dsp:nvSpPr>
      <dsp:spPr>
        <a:xfrm>
          <a:off x="0" y="7564"/>
          <a:ext cx="12192000" cy="830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700" kern="1200" smtClean="0"/>
            <a:t>তল কাকে বলে?</a:t>
          </a:r>
          <a:endParaRPr lang="en-US" sz="2700" kern="1200"/>
        </a:p>
      </dsp:txBody>
      <dsp:txXfrm>
        <a:off x="40552" y="48116"/>
        <a:ext cx="12110896" cy="749614"/>
      </dsp:txXfrm>
    </dsp:sp>
    <dsp:sp modelId="{05EE3D24-0C25-4B60-820E-531994C8B12D}">
      <dsp:nvSpPr>
        <dsp:cNvPr id="0" name=""/>
        <dsp:cNvSpPr/>
      </dsp:nvSpPr>
      <dsp:spPr>
        <a:xfrm>
          <a:off x="0" y="916043"/>
          <a:ext cx="12192000" cy="830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700" kern="1200" smtClean="0"/>
            <a:t>একটি তল এঁকে ইহার বর্ননা দাও ।</a:t>
          </a:r>
          <a:endParaRPr lang="en-US" sz="2700" kern="1200"/>
        </a:p>
      </dsp:txBody>
      <dsp:txXfrm>
        <a:off x="40552" y="956595"/>
        <a:ext cx="12110896" cy="749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3290B-311E-490A-93E0-4322283B4CEE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1808C-160A-4764-AFEB-BD9DEAAC57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6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1808C-160A-4764-AFEB-BD9DEAAC57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5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06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1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96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140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82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2676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7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95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5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8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1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4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5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47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4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23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14DA40-D40A-426E-93E0-1F0D84FEEDC2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8FD1B1A-1D2D-46E9-B20C-29A42B951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5587" y="248906"/>
            <a:ext cx="4490115" cy="12387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শুভেচ্ছা</a:t>
            </a:r>
            <a:endParaRPr lang="en-US" sz="9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402" y="1842450"/>
            <a:ext cx="7110484" cy="443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93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640" y="2832021"/>
            <a:ext cx="10515600" cy="2627875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bn-BD" sz="14800" dirty="0" smtClean="0"/>
              <a:t> </a:t>
            </a:r>
            <a:r>
              <a:rPr lang="bn-BD" sz="14800" dirty="0">
                <a:solidFill>
                  <a:schemeClr val="accent2">
                    <a:lumMod val="75000"/>
                  </a:schemeClr>
                </a:solidFill>
              </a:rPr>
              <a:t>রেখা কি?</a:t>
            </a:r>
          </a:p>
          <a:p>
            <a:pPr algn="ctr"/>
            <a:r>
              <a:rPr lang="bn-BD" sz="14800" dirty="0">
                <a:solidFill>
                  <a:schemeClr val="accent2">
                    <a:lumMod val="75000"/>
                  </a:schemeClr>
                </a:solidFill>
              </a:rPr>
              <a:t>রেখা কত প্রকার ও কি কি</a:t>
            </a:r>
            <a:r>
              <a:rPr lang="bn-BD" sz="14800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en-US" sz="1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urved Down Ribbon 3"/>
          <p:cNvSpPr/>
          <p:nvPr/>
        </p:nvSpPr>
        <p:spPr>
          <a:xfrm>
            <a:off x="1398581" y="280303"/>
            <a:ext cx="9709719" cy="1692323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rgbClr val="FFFF00"/>
                </a:solidFill>
              </a:rPr>
              <a:t>জোড়ায় কাজ 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09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urved Connector 4"/>
          <p:cNvCxnSpPr/>
          <p:nvPr/>
        </p:nvCxnSpPr>
        <p:spPr>
          <a:xfrm>
            <a:off x="2218544" y="1948720"/>
            <a:ext cx="8101969" cy="554636"/>
          </a:xfrm>
          <a:prstGeom prst="curvedConnector3">
            <a:avLst>
              <a:gd name="adj1" fmla="val 50371"/>
            </a:avLst>
          </a:prstGeom>
          <a:ln w="76200">
            <a:solidFill>
              <a:srgbClr val="00206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ck Arc 7"/>
          <p:cNvSpPr/>
          <p:nvPr/>
        </p:nvSpPr>
        <p:spPr>
          <a:xfrm>
            <a:off x="2218544" y="2893102"/>
            <a:ext cx="1558977" cy="4676931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8574374" y="2923082"/>
            <a:ext cx="944380" cy="2638269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6647923" y="374755"/>
            <a:ext cx="3672590" cy="569626"/>
          </a:xfrm>
          <a:prstGeom prst="wedgeRectCallout">
            <a:avLst>
              <a:gd name="adj1" fmla="val -37976"/>
              <a:gd name="adj2" fmla="val 30955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</a:rPr>
              <a:t>বক্র রেখা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975333" y="2518349"/>
            <a:ext cx="3672590" cy="569626"/>
          </a:xfrm>
          <a:prstGeom prst="wedgeRectCallout">
            <a:avLst>
              <a:gd name="adj1" fmla="val -37976"/>
              <a:gd name="adj2" fmla="val 30955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</a:rPr>
              <a:t>বক্র রেখা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8913937" y="2608289"/>
            <a:ext cx="3672590" cy="569626"/>
          </a:xfrm>
          <a:prstGeom prst="wedgeRectCallout">
            <a:avLst>
              <a:gd name="adj1" fmla="val -37976"/>
              <a:gd name="adj2" fmla="val 30955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</a:rPr>
              <a:t>বক্র রেখা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27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6421" y="206879"/>
            <a:ext cx="8534400" cy="150706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6000" dirty="0" smtClean="0">
                <a:solidFill>
                  <a:srgbClr val="FFFF00"/>
                </a:solidFill>
              </a:rPr>
              <a:t>দলীয় কাজ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6421" y="2315081"/>
            <a:ext cx="8534400" cy="428059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4400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bn-BD" sz="4400" dirty="0" smtClean="0">
                <a:solidFill>
                  <a:schemeClr val="tx1"/>
                </a:solidFill>
              </a:rPr>
              <a:t>বক্ররেখা </a:t>
            </a:r>
            <a:r>
              <a:rPr lang="bn-BD" sz="4400" dirty="0">
                <a:solidFill>
                  <a:schemeClr val="tx1"/>
                </a:solidFill>
              </a:rPr>
              <a:t>কাকে বলে</a:t>
            </a:r>
            <a:r>
              <a:rPr lang="bn-BD" sz="4400" dirty="0" smtClean="0">
                <a:solidFill>
                  <a:schemeClr val="tx1"/>
                </a:solidFill>
              </a:rPr>
              <a:t>?</a:t>
            </a:r>
            <a:endParaRPr lang="en-US" sz="46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bn-BD" sz="4600" dirty="0" smtClean="0">
                <a:solidFill>
                  <a:schemeClr val="tx1"/>
                </a:solidFill>
              </a:rPr>
              <a:t>বক্ররেখা </a:t>
            </a:r>
            <a:r>
              <a:rPr lang="bn-BD" sz="4600" dirty="0">
                <a:solidFill>
                  <a:schemeClr val="tx1"/>
                </a:solidFill>
              </a:rPr>
              <a:t>দ্বারা কি কি আঁকা যায়?</a:t>
            </a:r>
            <a:endParaRPr lang="en-US" sz="4600" dirty="0">
              <a:solidFill>
                <a:schemeClr val="tx1"/>
              </a:solidFill>
            </a:endParaRPr>
          </a:p>
          <a:p>
            <a:pPr algn="ctr"/>
            <a:endParaRPr lang="bn-BD" sz="4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bn-BD" sz="48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55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17482514"/>
              </p:ext>
            </p:extLst>
          </p:nvPr>
        </p:nvGraphicFramePr>
        <p:xfrm>
          <a:off x="831850" y="4353059"/>
          <a:ext cx="10515600" cy="17365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owchart: Decision 3"/>
          <p:cNvSpPr/>
          <p:nvPr/>
        </p:nvSpPr>
        <p:spPr>
          <a:xfrm>
            <a:off x="2634018" y="1709738"/>
            <a:ext cx="8980227" cy="231028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BD" sz="5400" dirty="0" smtClean="0"/>
              <a:t>    মুল্যায়ন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9001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Arrow 1"/>
          <p:cNvSpPr/>
          <p:nvPr/>
        </p:nvSpPr>
        <p:spPr>
          <a:xfrm>
            <a:off x="2423160" y="0"/>
            <a:ext cx="8412480" cy="336042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/>
              <a:t>বাড়ির কাজঃ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57610936"/>
              </p:ext>
            </p:extLst>
          </p:nvPr>
        </p:nvGraphicFramePr>
        <p:xfrm>
          <a:off x="0" y="4846320"/>
          <a:ext cx="12192000" cy="175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5948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oon 2"/>
          <p:cNvSpPr/>
          <p:nvPr/>
        </p:nvSpPr>
        <p:spPr>
          <a:xfrm rot="16200000">
            <a:off x="4171559" y="1322696"/>
            <a:ext cx="4754880" cy="6015387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bn-BD" sz="4800" dirty="0"/>
              <a:t>ধন্যবাদ</a:t>
            </a:r>
            <a:endParaRPr lang="en-US" sz="4800" dirty="0"/>
          </a:p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405" y="116655"/>
            <a:ext cx="4377128" cy="328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120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788" y="296887"/>
            <a:ext cx="8488908" cy="1081537"/>
          </a:xfrm>
        </p:spPr>
        <p:txBody>
          <a:bodyPr>
            <a:normAutofit fontScale="90000"/>
          </a:bodyPr>
          <a:lstStyle/>
          <a:p>
            <a:pPr algn="ctr"/>
            <a:r>
              <a:rPr lang="bn-BD" sz="7200" b="1" dirty="0" smtClean="0">
                <a:solidFill>
                  <a:srgbClr val="0070C0"/>
                </a:solidFill>
              </a:rPr>
              <a:t>শিক্ষক পরিচিতি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872" y="1378425"/>
            <a:ext cx="6145967" cy="50053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sz="4000" dirty="0">
                <a:solidFill>
                  <a:srgbClr val="002060"/>
                </a:solidFill>
              </a:rPr>
              <a:t>মোঃ রফিকুল ইসলাম</a:t>
            </a:r>
            <a:endParaRPr lang="en-US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rgbClr val="002060"/>
                </a:solidFill>
              </a:rPr>
              <a:t>(</a:t>
            </a:r>
            <a:r>
              <a:rPr lang="bn-BD" sz="4000" dirty="0">
                <a:solidFill>
                  <a:srgbClr val="002060"/>
                </a:solidFill>
              </a:rPr>
              <a:t>বি</a:t>
            </a:r>
            <a:r>
              <a:rPr lang="en-US" sz="4000" dirty="0">
                <a:solidFill>
                  <a:srgbClr val="002060"/>
                </a:solidFill>
              </a:rPr>
              <a:t>,</a:t>
            </a:r>
            <a:r>
              <a:rPr lang="bn-BD" sz="4000" dirty="0">
                <a:solidFill>
                  <a:srgbClr val="002060"/>
                </a:solidFill>
              </a:rPr>
              <a:t>এসসি</a:t>
            </a:r>
            <a:r>
              <a:rPr lang="en-US" sz="4000" dirty="0">
                <a:solidFill>
                  <a:srgbClr val="002060"/>
                </a:solidFill>
              </a:rPr>
              <a:t>, </a:t>
            </a:r>
            <a:r>
              <a:rPr lang="bn-BD" sz="4000" dirty="0">
                <a:solidFill>
                  <a:srgbClr val="002060"/>
                </a:solidFill>
              </a:rPr>
              <a:t>বি</a:t>
            </a:r>
            <a:r>
              <a:rPr lang="en-US" sz="4000" dirty="0">
                <a:solidFill>
                  <a:srgbClr val="002060"/>
                </a:solidFill>
              </a:rPr>
              <a:t>,</a:t>
            </a:r>
            <a:r>
              <a:rPr lang="bn-BD" sz="4000" dirty="0" smtClean="0">
                <a:solidFill>
                  <a:srgbClr val="002060"/>
                </a:solidFill>
              </a:rPr>
              <a:t>এড)</a:t>
            </a:r>
            <a:endParaRPr lang="en-US" sz="4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rgbClr val="002060"/>
                </a:solidFill>
              </a:rPr>
              <a:t>সহকারী শিক্ষক (গণিত)</a:t>
            </a:r>
            <a:endParaRPr lang="en-US" sz="4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4000" dirty="0">
                <a:solidFill>
                  <a:srgbClr val="002060"/>
                </a:solidFill>
              </a:rPr>
              <a:t>চন্ডিপুর হেদায়েতুল্লাহ মহিলা দাখিল মাদ্রাসা</a:t>
            </a:r>
            <a:r>
              <a:rPr lang="bn-BD" sz="4000" dirty="0" smtClean="0">
                <a:solidFill>
                  <a:srgbClr val="002060"/>
                </a:solidFill>
              </a:rPr>
              <a:t>।</a:t>
            </a:r>
            <a:endParaRPr lang="en-US" sz="4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rgbClr val="002060"/>
                </a:solidFill>
              </a:rPr>
              <a:t>ব্যাচ-৪৫</a:t>
            </a:r>
            <a:endParaRPr lang="en-US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4000" dirty="0">
                <a:solidFill>
                  <a:srgbClr val="002060"/>
                </a:solidFill>
              </a:rPr>
              <a:t>আই ডি-১১</a:t>
            </a:r>
            <a:endParaRPr lang="en-US" sz="40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956" y="2409669"/>
            <a:ext cx="2853740" cy="3614738"/>
          </a:xfrm>
        </p:spPr>
      </p:pic>
    </p:spTree>
    <p:extLst>
      <p:ext uri="{BB962C8B-B14F-4D97-AF65-F5344CB8AC3E}">
        <p14:creationId xmlns:p14="http://schemas.microsoft.com/office/powerpoint/2010/main" val="3090392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2400" cy="15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2400" cy="152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2400" cy="152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023" y="2987883"/>
            <a:ext cx="9952971" cy="1325563"/>
          </a:xfrm>
        </p:spPr>
        <p:txBody>
          <a:bodyPr>
            <a:noAutofit/>
          </a:bodyPr>
          <a:lstStyle/>
          <a:p>
            <a:r>
              <a:rPr lang="bn-BD" sz="5400" dirty="0" smtClean="0">
                <a:solidFill>
                  <a:srgbClr val="7030A0"/>
                </a:solidFill>
              </a:rPr>
              <a:t>শ্রেণী- ৬ষ্ঠ</a:t>
            </a:r>
            <a:r>
              <a:rPr lang="bn-BD" sz="7200" dirty="0" smtClean="0">
                <a:solidFill>
                  <a:srgbClr val="7030A0"/>
                </a:solidFill>
              </a:rPr>
              <a:t/>
            </a:r>
            <a:br>
              <a:rPr lang="bn-BD" sz="7200" dirty="0" smtClean="0">
                <a:solidFill>
                  <a:srgbClr val="7030A0"/>
                </a:solidFill>
              </a:rPr>
            </a:br>
            <a:r>
              <a:rPr lang="bn-BD" sz="5400" dirty="0" smtClean="0">
                <a:solidFill>
                  <a:srgbClr val="7030A0"/>
                </a:solidFill>
              </a:rPr>
              <a:t>বিষয়- জ্যামিতির প্রাথমিক ধারনা</a:t>
            </a:r>
            <a:br>
              <a:rPr lang="bn-BD" sz="5400" dirty="0" smtClean="0">
                <a:solidFill>
                  <a:srgbClr val="7030A0"/>
                </a:solidFill>
              </a:rPr>
            </a:br>
            <a:r>
              <a:rPr lang="bn-BD" sz="5400" dirty="0" smtClean="0">
                <a:solidFill>
                  <a:srgbClr val="7030A0"/>
                </a:solidFill>
              </a:rPr>
              <a:t>অধ্যায়-১ম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Block Arc 2"/>
          <p:cNvSpPr/>
          <p:nvPr/>
        </p:nvSpPr>
        <p:spPr>
          <a:xfrm>
            <a:off x="1902321" y="614761"/>
            <a:ext cx="8124171" cy="2017594"/>
          </a:xfrm>
          <a:prstGeom prst="blockArc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b="1" i="1" u="sng" dirty="0">
                <a:solidFill>
                  <a:srgbClr val="00B050"/>
                </a:solidFill>
              </a:rPr>
              <a:t>পাঠ পরিচিতিঃ</a:t>
            </a:r>
            <a:endParaRPr lang="en-US" sz="7200" dirty="0">
              <a:solidFill>
                <a:srgbClr val="00B050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63640" y="1348740"/>
            <a:ext cx="68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601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7368445" y="2490473"/>
            <a:ext cx="3357349" cy="2224585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852906" y="926510"/>
            <a:ext cx="4189862" cy="136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>
            <a:off x="2325596" y="2786687"/>
            <a:ext cx="2279177" cy="1364776"/>
          </a:xfrm>
          <a:prstGeom prst="curvedConnector3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95320" y="5731869"/>
            <a:ext cx="4558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উপরের চিত্র গুলি লক্ষ্য কর। 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2840367" y="855534"/>
            <a:ext cx="128789" cy="16924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796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60833" y="640080"/>
            <a:ext cx="6274191" cy="1323439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8000" dirty="0">
                <a:solidFill>
                  <a:srgbClr val="7030A0"/>
                </a:solidFill>
              </a:rPr>
              <a:t>পাঠ শিরোনাম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89950" y="2588654"/>
            <a:ext cx="11068343" cy="4456089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8800" dirty="0" smtClean="0">
              <a:solidFill>
                <a:srgbClr val="002060"/>
              </a:solidFill>
            </a:endParaRPr>
          </a:p>
          <a:p>
            <a:pPr algn="ctr"/>
            <a:r>
              <a:rPr lang="bn-BD" sz="8800" dirty="0" smtClean="0">
                <a:solidFill>
                  <a:srgbClr val="FFFF00"/>
                </a:solidFill>
              </a:rPr>
              <a:t>বিন্দু,রেখা, তল</a:t>
            </a:r>
            <a:r>
              <a:rPr lang="bn-BD" sz="8800" dirty="0" smtClean="0">
                <a:solidFill>
                  <a:srgbClr val="002060"/>
                </a:solidFill>
              </a:rPr>
              <a:t>.  </a:t>
            </a:r>
            <a:endParaRPr lang="en-US" sz="8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919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2012" y="79481"/>
            <a:ext cx="5781822" cy="13234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bn-BD" sz="8000" dirty="0"/>
              <a:t> </a:t>
            </a:r>
            <a:r>
              <a:rPr lang="bn-BD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শিখন ফল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7152" y="3323611"/>
            <a:ext cx="10660381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b="1" dirty="0"/>
              <a:t>বিন্দু </a:t>
            </a:r>
            <a:r>
              <a:rPr lang="bn-BD" sz="4000" b="1" dirty="0" smtClean="0"/>
              <a:t>দিয়ে বিভিন্ন প্রকার </a:t>
            </a:r>
            <a:r>
              <a:rPr lang="bn-BD" sz="4000" b="1" smtClean="0"/>
              <a:t>রেখা আকতে </a:t>
            </a:r>
            <a:r>
              <a:rPr lang="bn-BD" sz="4000" b="1" dirty="0" smtClean="0"/>
              <a:t>পারবে</a:t>
            </a:r>
            <a:endParaRPr lang="en-US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39310" y="4570774"/>
            <a:ext cx="10660380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তল বিশ্লেষন করে দেখাতে পারবে।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437152" y="2189408"/>
            <a:ext cx="10754848" cy="65682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 smtClean="0">
                <a:solidFill>
                  <a:schemeClr val="tx1"/>
                </a:solidFill>
              </a:rPr>
              <a:t>বিন্দু  </a:t>
            </a:r>
            <a:r>
              <a:rPr lang="bn-BD" sz="3600" b="1" dirty="0">
                <a:solidFill>
                  <a:schemeClr val="tx1"/>
                </a:solidFill>
              </a:rPr>
              <a:t>কি তা বলতেপারবে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293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786" y="244426"/>
            <a:ext cx="8618220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b="1" dirty="0"/>
              <a:t>পাঠ উপস্থাপন</a:t>
            </a:r>
            <a:endParaRPr lang="en-US" sz="7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056" y="4183677"/>
            <a:ext cx="2780049" cy="137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000" y="4017857"/>
            <a:ext cx="1905000" cy="1600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86140" y="5826035"/>
            <a:ext cx="3713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সরল রেখার ধারণা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84283" y="3513942"/>
            <a:ext cx="2426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বিন্দুর ধারণা 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487000" y="5826035"/>
            <a:ext cx="24333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/>
              <a:t>তলের ধারণা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325930" y="3373785"/>
            <a:ext cx="4047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/>
              <a:t> রেখার ধারণা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923" y="1912697"/>
            <a:ext cx="2019300" cy="1276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700" y="1880598"/>
            <a:ext cx="201930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24301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27797" y="259308"/>
            <a:ext cx="11081982" cy="1473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>
                <a:solidFill>
                  <a:srgbClr val="FF0000"/>
                </a:solidFill>
              </a:rPr>
              <a:t>একক কাজ</a:t>
            </a:r>
            <a:r>
              <a:rPr lang="bn-BD" sz="8000" b="1" i="1" dirty="0">
                <a:solidFill>
                  <a:srgbClr val="FF0000"/>
                </a:solidFill>
              </a:rPr>
              <a:t> 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64033" y="2583836"/>
            <a:ext cx="8543499" cy="9689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>
                <a:solidFill>
                  <a:schemeClr val="tx1"/>
                </a:solidFill>
              </a:rPr>
              <a:t>বিন্দু  </a:t>
            </a:r>
            <a:r>
              <a:rPr lang="bn-BD" sz="4800" b="1" dirty="0" smtClean="0">
                <a:solidFill>
                  <a:schemeClr val="tx1"/>
                </a:solidFill>
              </a:rPr>
              <a:t>কি? 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64033" y="4403397"/>
            <a:ext cx="8543499" cy="96899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</a:rPr>
              <a:t>বিন্দুর ২টি বৈশিষ্ট বল।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05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Arrow 3"/>
          <p:cNvSpPr/>
          <p:nvPr/>
        </p:nvSpPr>
        <p:spPr>
          <a:xfrm>
            <a:off x="2357604" y="4100732"/>
            <a:ext cx="3727939" cy="27572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1603948" y="2443397"/>
            <a:ext cx="8724275" cy="5996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7120328" y="3441165"/>
            <a:ext cx="3807502" cy="1319134"/>
          </a:xfrm>
          <a:prstGeom prst="wedgeRoundRectCallout">
            <a:avLst>
              <a:gd name="adj1" fmla="val -100754"/>
              <a:gd name="adj2" fmla="val 15000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chemeClr val="accent2">
                    <a:lumMod val="75000"/>
                  </a:schemeClr>
                </a:solidFill>
              </a:rPr>
              <a:t>রেখা</a:t>
            </a:r>
            <a:endParaRPr lang="en-US" sz="105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7360171" y="66534"/>
            <a:ext cx="3807502" cy="1319134"/>
          </a:xfrm>
          <a:prstGeom prst="wedgeRoundRectCallout">
            <a:avLst>
              <a:gd name="adj1" fmla="val -100754"/>
              <a:gd name="adj2" fmla="val 150000"/>
              <a:gd name="adj3" fmla="val 16667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chemeClr val="accent2">
                    <a:lumMod val="75000"/>
                  </a:schemeClr>
                </a:solidFill>
              </a:rPr>
              <a:t>রেখা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17780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778</TotalTime>
  <Words>146</Words>
  <Application>Microsoft Office PowerPoint</Application>
  <PresentationFormat>Widescreen</PresentationFormat>
  <Paragraphs>47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Century Gothic</vt:lpstr>
      <vt:lpstr>Vrinda</vt:lpstr>
      <vt:lpstr>Wingdings</vt:lpstr>
      <vt:lpstr>Wingdings 3</vt:lpstr>
      <vt:lpstr>Slice</vt:lpstr>
      <vt:lpstr>PowerPoint Presentation</vt:lpstr>
      <vt:lpstr>শিক্ষক পরিচিতি </vt:lpstr>
      <vt:lpstr>শ্রেণী- ৬ষ্ঠ বিষয়- জ্যামিতির প্রাথমিক ধারনা অধ্যায়-১ম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দলীয় কাজ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125</cp:revision>
  <dcterms:created xsi:type="dcterms:W3CDTF">2013-10-25T01:55:40Z</dcterms:created>
  <dcterms:modified xsi:type="dcterms:W3CDTF">2013-10-30T01:50:13Z</dcterms:modified>
</cp:coreProperties>
</file>