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62" r:id="rId5"/>
    <p:sldId id="260" r:id="rId6"/>
    <p:sldId id="261" r:id="rId7"/>
    <p:sldId id="271" r:id="rId8"/>
    <p:sldId id="263" r:id="rId9"/>
    <p:sldId id="273" r:id="rId10"/>
    <p:sldId id="274" r:id="rId11"/>
    <p:sldId id="276" r:id="rId12"/>
    <p:sldId id="265" r:id="rId13"/>
    <p:sldId id="267" r:id="rId14"/>
    <p:sldId id="268" r:id="rId15"/>
    <p:sldId id="269" r:id="rId16"/>
  </p:sldIdLst>
  <p:sldSz cx="12192000" cy="6858000"/>
  <p:notesSz cx="6858000" cy="9144000"/>
  <p:custShowLst>
    <p:custShow name="Custom Show 1" id="0">
      <p:sldLst/>
    </p:custShow>
    <p:custShow name="Custom Show 2" id="1">
      <p:sldLst/>
    </p:custShow>
    <p:custShow name="Custom Show 3" id="2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F7312-70BB-4C1B-BFF0-9E491C1922D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F3CEF-6318-43D5-8CBE-78FFBB9E75C2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2400" dirty="0" smtClean="0"/>
            <a:t>আবুবকরসিদ্দিক</a:t>
          </a:r>
          <a:endParaRPr lang="en-US" sz="2400" dirty="0"/>
        </a:p>
      </dgm:t>
    </dgm:pt>
    <dgm:pt modelId="{49DBB382-31D2-4E84-90B7-F145E00A7F7E}" type="parTrans" cxnId="{76EB47FF-2C52-4E37-AA31-C53440E2082A}">
      <dgm:prSet/>
      <dgm:spPr/>
      <dgm:t>
        <a:bodyPr/>
        <a:lstStyle/>
        <a:p>
          <a:endParaRPr lang="en-US"/>
        </a:p>
      </dgm:t>
    </dgm:pt>
    <dgm:pt modelId="{8140D4DE-E990-45F1-B860-9057EC3245B5}" type="sibTrans" cxnId="{76EB47FF-2C52-4E37-AA31-C53440E2082A}">
      <dgm:prSet/>
      <dgm:spPr/>
      <dgm:t>
        <a:bodyPr/>
        <a:lstStyle/>
        <a:p>
          <a:endParaRPr lang="en-US"/>
        </a:p>
      </dgm:t>
    </dgm:pt>
    <dgm:pt modelId="{87C7DAA2-E17D-409F-8800-B7CF334B3047}">
      <dgm:prSet phldrT="[Text]"/>
      <dgm:spPr/>
      <dgm:t>
        <a:bodyPr/>
        <a:lstStyle/>
        <a:p>
          <a:r>
            <a:rPr lang="bn-BD" dirty="0" smtClean="0"/>
            <a:t>১৯৩৪ খ্রস্টাব্দের ১৯শে আগশট</a:t>
          </a:r>
          <a:endParaRPr lang="en-US" dirty="0"/>
        </a:p>
      </dgm:t>
    </dgm:pt>
    <dgm:pt modelId="{73C4AE65-85B2-4BA5-B81E-12C83928C1AD}" type="parTrans" cxnId="{DB07FF1C-92EC-4033-BEB9-83DAFCC89B44}">
      <dgm:prSet/>
      <dgm:spPr/>
      <dgm:t>
        <a:bodyPr/>
        <a:lstStyle/>
        <a:p>
          <a:endParaRPr lang="en-US"/>
        </a:p>
      </dgm:t>
    </dgm:pt>
    <dgm:pt modelId="{00BC0929-3454-4919-BE05-9801689E7F9E}" type="sibTrans" cxnId="{DB07FF1C-92EC-4033-BEB9-83DAFCC89B44}">
      <dgm:prSet/>
      <dgm:spPr/>
      <dgm:t>
        <a:bodyPr/>
        <a:lstStyle/>
        <a:p>
          <a:endParaRPr lang="en-US"/>
        </a:p>
      </dgm:t>
    </dgm:pt>
    <dgm:pt modelId="{B1675C1B-919C-4AC7-BC09-CBA0A91930DB}">
      <dgm:prSet phldrT="[Text]" custT="1"/>
      <dgm:spPr/>
      <dgm:t>
        <a:bodyPr/>
        <a:lstStyle/>
        <a:p>
          <a:r>
            <a:rPr lang="bn-BD" sz="1200" dirty="0" smtClean="0"/>
            <a:t> </a:t>
          </a:r>
          <a:r>
            <a:rPr lang="bn-BD" sz="1600" dirty="0" smtClean="0"/>
            <a:t>বাগেরহাট জেলার গোটাপাড়ায় মাতূলালয়ে জণ্মগ্রহন করেন।</a:t>
          </a:r>
          <a:endParaRPr lang="en-US" sz="1600" dirty="0"/>
        </a:p>
      </dgm:t>
    </dgm:pt>
    <dgm:pt modelId="{DD66D08C-AF1F-4E19-8977-945D3F8948B4}" type="parTrans" cxnId="{C098816F-FB8C-4203-B018-623223200C10}">
      <dgm:prSet/>
      <dgm:spPr/>
      <dgm:t>
        <a:bodyPr/>
        <a:lstStyle/>
        <a:p>
          <a:endParaRPr lang="en-US"/>
        </a:p>
      </dgm:t>
    </dgm:pt>
    <dgm:pt modelId="{28EA947D-46DA-43EA-BFA0-6242C9D4F6AC}" type="sibTrans" cxnId="{C098816F-FB8C-4203-B018-623223200C10}">
      <dgm:prSet/>
      <dgm:spPr/>
      <dgm:t>
        <a:bodyPr/>
        <a:lstStyle/>
        <a:p>
          <a:endParaRPr lang="en-US"/>
        </a:p>
      </dgm:t>
    </dgm:pt>
    <dgm:pt modelId="{192AA687-2D0E-4CC4-A6BD-F56C1116A424}">
      <dgm:prSet phldrT="[Text]"/>
      <dgm:spPr/>
      <dgm:t>
        <a:bodyPr/>
        <a:lstStyle/>
        <a:p>
          <a:r>
            <a:rPr lang="bn-BD" dirty="0" smtClean="0"/>
            <a:t>তিনি রাজশাহী বিশ্ববিদ্যালয়ে অধ্যাপনা কড়েন।  </a:t>
          </a:r>
          <a:endParaRPr lang="en-US" dirty="0"/>
        </a:p>
      </dgm:t>
    </dgm:pt>
    <dgm:pt modelId="{9B86E1CA-2239-47E7-B7DA-FFC0C1E5877F}" type="parTrans" cxnId="{6B5A73E9-5AE2-4F34-8270-87A10DD25063}">
      <dgm:prSet/>
      <dgm:spPr/>
      <dgm:t>
        <a:bodyPr/>
        <a:lstStyle/>
        <a:p>
          <a:endParaRPr lang="en-US"/>
        </a:p>
      </dgm:t>
    </dgm:pt>
    <dgm:pt modelId="{EC4862A7-CE95-40B7-B160-AC6260181528}" type="sibTrans" cxnId="{6B5A73E9-5AE2-4F34-8270-87A10DD25063}">
      <dgm:prSet/>
      <dgm:spPr/>
      <dgm:t>
        <a:bodyPr/>
        <a:lstStyle/>
        <a:p>
          <a:endParaRPr lang="en-US"/>
        </a:p>
      </dgm:t>
    </dgm:pt>
    <dgm:pt modelId="{CE3B3D4F-FFEB-4DC8-8DFA-44F3F8A841ED}">
      <dgm:prSet phldrT="[Text]"/>
      <dgm:spPr/>
      <dgm:t>
        <a:bodyPr/>
        <a:lstStyle/>
        <a:p>
          <a:r>
            <a:rPr lang="bn-BD" dirty="0" smtClean="0"/>
            <a:t>উল্লেখ যোগ্য হচ্ছে  খড়াদাহ, জলরাক্ষস</a:t>
          </a:r>
          <a:endParaRPr lang="en-US" dirty="0"/>
        </a:p>
      </dgm:t>
    </dgm:pt>
    <dgm:pt modelId="{0FD94BD9-0C14-4C10-A8CE-1490FF52B0F5}" type="parTrans" cxnId="{D7BB53A6-F821-4EC0-B46C-F63F5B9CE11A}">
      <dgm:prSet/>
      <dgm:spPr/>
      <dgm:t>
        <a:bodyPr/>
        <a:lstStyle/>
        <a:p>
          <a:endParaRPr lang="en-US"/>
        </a:p>
      </dgm:t>
    </dgm:pt>
    <dgm:pt modelId="{FDB05098-3780-4667-A8EE-E0AF7A927E69}" type="sibTrans" cxnId="{D7BB53A6-F821-4EC0-B46C-F63F5B9CE11A}">
      <dgm:prSet/>
      <dgm:spPr/>
      <dgm:t>
        <a:bodyPr/>
        <a:lstStyle/>
        <a:p>
          <a:endParaRPr lang="en-US"/>
        </a:p>
      </dgm:t>
    </dgm:pt>
    <dgm:pt modelId="{20140355-ACFA-4AF9-8E73-11FA2BFC7515}" type="pres">
      <dgm:prSet presAssocID="{D02F7312-70BB-4C1B-BFF0-9E491C1922D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430CF6-9453-47B7-A833-1B8F8C8934BF}" type="pres">
      <dgm:prSet presAssocID="{667F3CEF-6318-43D5-8CBE-78FFBB9E75C2}" presName="centerShape" presStyleLbl="node0" presStyleIdx="0" presStyleCnt="1" custLinFactNeighborX="1652"/>
      <dgm:spPr/>
      <dgm:t>
        <a:bodyPr/>
        <a:lstStyle/>
        <a:p>
          <a:endParaRPr lang="en-US"/>
        </a:p>
      </dgm:t>
    </dgm:pt>
    <dgm:pt modelId="{F0E178E7-5369-4F9E-8B1C-AC1C85CBCD89}" type="pres">
      <dgm:prSet presAssocID="{87C7DAA2-E17D-409F-8800-B7CF334B3047}" presName="node" presStyleLbl="node1" presStyleIdx="0" presStyleCnt="4" custScaleX="145123" custScaleY="108815" custRadScaleRad="93676" custRadScaleInc="-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F4DF9-C708-499D-94BA-3E6DDB6B8900}" type="pres">
      <dgm:prSet presAssocID="{87C7DAA2-E17D-409F-8800-B7CF334B3047}" presName="dummy" presStyleCnt="0"/>
      <dgm:spPr/>
    </dgm:pt>
    <dgm:pt modelId="{FF9FF175-9D23-4170-9475-824DFDD6293D}" type="pres">
      <dgm:prSet presAssocID="{00BC0929-3454-4919-BE05-9801689E7F9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5573FCA-7E8D-423D-B09E-FF780CBF5795}" type="pres">
      <dgm:prSet presAssocID="{B1675C1B-919C-4AC7-BC09-CBA0A91930DB}" presName="node" presStyleLbl="node1" presStyleIdx="1" presStyleCnt="4" custScaleX="128767" custScaleY="152167" custRadScaleRad="98027" custRadScaleInc="-2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4CFA4-ECCB-4140-ACD0-684A18088B7F}" type="pres">
      <dgm:prSet presAssocID="{B1675C1B-919C-4AC7-BC09-CBA0A91930DB}" presName="dummy" presStyleCnt="0"/>
      <dgm:spPr/>
    </dgm:pt>
    <dgm:pt modelId="{35482965-9247-4328-BB4A-18BA8E5C2D89}" type="pres">
      <dgm:prSet presAssocID="{28EA947D-46DA-43EA-BFA0-6242C9D4F6A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80995CA-7A35-41CE-8F6C-84BB98B31809}" type="pres">
      <dgm:prSet presAssocID="{192AA687-2D0E-4CC4-A6BD-F56C1116A424}" presName="node" presStyleLbl="node1" presStyleIdx="2" presStyleCnt="4" custScaleX="200911" custRadScaleRad="88550" custRadScaleInc="-9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F3121-34AE-4296-A8F0-91D6337B2898}" type="pres">
      <dgm:prSet presAssocID="{192AA687-2D0E-4CC4-A6BD-F56C1116A424}" presName="dummy" presStyleCnt="0"/>
      <dgm:spPr/>
    </dgm:pt>
    <dgm:pt modelId="{498F5092-9D5D-47BB-AFFE-99DCEE9E2D1C}" type="pres">
      <dgm:prSet presAssocID="{EC4862A7-CE95-40B7-B160-AC626018152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764245F-495B-432C-B188-ECC80E035C0C}" type="pres">
      <dgm:prSet presAssocID="{CE3B3D4F-FFEB-4DC8-8DFA-44F3F8A841ED}" presName="node" presStyleLbl="node1" presStyleIdx="3" presStyleCnt="4" custScaleX="158407" custScaleY="139694" custRadScaleRad="111581" custRadScaleInc="3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E232E-D4F8-4821-AB2F-A1F9E2938C4C}" type="pres">
      <dgm:prSet presAssocID="{CE3B3D4F-FFEB-4DC8-8DFA-44F3F8A841ED}" presName="dummy" presStyleCnt="0"/>
      <dgm:spPr/>
    </dgm:pt>
    <dgm:pt modelId="{9CD9D470-DD54-4F5F-8961-6FF7ED5A049B}" type="pres">
      <dgm:prSet presAssocID="{FDB05098-3780-4667-A8EE-E0AF7A927E6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098816F-FB8C-4203-B018-623223200C10}" srcId="{667F3CEF-6318-43D5-8CBE-78FFBB9E75C2}" destId="{B1675C1B-919C-4AC7-BC09-CBA0A91930DB}" srcOrd="1" destOrd="0" parTransId="{DD66D08C-AF1F-4E19-8977-945D3F8948B4}" sibTransId="{28EA947D-46DA-43EA-BFA0-6242C9D4F6AC}"/>
    <dgm:cxn modelId="{C2F83F80-20A7-4CE6-B6AA-1EFAC54111A8}" type="presOf" srcId="{00BC0929-3454-4919-BE05-9801689E7F9E}" destId="{FF9FF175-9D23-4170-9475-824DFDD6293D}" srcOrd="0" destOrd="0" presId="urn:microsoft.com/office/officeart/2005/8/layout/radial6"/>
    <dgm:cxn modelId="{87676914-8C24-4230-883A-EC2E28A17924}" type="presOf" srcId="{EC4862A7-CE95-40B7-B160-AC6260181528}" destId="{498F5092-9D5D-47BB-AFFE-99DCEE9E2D1C}" srcOrd="0" destOrd="0" presId="urn:microsoft.com/office/officeart/2005/8/layout/radial6"/>
    <dgm:cxn modelId="{A35A64FE-F947-4E4C-9371-774EB37D1F9F}" type="presOf" srcId="{667F3CEF-6318-43D5-8CBE-78FFBB9E75C2}" destId="{B9430CF6-9453-47B7-A833-1B8F8C8934BF}" srcOrd="0" destOrd="0" presId="urn:microsoft.com/office/officeart/2005/8/layout/radial6"/>
    <dgm:cxn modelId="{BDEEE788-BDDE-4256-BAAB-671A73BCFEF1}" type="presOf" srcId="{CE3B3D4F-FFEB-4DC8-8DFA-44F3F8A841ED}" destId="{4764245F-495B-432C-B188-ECC80E035C0C}" srcOrd="0" destOrd="0" presId="urn:microsoft.com/office/officeart/2005/8/layout/radial6"/>
    <dgm:cxn modelId="{D7BB53A6-F821-4EC0-B46C-F63F5B9CE11A}" srcId="{667F3CEF-6318-43D5-8CBE-78FFBB9E75C2}" destId="{CE3B3D4F-FFEB-4DC8-8DFA-44F3F8A841ED}" srcOrd="3" destOrd="0" parTransId="{0FD94BD9-0C14-4C10-A8CE-1490FF52B0F5}" sibTransId="{FDB05098-3780-4667-A8EE-E0AF7A927E69}"/>
    <dgm:cxn modelId="{E33DBDA4-F5E9-47C6-B4FB-F6181047699B}" type="presOf" srcId="{FDB05098-3780-4667-A8EE-E0AF7A927E69}" destId="{9CD9D470-DD54-4F5F-8961-6FF7ED5A049B}" srcOrd="0" destOrd="0" presId="urn:microsoft.com/office/officeart/2005/8/layout/radial6"/>
    <dgm:cxn modelId="{76EB47FF-2C52-4E37-AA31-C53440E2082A}" srcId="{D02F7312-70BB-4C1B-BFF0-9E491C1922D7}" destId="{667F3CEF-6318-43D5-8CBE-78FFBB9E75C2}" srcOrd="0" destOrd="0" parTransId="{49DBB382-31D2-4E84-90B7-F145E00A7F7E}" sibTransId="{8140D4DE-E990-45F1-B860-9057EC3245B5}"/>
    <dgm:cxn modelId="{6B5A73E9-5AE2-4F34-8270-87A10DD25063}" srcId="{667F3CEF-6318-43D5-8CBE-78FFBB9E75C2}" destId="{192AA687-2D0E-4CC4-A6BD-F56C1116A424}" srcOrd="2" destOrd="0" parTransId="{9B86E1CA-2239-47E7-B7DA-FFC0C1E5877F}" sibTransId="{EC4862A7-CE95-40B7-B160-AC6260181528}"/>
    <dgm:cxn modelId="{DB07FF1C-92EC-4033-BEB9-83DAFCC89B44}" srcId="{667F3CEF-6318-43D5-8CBE-78FFBB9E75C2}" destId="{87C7DAA2-E17D-409F-8800-B7CF334B3047}" srcOrd="0" destOrd="0" parTransId="{73C4AE65-85B2-4BA5-B81E-12C83928C1AD}" sibTransId="{00BC0929-3454-4919-BE05-9801689E7F9E}"/>
    <dgm:cxn modelId="{567EFBC9-8281-4565-92AF-5DA870B30A34}" type="presOf" srcId="{B1675C1B-919C-4AC7-BC09-CBA0A91930DB}" destId="{D5573FCA-7E8D-423D-B09E-FF780CBF5795}" srcOrd="0" destOrd="0" presId="urn:microsoft.com/office/officeart/2005/8/layout/radial6"/>
    <dgm:cxn modelId="{BBC58369-C060-4502-9E2E-F487E4951F02}" type="presOf" srcId="{87C7DAA2-E17D-409F-8800-B7CF334B3047}" destId="{F0E178E7-5369-4F9E-8B1C-AC1C85CBCD89}" srcOrd="0" destOrd="0" presId="urn:microsoft.com/office/officeart/2005/8/layout/radial6"/>
    <dgm:cxn modelId="{68949BCB-566C-4EA6-9750-2ECD8A210224}" type="presOf" srcId="{D02F7312-70BB-4C1B-BFF0-9E491C1922D7}" destId="{20140355-ACFA-4AF9-8E73-11FA2BFC7515}" srcOrd="0" destOrd="0" presId="urn:microsoft.com/office/officeart/2005/8/layout/radial6"/>
    <dgm:cxn modelId="{BD55A9D9-1958-4498-AE23-804245D4B78E}" type="presOf" srcId="{192AA687-2D0E-4CC4-A6BD-F56C1116A424}" destId="{280995CA-7A35-41CE-8F6C-84BB98B31809}" srcOrd="0" destOrd="0" presId="urn:microsoft.com/office/officeart/2005/8/layout/radial6"/>
    <dgm:cxn modelId="{A9BF05FC-2A1C-4D46-A823-BCDFF9012A4F}" type="presOf" srcId="{28EA947D-46DA-43EA-BFA0-6242C9D4F6AC}" destId="{35482965-9247-4328-BB4A-18BA8E5C2D89}" srcOrd="0" destOrd="0" presId="urn:microsoft.com/office/officeart/2005/8/layout/radial6"/>
    <dgm:cxn modelId="{BF5B54F1-5C69-4A9D-867C-B47704B5BC11}" type="presParOf" srcId="{20140355-ACFA-4AF9-8E73-11FA2BFC7515}" destId="{B9430CF6-9453-47B7-A833-1B8F8C8934BF}" srcOrd="0" destOrd="0" presId="urn:microsoft.com/office/officeart/2005/8/layout/radial6"/>
    <dgm:cxn modelId="{9BFCB461-1F1E-47AE-A36B-BFAC4879C5E3}" type="presParOf" srcId="{20140355-ACFA-4AF9-8E73-11FA2BFC7515}" destId="{F0E178E7-5369-4F9E-8B1C-AC1C85CBCD89}" srcOrd="1" destOrd="0" presId="urn:microsoft.com/office/officeart/2005/8/layout/radial6"/>
    <dgm:cxn modelId="{A5A6AC06-9DE0-411C-8D54-FEDB9F1043D4}" type="presParOf" srcId="{20140355-ACFA-4AF9-8E73-11FA2BFC7515}" destId="{061F4DF9-C708-499D-94BA-3E6DDB6B8900}" srcOrd="2" destOrd="0" presId="urn:microsoft.com/office/officeart/2005/8/layout/radial6"/>
    <dgm:cxn modelId="{B68CB8E2-5EB8-4E3C-BDC1-330BB556EB1E}" type="presParOf" srcId="{20140355-ACFA-4AF9-8E73-11FA2BFC7515}" destId="{FF9FF175-9D23-4170-9475-824DFDD6293D}" srcOrd="3" destOrd="0" presId="urn:microsoft.com/office/officeart/2005/8/layout/radial6"/>
    <dgm:cxn modelId="{9E443D40-AE1E-401A-AFC3-B6E7C2070C2A}" type="presParOf" srcId="{20140355-ACFA-4AF9-8E73-11FA2BFC7515}" destId="{D5573FCA-7E8D-423D-B09E-FF780CBF5795}" srcOrd="4" destOrd="0" presId="urn:microsoft.com/office/officeart/2005/8/layout/radial6"/>
    <dgm:cxn modelId="{9EE93AFE-110D-4F0A-9D40-48866E4042D6}" type="presParOf" srcId="{20140355-ACFA-4AF9-8E73-11FA2BFC7515}" destId="{4A84CFA4-ECCB-4140-ACD0-684A18088B7F}" srcOrd="5" destOrd="0" presId="urn:microsoft.com/office/officeart/2005/8/layout/radial6"/>
    <dgm:cxn modelId="{365D391A-AC14-4B5B-A00E-9238223582C3}" type="presParOf" srcId="{20140355-ACFA-4AF9-8E73-11FA2BFC7515}" destId="{35482965-9247-4328-BB4A-18BA8E5C2D89}" srcOrd="6" destOrd="0" presId="urn:microsoft.com/office/officeart/2005/8/layout/radial6"/>
    <dgm:cxn modelId="{5FEB8556-6AC8-446A-B524-974AF99DCB8F}" type="presParOf" srcId="{20140355-ACFA-4AF9-8E73-11FA2BFC7515}" destId="{280995CA-7A35-41CE-8F6C-84BB98B31809}" srcOrd="7" destOrd="0" presId="urn:microsoft.com/office/officeart/2005/8/layout/radial6"/>
    <dgm:cxn modelId="{4E127268-82D0-4581-8F09-6715C3EF9E72}" type="presParOf" srcId="{20140355-ACFA-4AF9-8E73-11FA2BFC7515}" destId="{34AF3121-34AE-4296-A8F0-91D6337B2898}" srcOrd="8" destOrd="0" presId="urn:microsoft.com/office/officeart/2005/8/layout/radial6"/>
    <dgm:cxn modelId="{A28AB0F1-75E5-4E3B-8FAB-5ADBD20D6BD0}" type="presParOf" srcId="{20140355-ACFA-4AF9-8E73-11FA2BFC7515}" destId="{498F5092-9D5D-47BB-AFFE-99DCEE9E2D1C}" srcOrd="9" destOrd="0" presId="urn:microsoft.com/office/officeart/2005/8/layout/radial6"/>
    <dgm:cxn modelId="{BB701292-20AB-4C29-9CAA-CC48E2491A25}" type="presParOf" srcId="{20140355-ACFA-4AF9-8E73-11FA2BFC7515}" destId="{4764245F-495B-432C-B188-ECC80E035C0C}" srcOrd="10" destOrd="0" presId="urn:microsoft.com/office/officeart/2005/8/layout/radial6"/>
    <dgm:cxn modelId="{F050300A-CD89-4D61-B701-B62E77F83EAE}" type="presParOf" srcId="{20140355-ACFA-4AF9-8E73-11FA2BFC7515}" destId="{DA3E232E-D4F8-4821-AB2F-A1F9E2938C4C}" srcOrd="11" destOrd="0" presId="urn:microsoft.com/office/officeart/2005/8/layout/radial6"/>
    <dgm:cxn modelId="{6CD9143B-EDAB-471F-B3C7-66E8731D8504}" type="presParOf" srcId="{20140355-ACFA-4AF9-8E73-11FA2BFC7515}" destId="{9CD9D470-DD54-4F5F-8961-6FF7ED5A049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9D470-DD54-4F5F-8961-6FF7ED5A049B}">
      <dsp:nvSpPr>
        <dsp:cNvPr id="0" name=""/>
        <dsp:cNvSpPr/>
      </dsp:nvSpPr>
      <dsp:spPr>
        <a:xfrm>
          <a:off x="1775518" y="793197"/>
          <a:ext cx="4285588" cy="4285588"/>
        </a:xfrm>
        <a:prstGeom prst="blockArc">
          <a:avLst>
            <a:gd name="adj1" fmla="val 11061560"/>
            <a:gd name="adj2" fmla="val 1659256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F5092-9D5D-47BB-AFFE-99DCEE9E2D1C}">
      <dsp:nvSpPr>
        <dsp:cNvPr id="0" name=""/>
        <dsp:cNvSpPr/>
      </dsp:nvSpPr>
      <dsp:spPr>
        <a:xfrm>
          <a:off x="1774383" y="460754"/>
          <a:ext cx="4285588" cy="4285588"/>
        </a:xfrm>
        <a:prstGeom prst="blockArc">
          <a:avLst>
            <a:gd name="adj1" fmla="val 4833470"/>
            <a:gd name="adj2" fmla="val 10514954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82965-9247-4328-BB4A-18BA8E5C2D89}">
      <dsp:nvSpPr>
        <dsp:cNvPr id="0" name=""/>
        <dsp:cNvSpPr/>
      </dsp:nvSpPr>
      <dsp:spPr>
        <a:xfrm>
          <a:off x="1992765" y="436132"/>
          <a:ext cx="4285588" cy="4285588"/>
        </a:xfrm>
        <a:prstGeom prst="blockArc">
          <a:avLst>
            <a:gd name="adj1" fmla="val 346568"/>
            <a:gd name="adj2" fmla="val 5194594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F175-9D23-4170-9475-824DFDD6293D}">
      <dsp:nvSpPr>
        <dsp:cNvPr id="0" name=""/>
        <dsp:cNvSpPr/>
      </dsp:nvSpPr>
      <dsp:spPr>
        <a:xfrm>
          <a:off x="1988254" y="806671"/>
          <a:ext cx="4285588" cy="4285588"/>
        </a:xfrm>
        <a:prstGeom prst="blockArc">
          <a:avLst>
            <a:gd name="adj1" fmla="val 16242306"/>
            <a:gd name="adj2" fmla="val 21337128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30CF6-9453-47B7-A833-1B8F8C8934BF}">
      <dsp:nvSpPr>
        <dsp:cNvPr id="0" name=""/>
        <dsp:cNvSpPr/>
      </dsp:nvSpPr>
      <dsp:spPr>
        <a:xfrm>
          <a:off x="3248342" y="1830010"/>
          <a:ext cx="1974453" cy="1974453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আবুবকরসিদ্দিক</a:t>
          </a:r>
          <a:endParaRPr lang="en-US" sz="2400" kern="1200" dirty="0"/>
        </a:p>
      </dsp:txBody>
      <dsp:txXfrm>
        <a:off x="3537494" y="2119162"/>
        <a:ext cx="1396149" cy="1396149"/>
      </dsp:txXfrm>
    </dsp:sp>
    <dsp:sp modelId="{F0E178E7-5369-4F9E-8B1C-AC1C85CBCD89}">
      <dsp:nvSpPr>
        <dsp:cNvPr id="0" name=""/>
        <dsp:cNvSpPr/>
      </dsp:nvSpPr>
      <dsp:spPr>
        <a:xfrm>
          <a:off x="3153920" y="104610"/>
          <a:ext cx="2005769" cy="15039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/>
            <a:t>১৯৩৪ খ্রস্টাব্দের ১৯শে আগশট</a:t>
          </a:r>
          <a:endParaRPr lang="en-US" sz="1600" kern="1200" dirty="0"/>
        </a:p>
      </dsp:txBody>
      <dsp:txXfrm>
        <a:off x="3447658" y="324858"/>
        <a:ext cx="1418293" cy="1063454"/>
      </dsp:txXfrm>
    </dsp:sp>
    <dsp:sp modelId="{D5573FCA-7E8D-423D-B09E-FF780CBF5795}">
      <dsp:nvSpPr>
        <dsp:cNvPr id="0" name=""/>
        <dsp:cNvSpPr/>
      </dsp:nvSpPr>
      <dsp:spPr>
        <a:xfrm>
          <a:off x="5328115" y="1738011"/>
          <a:ext cx="1779710" cy="2103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 </a:t>
          </a:r>
          <a:r>
            <a:rPr lang="bn-BD" sz="1600" kern="1200" dirty="0" smtClean="0"/>
            <a:t>বাগেরহাট জেলার গোটাপাড়ায় মাতূলালয়ে জণ্মগ্রহন করেন।</a:t>
          </a:r>
          <a:endParaRPr lang="en-US" sz="1600" kern="1200" dirty="0"/>
        </a:p>
      </dsp:txBody>
      <dsp:txXfrm>
        <a:off x="5588747" y="2046007"/>
        <a:ext cx="1258446" cy="1487134"/>
      </dsp:txXfrm>
    </dsp:sp>
    <dsp:sp modelId="{280995CA-7A35-41CE-8F6C-84BB98B31809}">
      <dsp:nvSpPr>
        <dsp:cNvPr id="0" name=""/>
        <dsp:cNvSpPr/>
      </dsp:nvSpPr>
      <dsp:spPr>
        <a:xfrm>
          <a:off x="2872132" y="3977171"/>
          <a:ext cx="2776825" cy="1382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/>
            <a:t>তিনি রাজশাহী বিশ্ববিদ্যালয়ে অধ্যাপনা কড়েন।  </a:t>
          </a:r>
          <a:endParaRPr lang="en-US" sz="1600" kern="1200" dirty="0"/>
        </a:p>
      </dsp:txBody>
      <dsp:txXfrm>
        <a:off x="3278789" y="4179577"/>
        <a:ext cx="1963511" cy="977305"/>
      </dsp:txXfrm>
    </dsp:sp>
    <dsp:sp modelId="{4764245F-495B-432C-B188-ECC80E035C0C}">
      <dsp:nvSpPr>
        <dsp:cNvPr id="0" name=""/>
        <dsp:cNvSpPr/>
      </dsp:nvSpPr>
      <dsp:spPr>
        <a:xfrm>
          <a:off x="736645" y="1811530"/>
          <a:ext cx="2189370" cy="1930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/>
            <a:t>উল্লেখ যোগ্য হচ্ছে  খড়াদাহ, জলরাক্ষস</a:t>
          </a:r>
          <a:endParaRPr lang="en-US" sz="1600" kern="1200" dirty="0"/>
        </a:p>
      </dsp:txBody>
      <dsp:txXfrm>
        <a:off x="1057271" y="2094279"/>
        <a:ext cx="1548118" cy="1365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45A-6929-4710-83B4-7898D684DCC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E0D3-7512-4892-BDCB-2C4E4CFA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7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45A-6929-4710-83B4-7898D684DCC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E0D3-7512-4892-BDCB-2C4E4CFA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2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45A-6929-4710-83B4-7898D684DCC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E0D3-7512-4892-BDCB-2C4E4CFA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45A-6929-4710-83B4-7898D684DCC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E0D3-7512-4892-BDCB-2C4E4CFA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9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45A-6929-4710-83B4-7898D684DCC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E0D3-7512-4892-BDCB-2C4E4CFA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4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45A-6929-4710-83B4-7898D684DCC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E0D3-7512-4892-BDCB-2C4E4CFA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5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45A-6929-4710-83B4-7898D684DCC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E0D3-7512-4892-BDCB-2C4E4CFA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7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45A-6929-4710-83B4-7898D684DCC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E0D3-7512-4892-BDCB-2C4E4CFA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8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45A-6929-4710-83B4-7898D684DCC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E0D3-7512-4892-BDCB-2C4E4CFA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2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45A-6929-4710-83B4-7898D684DCC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E0D3-7512-4892-BDCB-2C4E4CFA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3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45A-6929-4710-83B4-7898D684DCC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E0D3-7512-4892-BDCB-2C4E4CFA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1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C45A-6929-4710-83B4-7898D684DCC8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8E0D3-7512-4892-BDCB-2C4E4CFA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5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9706" y="1774209"/>
            <a:ext cx="3425588" cy="181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69428" y="623716"/>
            <a:ext cx="3882887" cy="54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69428" y="895386"/>
            <a:ext cx="2650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স্বাগতম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95" y="1653988"/>
            <a:ext cx="7149681" cy="42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000" dirty="0" smtClean="0"/>
              <a:t>             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n-BD" dirty="0" smtClean="0"/>
          </a:p>
          <a:p>
            <a:pPr marL="0" indent="0" algn="ctr">
              <a:buNone/>
            </a:pPr>
            <a:r>
              <a:rPr lang="bn-BD" dirty="0" smtClean="0"/>
              <a:t>১</a:t>
            </a:r>
            <a:r>
              <a:rPr lang="bn-BD" dirty="0" smtClean="0"/>
              <a:t>। আবুবকর</a:t>
            </a:r>
            <a:r>
              <a:rPr lang="en-US" dirty="0" smtClean="0"/>
              <a:t> </a:t>
            </a:r>
            <a:r>
              <a:rPr lang="bn-BD" dirty="0" smtClean="0"/>
              <a:t>সিদ্দিক কর খ্রিষ্টাব্দের জণ্মগ্রহন করেন। </a:t>
            </a:r>
          </a:p>
          <a:p>
            <a:pPr marL="0" indent="0">
              <a:buNone/>
            </a:pPr>
            <a:r>
              <a:rPr lang="bn-BD" dirty="0" smtClean="0"/>
              <a:t>          </a:t>
            </a:r>
            <a:endParaRPr lang="bn-BD" dirty="0" smtClean="0"/>
          </a:p>
          <a:p>
            <a:pPr marL="0" indent="0">
              <a:buNone/>
            </a:pPr>
            <a:r>
              <a:rPr lang="bn-BD" dirty="0"/>
              <a:t> </a:t>
            </a:r>
            <a:r>
              <a:rPr lang="bn-BD" dirty="0" smtClean="0"/>
              <a:t>         </a:t>
            </a:r>
            <a:r>
              <a:rPr lang="bn-BD" dirty="0" smtClean="0"/>
              <a:t> </a:t>
            </a:r>
            <a:r>
              <a:rPr lang="bn-BD" dirty="0" smtClean="0"/>
              <a:t>২।</a:t>
            </a:r>
            <a:r>
              <a:rPr lang="bn-BD" dirty="0"/>
              <a:t> আবুবকর</a:t>
            </a:r>
            <a:r>
              <a:rPr lang="en-US" dirty="0"/>
              <a:t> </a:t>
            </a:r>
            <a:r>
              <a:rPr lang="bn-BD" dirty="0" smtClean="0"/>
              <a:t>সিদ্দিক কোথায় অধ্যাপনা করেছেন। 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85648" y="432593"/>
            <a:ext cx="4094328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/>
              <a:t>একক কাজ</a:t>
            </a:r>
            <a:endParaRPr lang="en-US" sz="6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5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581263" cy="24872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3193576"/>
            <a:ext cx="10762397" cy="40124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000" dirty="0" smtClean="0"/>
              <a:t>১।লখার মা কিভাবে ভিক্ষা করেন। 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                </a:t>
            </a:r>
            <a:r>
              <a:rPr lang="bn-BD" sz="4000" dirty="0" smtClean="0"/>
              <a:t>২।লখার দিন কাটে কি ভাবে।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001635" y="750628"/>
            <a:ext cx="4459977" cy="1241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/>
              <a:t>জোড়ায় কাজ</a:t>
            </a:r>
            <a:endParaRPr lang="en-US" sz="6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0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225" y="0"/>
            <a:ext cx="1147641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6000" dirty="0" smtClean="0">
                <a:solidFill>
                  <a:srgbClr val="00B050"/>
                </a:solidFill>
              </a:rPr>
              <a:t>দলীয় কাজ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endParaRPr lang="bn-BD" sz="6000" dirty="0" smtClean="0">
              <a:solidFill>
                <a:srgbClr val="00B050"/>
              </a:solidFill>
            </a:endParaRPr>
          </a:p>
          <a:p>
            <a:pPr algn="ctr">
              <a:lnSpc>
                <a:spcPct val="150000"/>
              </a:lnSpc>
            </a:pPr>
            <a:endParaRPr lang="bn-BD" sz="6000" dirty="0"/>
          </a:p>
          <a:p>
            <a:pPr algn="ctr">
              <a:lnSpc>
                <a:spcPct val="150000"/>
              </a:lnSpc>
            </a:pPr>
            <a:endParaRPr lang="bn-BD" sz="6000" dirty="0" smtClean="0"/>
          </a:p>
          <a:p>
            <a:pPr algn="ctr">
              <a:lnSpc>
                <a:spcPct val="150000"/>
              </a:lnSpc>
            </a:pPr>
            <a:r>
              <a:rPr lang="bn-BD" sz="4800" dirty="0" smtClean="0">
                <a:solidFill>
                  <a:srgbClr val="0070C0"/>
                </a:solidFill>
              </a:rPr>
              <a:t> </a:t>
            </a:r>
            <a:endParaRPr lang="en-US" sz="4800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bn-BD" sz="4800" dirty="0" smtClean="0">
                <a:solidFill>
                  <a:srgbClr val="0070C0"/>
                </a:solidFill>
              </a:rPr>
              <a:t>ছবিটি কি অর্থ বহন করে ব্যাখ্যা কর।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150" y="1421353"/>
            <a:ext cx="5785497" cy="36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2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896" y="847558"/>
            <a:ext cx="942638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6000" dirty="0" smtClean="0">
                <a:solidFill>
                  <a:srgbClr val="00B050"/>
                </a:solidFill>
              </a:rPr>
              <a:t>মূল্যায়  </a:t>
            </a:r>
            <a:endParaRPr lang="en-US" sz="6000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bn-BD" sz="3200" dirty="0" smtClean="0">
                <a:solidFill>
                  <a:schemeClr val="accent1"/>
                </a:solidFill>
              </a:rPr>
              <a:t>১। শহিদ মিনার কি?</a:t>
            </a:r>
          </a:p>
          <a:p>
            <a:pPr>
              <a:lnSpc>
                <a:spcPct val="150000"/>
              </a:lnSpc>
            </a:pPr>
            <a:r>
              <a:rPr lang="bn-BD" sz="3200" dirty="0" smtClean="0">
                <a:solidFill>
                  <a:schemeClr val="accent1"/>
                </a:solidFill>
              </a:rPr>
              <a:t> </a:t>
            </a:r>
            <a:r>
              <a:rPr lang="bn-BD" sz="3200" dirty="0">
                <a:solidFill>
                  <a:schemeClr val="accent1"/>
                </a:solidFill>
              </a:rPr>
              <a:t>২। লখা রাতে কোথায় ঘুমায়?</a:t>
            </a:r>
          </a:p>
          <a:p>
            <a:pPr>
              <a:lnSpc>
                <a:spcPct val="150000"/>
              </a:lnSpc>
            </a:pPr>
            <a:r>
              <a:rPr lang="bn-BD" sz="3200" dirty="0">
                <a:solidFill>
                  <a:schemeClr val="accent1"/>
                </a:solidFill>
              </a:rPr>
              <a:t>৩</a:t>
            </a:r>
            <a:r>
              <a:rPr lang="bn-BD" sz="3200" dirty="0" smtClean="0">
                <a:solidFill>
                  <a:schemeClr val="accent1"/>
                </a:solidFill>
              </a:rPr>
              <a:t>। প্রতিবছর ২১শে ফেব্রুয়ারি কাদেকে স্মরণ করা হয় </a:t>
            </a:r>
          </a:p>
          <a:p>
            <a:pPr algn="ctr">
              <a:lnSpc>
                <a:spcPct val="150000"/>
              </a:lnSpc>
            </a:pPr>
            <a:r>
              <a:rPr lang="bn-BD" sz="4000" dirty="0" smtClean="0"/>
              <a:t>         </a:t>
            </a:r>
          </a:p>
          <a:p>
            <a:pPr>
              <a:lnSpc>
                <a:spcPct val="150000"/>
              </a:lnSpc>
            </a:pPr>
            <a:endParaRPr lang="bn-BD" sz="4000" dirty="0"/>
          </a:p>
          <a:p>
            <a:pPr>
              <a:lnSpc>
                <a:spcPct val="150000"/>
              </a:lnSpc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295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7777" y="2899523"/>
            <a:ext cx="103273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</a:rPr>
              <a:t>বাড়ীর কাজ</a:t>
            </a:r>
          </a:p>
          <a:p>
            <a:pPr algn="ctr"/>
            <a:r>
              <a:rPr lang="bn-BD" sz="4800" dirty="0" smtClean="0">
                <a:solidFill>
                  <a:schemeClr val="accent1">
                    <a:lumMod val="50000"/>
                  </a:schemeClr>
                </a:solidFill>
              </a:rPr>
              <a:t>লখার একুশে গল্পটির নাম করণের স্বাথকতা </a:t>
            </a:r>
            <a:r>
              <a:rPr lang="bn-BD" sz="4800" dirty="0">
                <a:solidFill>
                  <a:schemeClr val="accent1">
                    <a:lumMod val="50000"/>
                  </a:schemeClr>
                </a:solidFill>
              </a:rPr>
              <a:t>লিপিবদ্ধ </a:t>
            </a:r>
            <a:r>
              <a:rPr lang="bn-BD" sz="4800" dirty="0" smtClean="0">
                <a:solidFill>
                  <a:schemeClr val="accent1">
                    <a:lumMod val="50000"/>
                  </a:schemeClr>
                </a:solidFill>
              </a:rPr>
              <a:t>কর।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0159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1057274"/>
            <a:ext cx="9144000" cy="5486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8424" y="2886917"/>
            <a:ext cx="6083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</a:rPr>
              <a:t>ধন্যবাদ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694" y="605118"/>
            <a:ext cx="11122399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6000" dirty="0" smtClean="0"/>
              <a:t>             </a:t>
            </a:r>
            <a:r>
              <a:rPr lang="bn-BD" sz="6000" dirty="0" smtClean="0">
                <a:solidFill>
                  <a:srgbClr val="FF0000"/>
                </a:solidFill>
              </a:rPr>
              <a:t>পরিচিত</a:t>
            </a:r>
          </a:p>
          <a:p>
            <a:r>
              <a:rPr lang="bn-BD" sz="4000" dirty="0" smtClean="0"/>
              <a:t>               </a:t>
            </a:r>
            <a:r>
              <a:rPr lang="bn-BD" sz="4400" dirty="0" smtClean="0"/>
              <a:t>মোসাঃ হাবিবা খাতুন</a:t>
            </a:r>
          </a:p>
          <a:p>
            <a:r>
              <a:rPr lang="bn-BD" sz="4400" dirty="0"/>
              <a:t> </a:t>
            </a:r>
            <a:r>
              <a:rPr lang="bn-BD" sz="4400" dirty="0" smtClean="0"/>
              <a:t>                </a:t>
            </a:r>
            <a:r>
              <a:rPr lang="en-US" sz="6000" dirty="0" err="1" smtClean="0"/>
              <a:t>সহকারী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শিক্ষিকা</a:t>
            </a:r>
            <a:r>
              <a:rPr lang="en-US" sz="6000" dirty="0" smtClean="0"/>
              <a:t> </a:t>
            </a:r>
          </a:p>
          <a:p>
            <a:pPr algn="ctr"/>
            <a:r>
              <a:rPr lang="en-US" sz="6000" dirty="0" err="1" smtClean="0"/>
              <a:t>লক্ষীপুর</a:t>
            </a:r>
            <a:r>
              <a:rPr lang="en-US" sz="6000" dirty="0" smtClean="0"/>
              <a:t> </a:t>
            </a:r>
            <a:r>
              <a:rPr lang="en-US" sz="6000" dirty="0" err="1" smtClean="0"/>
              <a:t>উচ্চ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বিদ্যালয়</a:t>
            </a:r>
            <a:endParaRPr lang="en-US" sz="6000" dirty="0" smtClean="0"/>
          </a:p>
          <a:p>
            <a:pPr algn="ctr"/>
            <a:r>
              <a:rPr lang="bn-BD" sz="4000" dirty="0" smtClean="0"/>
              <a:t>চাঁপাইঃ নবাবগঞ্জ সদর,</a:t>
            </a:r>
            <a:r>
              <a:rPr lang="bn-BD" sz="4000" dirty="0"/>
              <a:t> নবাবগঞ্জ</a:t>
            </a:r>
            <a:r>
              <a:rPr lang="bn-BD" sz="4000" dirty="0" smtClean="0"/>
              <a:t> </a:t>
            </a:r>
            <a:endParaRPr lang="en-US" sz="4000" dirty="0" smtClean="0"/>
          </a:p>
          <a:p>
            <a:pPr algn="ctr"/>
            <a:r>
              <a:rPr lang="en-US" sz="6000" dirty="0" err="1" smtClean="0"/>
              <a:t>আই</a:t>
            </a:r>
            <a:r>
              <a:rPr lang="en-US" sz="6000" dirty="0" smtClean="0"/>
              <a:t> </a:t>
            </a:r>
            <a:r>
              <a:rPr lang="en-US" sz="6000" dirty="0" err="1" smtClean="0"/>
              <a:t>ডি</a:t>
            </a:r>
            <a:r>
              <a:rPr lang="en-US" sz="6000" dirty="0" smtClean="0"/>
              <a:t> </a:t>
            </a:r>
            <a:r>
              <a:rPr lang="en-US" sz="6000" dirty="0" err="1" smtClean="0"/>
              <a:t>নং</a:t>
            </a:r>
            <a:r>
              <a:rPr lang="en-US" sz="6000" dirty="0" smtClean="0"/>
              <a:t>-</a:t>
            </a:r>
            <a:r>
              <a:rPr lang="bn-BD" sz="6000" dirty="0" smtClean="0"/>
              <a:t> ৬</a:t>
            </a:r>
          </a:p>
          <a:p>
            <a:r>
              <a:rPr lang="bn-BD" sz="4000" dirty="0" smtClean="0"/>
              <a:t> 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221054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320" y="622705"/>
            <a:ext cx="907256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6000" dirty="0" smtClean="0">
                <a:solidFill>
                  <a:srgbClr val="00B050"/>
                </a:solidFill>
              </a:rPr>
              <a:t>পাঠ পরিচিত </a:t>
            </a:r>
          </a:p>
          <a:p>
            <a:pPr algn="ctr">
              <a:lnSpc>
                <a:spcPct val="150000"/>
              </a:lnSpc>
            </a:pPr>
            <a:r>
              <a:rPr lang="bn-BD" sz="4400" dirty="0" smtClean="0">
                <a:solidFill>
                  <a:srgbClr val="0070C0"/>
                </a:solidFill>
              </a:rPr>
              <a:t>বিষয়ঃ বাংলা</a:t>
            </a:r>
          </a:p>
          <a:p>
            <a:pPr algn="ctr">
              <a:lnSpc>
                <a:spcPct val="150000"/>
              </a:lnSpc>
            </a:pPr>
            <a:r>
              <a:rPr lang="bn-BD" sz="4400" dirty="0" smtClean="0">
                <a:solidFill>
                  <a:srgbClr val="FFC000"/>
                </a:solidFill>
              </a:rPr>
              <a:t>শ্রেণিঃ ৭ম</a:t>
            </a:r>
          </a:p>
          <a:p>
            <a:pPr algn="ctr">
              <a:lnSpc>
                <a:spcPct val="150000"/>
              </a:lnSpc>
            </a:pPr>
            <a:r>
              <a:rPr lang="bn-BD" sz="4400" dirty="0" smtClean="0">
                <a:solidFill>
                  <a:srgbClr val="FF0000"/>
                </a:solidFill>
              </a:rPr>
              <a:t>গদ্য</a:t>
            </a:r>
          </a:p>
          <a:p>
            <a:pPr algn="ctr">
              <a:lnSpc>
                <a:spcPct val="150000"/>
              </a:lnSpc>
            </a:pPr>
            <a:r>
              <a:rPr lang="bn-BD" sz="4400" dirty="0" smtClean="0">
                <a:solidFill>
                  <a:srgbClr val="FFC000"/>
                </a:solidFill>
              </a:rPr>
              <a:t>সময়ঃ ৪০ মিনিট </a:t>
            </a:r>
          </a:p>
          <a:p>
            <a:pPr algn="ctr">
              <a:lnSpc>
                <a:spcPct val="150000"/>
              </a:lnSpc>
            </a:pPr>
            <a:endParaRPr lang="bn-BD" sz="4400" b="1" dirty="0" smtClean="0">
              <a:solidFill>
                <a:srgbClr val="FFC000"/>
              </a:solidFill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851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707" y="1048872"/>
            <a:ext cx="107576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endParaRPr lang="bn-BD" sz="4000" dirty="0">
              <a:solidFill>
                <a:srgbClr val="0070C0"/>
              </a:solidFill>
            </a:endParaRPr>
          </a:p>
          <a:p>
            <a:pPr algn="ctr"/>
            <a:r>
              <a:rPr lang="bn-BD" sz="4000" dirty="0" smtClean="0">
                <a:solidFill>
                  <a:srgbClr val="0070C0"/>
                </a:solidFill>
              </a:rPr>
              <a:t>একুশে গান               মিছিলের ঢল </a:t>
            </a:r>
            <a:endParaRPr lang="bn-BD" sz="4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99249" y="1676168"/>
            <a:ext cx="4450975" cy="24244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5" y="1676168"/>
            <a:ext cx="4303060" cy="252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0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1189" y="833116"/>
            <a:ext cx="798393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dirty="0" smtClean="0"/>
              <a:t>   </a:t>
            </a:r>
            <a:endParaRPr lang="bn-BD" sz="6000" dirty="0" smtClean="0">
              <a:solidFill>
                <a:srgbClr val="00B05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bn-BD" sz="2800" dirty="0" smtClean="0"/>
              <a:t>  </a:t>
            </a:r>
            <a:r>
              <a:rPr lang="bn-BD" sz="6000" dirty="0" smtClean="0">
                <a:solidFill>
                  <a:srgbClr val="7030A0"/>
                </a:solidFill>
              </a:rPr>
              <a:t>লখার একুশে</a:t>
            </a:r>
          </a:p>
          <a:p>
            <a:pPr algn="ctr">
              <a:lnSpc>
                <a:spcPct val="150000"/>
              </a:lnSpc>
            </a:pPr>
            <a:r>
              <a:rPr lang="bn-BD" sz="4000" dirty="0" smtClean="0">
                <a:solidFill>
                  <a:srgbClr val="7030A0"/>
                </a:solidFill>
              </a:rPr>
              <a:t>আবুবকর সিদ্দিক</a:t>
            </a:r>
            <a:endParaRPr lang="bn-BD" sz="4000" dirty="0">
              <a:solidFill>
                <a:srgbClr val="7030A0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379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742" y="345423"/>
            <a:ext cx="106455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	          </a:t>
            </a:r>
            <a:r>
              <a:rPr lang="bn-BD" sz="6000" dirty="0" smtClean="0">
                <a:solidFill>
                  <a:srgbClr val="00B050"/>
                </a:solidFill>
              </a:rPr>
              <a:t>শিখন ফল</a:t>
            </a:r>
          </a:p>
          <a:p>
            <a:endParaRPr lang="en-US" sz="4000" dirty="0" smtClean="0"/>
          </a:p>
          <a:p>
            <a:pPr>
              <a:lnSpc>
                <a:spcPct val="150000"/>
              </a:lnSpc>
            </a:pPr>
            <a:r>
              <a:rPr lang="bn-BD" sz="4400" dirty="0" smtClean="0"/>
              <a:t>১। লেখকের পরিচিতি </a:t>
            </a:r>
            <a:r>
              <a:rPr lang="bn-BD" sz="4400" dirty="0"/>
              <a:t>বলতে পারবে </a:t>
            </a:r>
            <a:r>
              <a:rPr lang="bn-BD" sz="4400" dirty="0" smtClean="0"/>
              <a:t>৷</a:t>
            </a:r>
          </a:p>
          <a:p>
            <a:pPr>
              <a:lnSpc>
                <a:spcPct val="150000"/>
              </a:lnSpc>
            </a:pPr>
            <a:r>
              <a:rPr lang="bn-BD" sz="4400" dirty="0" smtClean="0"/>
              <a:t>২। নতুন শব্দের </a:t>
            </a:r>
            <a:r>
              <a:rPr lang="bn-BD" sz="4400" dirty="0"/>
              <a:t>অর্থ বলতে  পারবে </a:t>
            </a:r>
            <a:r>
              <a:rPr lang="bn-BD" sz="4400" dirty="0" smtClean="0"/>
              <a:t>৷</a:t>
            </a:r>
          </a:p>
          <a:p>
            <a:pPr>
              <a:lnSpc>
                <a:spcPct val="150000"/>
              </a:lnSpc>
            </a:pPr>
            <a:r>
              <a:rPr lang="bn-BD" sz="4000" dirty="0" smtClean="0"/>
              <a:t>৩। শহীদ দিবসের তাৎপয </a:t>
            </a:r>
            <a:r>
              <a:rPr lang="bn-BD" sz="4000" dirty="0"/>
              <a:t>ব্যাখ্যা করেত পারবে ৷</a:t>
            </a:r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91042468"/>
              </p:ext>
            </p:extLst>
          </p:nvPr>
        </p:nvGraphicFramePr>
        <p:xfrm>
          <a:off x="2032000" y="564776"/>
          <a:ext cx="8128000" cy="557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11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430CF6-9453-47B7-A833-1B8F8C893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B9430CF6-9453-47B7-A833-1B8F8C893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E178E7-5369-4F9E-8B1C-AC1C85CBC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0E178E7-5369-4F9E-8B1C-AC1C85CBCD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FF175-9D23-4170-9475-824DFDD62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F9FF175-9D23-4170-9475-824DFDD629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573FCA-7E8D-423D-B09E-FF780CBF5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5573FCA-7E8D-423D-B09E-FF780CBF57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482965-9247-4328-BB4A-18BA8E5C2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35482965-9247-4328-BB4A-18BA8E5C2D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0995CA-7A35-41CE-8F6C-84BB98B31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80995CA-7A35-41CE-8F6C-84BB98B31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8F5092-9D5D-47BB-AFFE-99DCEE9E2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498F5092-9D5D-47BB-AFFE-99DCEE9E2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64245F-495B-432C-B188-ECC80E035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4764245F-495B-432C-B188-ECC80E035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D9D470-DD54-4F5F-8961-6FF7ED5A0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9CD9D470-DD54-4F5F-8961-6FF7ED5A0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8262" y="327575"/>
            <a:ext cx="839096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</a:rPr>
              <a:t>পাঠ উপস্থাপন</a:t>
            </a:r>
          </a:p>
          <a:p>
            <a:pPr algn="ctr"/>
            <a:endParaRPr lang="bn-BD" sz="4000" dirty="0"/>
          </a:p>
          <a:p>
            <a:pPr algn="ctr"/>
            <a:endParaRPr lang="bn-BD" sz="4000" dirty="0" smtClean="0"/>
          </a:p>
          <a:p>
            <a:pPr algn="ctr"/>
            <a:endParaRPr lang="bn-BD" sz="4000" dirty="0"/>
          </a:p>
          <a:p>
            <a:pPr algn="ctr"/>
            <a:endParaRPr lang="bn-BD" sz="4000" dirty="0" smtClean="0"/>
          </a:p>
          <a:p>
            <a:pPr algn="ctr"/>
            <a:endParaRPr lang="bn-BD" sz="4000" dirty="0"/>
          </a:p>
          <a:p>
            <a:pPr algn="ctr"/>
            <a:endParaRPr lang="bn-BD" sz="4000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73" y="1242838"/>
            <a:ext cx="8144545" cy="463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6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87388" cy="825615"/>
          </a:xfrm>
        </p:spPr>
        <p:txBody>
          <a:bodyPr/>
          <a:lstStyle/>
          <a:p>
            <a:pPr algn="ctr"/>
            <a:r>
              <a:rPr lang="bn-BD" dirty="0" smtClean="0"/>
              <a:t>নতুন শব্দের অর্থ জানা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89" y="1451210"/>
            <a:ext cx="2952750" cy="1552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7165" y="1623032"/>
            <a:ext cx="2178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পাথর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13765" y="3964641"/>
            <a:ext cx="339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শহীদ মিনার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89" y="3195414"/>
            <a:ext cx="2952750" cy="184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3083" y="3964641"/>
            <a:ext cx="41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শহীদের স্মৃতি রক্ষার জন্য নির্মিত মিনার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869141" y="1703060"/>
            <a:ext cx="1479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শান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954741" y="5741894"/>
            <a:ext cx="1869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ভিখ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-5371" r="48556" b="14770"/>
          <a:stretch/>
        </p:blipFill>
        <p:spPr>
          <a:xfrm>
            <a:off x="3711389" y="4918748"/>
            <a:ext cx="2952750" cy="18147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53083" y="5499847"/>
            <a:ext cx="3500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ভিক্ষা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50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176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3</vt:i4>
      </vt:variant>
    </vt:vector>
  </HeadingPairs>
  <TitlesOfParts>
    <vt:vector size="23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নতুন শব্দের অর্থ জানা</vt:lpstr>
      <vt:lpstr>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  <vt:lpstr>Custom Show 2</vt:lpstr>
      <vt:lpstr>Custom Show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243</cp:revision>
  <dcterms:created xsi:type="dcterms:W3CDTF">2013-10-21T03:42:14Z</dcterms:created>
  <dcterms:modified xsi:type="dcterms:W3CDTF">2013-10-30T00:19:19Z</dcterms:modified>
</cp:coreProperties>
</file>