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4" r:id="rId6"/>
    <p:sldId id="261" r:id="rId7"/>
    <p:sldId id="262" r:id="rId8"/>
    <p:sldId id="291" r:id="rId9"/>
    <p:sldId id="286" r:id="rId10"/>
    <p:sldId id="285" r:id="rId11"/>
    <p:sldId id="279" r:id="rId12"/>
    <p:sldId id="287" r:id="rId13"/>
    <p:sldId id="280" r:id="rId14"/>
    <p:sldId id="268" r:id="rId15"/>
    <p:sldId id="278" r:id="rId16"/>
    <p:sldId id="271" r:id="rId17"/>
    <p:sldId id="281" r:id="rId18"/>
    <p:sldId id="2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000"/>
    <a:srgbClr val="FFFEC2"/>
    <a:srgbClr val="FFE9A3"/>
    <a:srgbClr val="EFF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8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3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4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4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2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8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5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1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7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">
              <a:srgbClr val="FFFEC2"/>
            </a:gs>
            <a:gs pos="0">
              <a:srgbClr val="D2E5C1"/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99C5-74BF-4517-B033-16E606E0B59E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C846C-69EC-4417-AC11-C31944599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2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g"/><Relationship Id="rId4" Type="http://schemas.openxmlformats.org/officeDocument/2006/relationships/image" Target="../media/image1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g"/><Relationship Id="rId5" Type="http://schemas.openxmlformats.org/officeDocument/2006/relationships/image" Target="../media/image19.jpg"/><Relationship Id="rId4" Type="http://schemas.openxmlformats.org/officeDocument/2006/relationships/image" Target="../media/image1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malekjgc@gmail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9.png"/><Relationship Id="rId7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10.png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074" y="3155323"/>
            <a:ext cx="2726342" cy="34492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6158" y="421434"/>
            <a:ext cx="9144000" cy="1153129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bn-BD" b="1" dirty="0" smtClean="0">
                <a:solidFill>
                  <a:srgbClr val="002060"/>
                </a:solidFill>
              </a:rPr>
              <a:t>আজকের ক্লাশে সবাইকে</a:t>
            </a:r>
            <a:endParaRPr lang="en-US" sz="153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8056" y="1574563"/>
            <a:ext cx="870611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b="1" dirty="0">
                <a:solidFill>
                  <a:srgbClr val="FF0000"/>
                </a:solidFill>
              </a:rPr>
              <a:t>স্বাগতম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6535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84809" y="3023790"/>
            <a:ext cx="6367463" cy="3172069"/>
            <a:chOff x="84809" y="3023790"/>
            <a:chExt cx="6367463" cy="317206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809" y="3023790"/>
              <a:ext cx="6367463" cy="3172069"/>
            </a:xfrm>
            <a:prstGeom prst="rect">
              <a:avLst/>
            </a:prstGeom>
          </p:spPr>
        </p:pic>
        <p:grpSp>
          <p:nvGrpSpPr>
            <p:cNvPr id="31" name="Group 30"/>
            <p:cNvGrpSpPr/>
            <p:nvPr/>
          </p:nvGrpSpPr>
          <p:grpSpPr>
            <a:xfrm>
              <a:off x="2303167" y="3949522"/>
              <a:ext cx="1805193" cy="1974757"/>
              <a:chOff x="7688687" y="332704"/>
              <a:chExt cx="1620593" cy="1682352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32" name="Arc 31"/>
              <p:cNvSpPr/>
              <p:nvPr/>
            </p:nvSpPr>
            <p:spPr>
              <a:xfrm>
                <a:off x="7688687" y="347729"/>
                <a:ext cx="1120462" cy="1667327"/>
              </a:xfrm>
              <a:prstGeom prst="arc">
                <a:avLst>
                  <a:gd name="adj1" fmla="val 17169091"/>
                  <a:gd name="adj2" fmla="val 4311691"/>
                </a:avLst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Arc 32"/>
              <p:cNvSpPr/>
              <p:nvPr/>
            </p:nvSpPr>
            <p:spPr>
              <a:xfrm rot="10800000">
                <a:off x="8188818" y="332704"/>
                <a:ext cx="1120462" cy="1667327"/>
              </a:xfrm>
              <a:prstGeom prst="arc">
                <a:avLst>
                  <a:gd name="adj1" fmla="val 17169091"/>
                  <a:gd name="adj2" fmla="val 4311691"/>
                </a:avLst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9636369" y="3305911"/>
            <a:ext cx="537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bg1"/>
                </a:solidFill>
              </a:rPr>
              <a:t>চাঁদ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1931" y="6348046"/>
            <a:ext cx="300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ত্রুটিগ্রস্থ চোখ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2614411" y="3090933"/>
            <a:ext cx="1442434" cy="257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C00000"/>
                </a:solidFill>
              </a:rPr>
              <a:t>চক্ষু লেন্স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18974" y="3541691"/>
            <a:ext cx="953037" cy="3219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820000"/>
                </a:solidFill>
              </a:rPr>
              <a:t>রেটিনা</a:t>
            </a:r>
            <a:endParaRPr lang="en-US" b="1" dirty="0">
              <a:solidFill>
                <a:srgbClr val="82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6399" y="3996887"/>
            <a:ext cx="976648" cy="1502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820000"/>
                </a:solidFill>
              </a:rPr>
              <a:t>রেটিনার সামনে গঠিত প্রতিবিম্ব</a:t>
            </a:r>
            <a:endParaRPr lang="en-US" b="1" dirty="0">
              <a:solidFill>
                <a:srgbClr val="82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7577" y="5384821"/>
            <a:ext cx="2176530" cy="668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820000"/>
                </a:solidFill>
              </a:rPr>
              <a:t>দূরের বস্তু হতে আগত আলোক রশ্মি</a:t>
            </a:r>
            <a:endParaRPr lang="en-US" b="1" dirty="0">
              <a:solidFill>
                <a:srgbClr val="82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78790" y="4653991"/>
            <a:ext cx="51400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2400" b="1" dirty="0" smtClean="0">
                <a:solidFill>
                  <a:srgbClr val="C00000"/>
                </a:solidFill>
              </a:rPr>
              <a:t>ত্রুটির কারণসমুহঃ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400" b="1" dirty="0" smtClean="0">
                <a:solidFill>
                  <a:srgbClr val="002060"/>
                </a:solidFill>
              </a:rPr>
              <a:t>অক্ষিগোলকের ব্যাসার্ধ বেড়ে গেলে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400" b="1" dirty="0" smtClean="0">
                <a:solidFill>
                  <a:srgbClr val="002060"/>
                </a:solidFill>
              </a:rPr>
              <a:t>ফোকাস দূ্রত্ব কমে গেলে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400" b="1" dirty="0" smtClean="0">
                <a:solidFill>
                  <a:srgbClr val="002060"/>
                </a:solidFill>
              </a:rPr>
              <a:t>অভিসারী ক্ষমতা বেড়ে গেলে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382153" y="3750788"/>
            <a:ext cx="300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হ্রস্ব দৃষ্টি সম্পন্ন চোখ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031899" y="2594222"/>
            <a:ext cx="300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সুস্থ চোখ</a:t>
            </a:r>
            <a:endParaRPr lang="en-US" sz="2400" b="1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83338" y="1401924"/>
            <a:ext cx="218940" cy="1475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56555" y="102334"/>
            <a:ext cx="5764695" cy="2490582"/>
            <a:chOff x="56555" y="102334"/>
            <a:chExt cx="5764695" cy="2490582"/>
          </a:xfrm>
        </p:grpSpPr>
        <p:grpSp>
          <p:nvGrpSpPr>
            <p:cNvPr id="48" name="Group 47"/>
            <p:cNvGrpSpPr/>
            <p:nvPr/>
          </p:nvGrpSpPr>
          <p:grpSpPr>
            <a:xfrm>
              <a:off x="56555" y="102334"/>
              <a:ext cx="5764695" cy="2490582"/>
              <a:chOff x="82313" y="102334"/>
              <a:chExt cx="5764695" cy="2490582"/>
            </a:xfrm>
          </p:grpSpPr>
          <p:grpSp>
            <p:nvGrpSpPr>
              <p:cNvPr id="45" name="Group 44"/>
              <p:cNvGrpSpPr/>
              <p:nvPr/>
            </p:nvGrpSpPr>
            <p:grpSpPr>
              <a:xfrm>
                <a:off x="82313" y="102334"/>
                <a:ext cx="5764695" cy="2490582"/>
                <a:chOff x="82313" y="102334"/>
                <a:chExt cx="5764695" cy="2490582"/>
              </a:xfrm>
            </p:grpSpPr>
            <p:grpSp>
              <p:nvGrpSpPr>
                <p:cNvPr id="42" name="Group 41"/>
                <p:cNvGrpSpPr/>
                <p:nvPr/>
              </p:nvGrpSpPr>
              <p:grpSpPr>
                <a:xfrm>
                  <a:off x="82313" y="102334"/>
                  <a:ext cx="5764695" cy="2490582"/>
                  <a:chOff x="82313" y="102334"/>
                  <a:chExt cx="5764695" cy="2490582"/>
                </a:xfrm>
              </p:grpSpPr>
              <p:grpSp>
                <p:nvGrpSpPr>
                  <p:cNvPr id="38" name="Group 37"/>
                  <p:cNvGrpSpPr/>
                  <p:nvPr/>
                </p:nvGrpSpPr>
                <p:grpSpPr>
                  <a:xfrm>
                    <a:off x="82313" y="102334"/>
                    <a:ext cx="5764695" cy="2490582"/>
                    <a:chOff x="82313" y="102334"/>
                    <a:chExt cx="5764695" cy="2490582"/>
                  </a:xfrm>
                </p:grpSpPr>
                <p:grpSp>
                  <p:nvGrpSpPr>
                    <p:cNvPr id="22" name="Group 21"/>
                    <p:cNvGrpSpPr/>
                    <p:nvPr/>
                  </p:nvGrpSpPr>
                  <p:grpSpPr>
                    <a:xfrm>
                      <a:off x="82313" y="102334"/>
                      <a:ext cx="5764695" cy="2490582"/>
                      <a:chOff x="82313" y="102334"/>
                      <a:chExt cx="5764695" cy="2490582"/>
                    </a:xfrm>
                  </p:grpSpPr>
                  <p:grpSp>
                    <p:nvGrpSpPr>
                      <p:cNvPr id="30" name="Group 29"/>
                      <p:cNvGrpSpPr/>
                      <p:nvPr/>
                    </p:nvGrpSpPr>
                    <p:grpSpPr>
                      <a:xfrm>
                        <a:off x="82313" y="102334"/>
                        <a:ext cx="5764695" cy="2490582"/>
                        <a:chOff x="82313" y="102334"/>
                        <a:chExt cx="5764695" cy="2490582"/>
                      </a:xfrm>
                    </p:grpSpPr>
                    <p:grpSp>
                      <p:nvGrpSpPr>
                        <p:cNvPr id="28" name="Group 27"/>
                        <p:cNvGrpSpPr/>
                        <p:nvPr/>
                      </p:nvGrpSpPr>
                      <p:grpSpPr>
                        <a:xfrm>
                          <a:off x="82313" y="156803"/>
                          <a:ext cx="5764695" cy="2436113"/>
                          <a:chOff x="82313" y="156803"/>
                          <a:chExt cx="5764695" cy="2436113"/>
                        </a:xfrm>
                      </p:grpSpPr>
                      <p:grpSp>
                        <p:nvGrpSpPr>
                          <p:cNvPr id="18" name="Group 17"/>
                          <p:cNvGrpSpPr/>
                          <p:nvPr/>
                        </p:nvGrpSpPr>
                        <p:grpSpPr>
                          <a:xfrm>
                            <a:off x="82313" y="156803"/>
                            <a:ext cx="5764695" cy="2436113"/>
                            <a:chOff x="79514" y="158109"/>
                            <a:chExt cx="5764695" cy="2436113"/>
                          </a:xfrm>
                        </p:grpSpPr>
                        <p:pic>
                          <p:nvPicPr>
                            <p:cNvPr id="7" name="Picture 6"/>
                            <p:cNvPicPr>
                              <a:picLocks noChangeAspect="1"/>
                            </p:cNvPicPr>
                            <p:nvPr/>
                          </p:nvPicPr>
                          <p:blipFill rotWithShape="1">
                            <a:blip r:embed="rId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 l="35160" r="1" b="64483"/>
                            <a:stretch/>
                          </p:blipFill>
                          <p:spPr>
                            <a:xfrm>
                              <a:off x="79514" y="158109"/>
                              <a:ext cx="5764695" cy="2436113"/>
                            </a:xfrm>
                            <a:prstGeom prst="rect">
                              <a:avLst/>
                            </a:prstGeom>
                          </p:spPr>
                        </p:pic>
                        <p:sp>
                          <p:nvSpPr>
                            <p:cNvPr id="13" name="Rectangle 12"/>
                            <p:cNvSpPr/>
                            <p:nvPr/>
                          </p:nvSpPr>
                          <p:spPr>
                            <a:xfrm>
                              <a:off x="84809" y="1261011"/>
                              <a:ext cx="945501" cy="451879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US"/>
                            </a:p>
                          </p:txBody>
                        </p:sp>
                      </p:grpSp>
                      <p:cxnSp>
                        <p:nvCxnSpPr>
                          <p:cNvPr id="25" name="Straight Arrow Connector 24"/>
                          <p:cNvCxnSpPr/>
                          <p:nvPr/>
                        </p:nvCxnSpPr>
                        <p:spPr>
                          <a:xfrm>
                            <a:off x="3771369" y="1399776"/>
                            <a:ext cx="218940" cy="14752"/>
                          </a:xfrm>
                          <a:prstGeom prst="straightConnector1">
                            <a:avLst/>
                          </a:prstGeom>
                          <a:ln w="12700">
                            <a:solidFill>
                              <a:schemeClr val="tx1"/>
                            </a:solidFill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29" name="Rectangle 28"/>
                        <p:cNvSpPr/>
                        <p:nvPr/>
                      </p:nvSpPr>
                      <p:spPr>
                        <a:xfrm>
                          <a:off x="180303" y="102334"/>
                          <a:ext cx="2661638" cy="668250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bn-BD" b="1" dirty="0" smtClean="0">
                              <a:solidFill>
                                <a:srgbClr val="820000"/>
                              </a:solidFill>
                            </a:rPr>
                            <a:t>দূরের বস্তু হতে আগত আলোক রশ্মি</a:t>
                          </a:r>
                          <a:endParaRPr lang="en-US" b="1" dirty="0">
                            <a:solidFill>
                              <a:srgbClr val="820000"/>
                            </a:solidFill>
                          </a:endParaRPr>
                        </a:p>
                      </p:txBody>
                    </p:sp>
                  </p:grpSp>
                  <p:grpSp>
                    <p:nvGrpSpPr>
                      <p:cNvPr id="21" name="Group 20"/>
                      <p:cNvGrpSpPr/>
                      <p:nvPr/>
                    </p:nvGrpSpPr>
                    <p:grpSpPr>
                      <a:xfrm>
                        <a:off x="2176525" y="590280"/>
                        <a:ext cx="1620593" cy="1682352"/>
                        <a:chOff x="7688687" y="332704"/>
                        <a:chExt cx="1620593" cy="1682352"/>
                      </a:xfrm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p:grpSpPr>
                    <p:sp>
                      <p:nvSpPr>
                        <p:cNvPr id="19" name="Arc 18"/>
                        <p:cNvSpPr/>
                        <p:nvPr/>
                      </p:nvSpPr>
                      <p:spPr>
                        <a:xfrm>
                          <a:off x="7688687" y="347729"/>
                          <a:ext cx="1120462" cy="1667327"/>
                        </a:xfrm>
                        <a:prstGeom prst="arc">
                          <a:avLst>
                            <a:gd name="adj1" fmla="val 17169091"/>
                            <a:gd name="adj2" fmla="val 4311691"/>
                          </a:avLst>
                        </a:prstGeom>
                        <a:grpFill/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7" name="Arc 26"/>
                        <p:cNvSpPr/>
                        <p:nvPr/>
                      </p:nvSpPr>
                      <p:spPr>
                        <a:xfrm rot="10800000">
                          <a:off x="8188818" y="332704"/>
                          <a:ext cx="1120462" cy="1667327"/>
                        </a:xfrm>
                        <a:prstGeom prst="arc">
                          <a:avLst>
                            <a:gd name="adj1" fmla="val 17169091"/>
                            <a:gd name="adj2" fmla="val 4311691"/>
                          </a:avLst>
                        </a:prstGeom>
                        <a:grpFill/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34" name="Rectangle 33"/>
                    <p:cNvSpPr/>
                    <p:nvPr/>
                  </p:nvSpPr>
                  <p:spPr>
                    <a:xfrm>
                      <a:off x="2882722" y="165282"/>
                      <a:ext cx="1442434" cy="25757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bn-BD" b="1" dirty="0" smtClean="0">
                          <a:solidFill>
                            <a:srgbClr val="C00000"/>
                          </a:solidFill>
                        </a:rPr>
                        <a:t>চক্ষু লেন্স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p:txBody>
                </p:sp>
                <p:cxnSp>
                  <p:nvCxnSpPr>
                    <p:cNvPr id="36" name="Straight Arrow Connector 35"/>
                    <p:cNvCxnSpPr/>
                    <p:nvPr/>
                  </p:nvCxnSpPr>
                  <p:spPr>
                    <a:xfrm flipV="1">
                      <a:off x="2987899" y="383095"/>
                      <a:ext cx="206062" cy="286605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9" name="Rectangle 38"/>
                  <p:cNvSpPr/>
                  <p:nvPr/>
                </p:nvSpPr>
                <p:spPr>
                  <a:xfrm>
                    <a:off x="4556975" y="474370"/>
                    <a:ext cx="953037" cy="32197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bn-BD" b="1" dirty="0" smtClean="0">
                        <a:solidFill>
                          <a:srgbClr val="820000"/>
                        </a:solidFill>
                      </a:rPr>
                      <a:t>রেটিনা</a:t>
                    </a:r>
                    <a:endParaRPr lang="en-US" b="1" dirty="0">
                      <a:solidFill>
                        <a:srgbClr val="820000"/>
                      </a:solidFill>
                    </a:endParaRPr>
                  </a:p>
                </p:txBody>
              </p:sp>
              <p:cxnSp>
                <p:nvCxnSpPr>
                  <p:cNvPr id="41" name="Straight Arrow Connector 40"/>
                  <p:cNvCxnSpPr/>
                  <p:nvPr/>
                </p:nvCxnSpPr>
                <p:spPr>
                  <a:xfrm flipV="1">
                    <a:off x="4556975" y="770584"/>
                    <a:ext cx="336997" cy="324120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4" name="Oval 43"/>
                <p:cNvSpPr/>
                <p:nvPr/>
              </p:nvSpPr>
              <p:spPr>
                <a:xfrm>
                  <a:off x="4642552" y="1371112"/>
                  <a:ext cx="109750" cy="10996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" name="Rectangle 42"/>
              <p:cNvSpPr/>
              <p:nvPr/>
            </p:nvSpPr>
            <p:spPr>
              <a:xfrm>
                <a:off x="4866068" y="903808"/>
                <a:ext cx="976648" cy="99383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bn-BD" b="1" dirty="0" smtClean="0">
                    <a:solidFill>
                      <a:srgbClr val="820000"/>
                    </a:solidFill>
                  </a:rPr>
                  <a:t>রেটিনা</a:t>
                </a:r>
                <a:r>
                  <a:rPr lang="bn-BD" b="1" dirty="0">
                    <a:solidFill>
                      <a:srgbClr val="820000"/>
                    </a:solidFill>
                  </a:rPr>
                  <a:t>য়</a:t>
                </a:r>
                <a:r>
                  <a:rPr lang="bn-BD" b="1" dirty="0" smtClean="0">
                    <a:solidFill>
                      <a:srgbClr val="820000"/>
                    </a:solidFill>
                  </a:rPr>
                  <a:t>  গঠিত প্রতিবিম্ব</a:t>
                </a:r>
                <a:endParaRPr lang="en-US" b="1" dirty="0">
                  <a:solidFill>
                    <a:srgbClr val="820000"/>
                  </a:solidFill>
                </a:endParaRPr>
              </a:p>
            </p:txBody>
          </p:sp>
          <p:cxnSp>
            <p:nvCxnSpPr>
              <p:cNvPr id="47" name="Straight Arrow Connector 46"/>
              <p:cNvCxnSpPr>
                <a:stCxn id="44" idx="0"/>
              </p:cNvCxnSpPr>
              <p:nvPr/>
            </p:nvCxnSpPr>
            <p:spPr>
              <a:xfrm flipV="1">
                <a:off x="4697427" y="1259705"/>
                <a:ext cx="196545" cy="11140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/>
            <p:cNvCxnSpPr/>
            <p:nvPr/>
          </p:nvCxnSpPr>
          <p:spPr>
            <a:xfrm>
              <a:off x="82310" y="1400622"/>
              <a:ext cx="4608396" cy="147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Oval 49"/>
          <p:cNvSpPr/>
          <p:nvPr/>
        </p:nvSpPr>
        <p:spPr>
          <a:xfrm>
            <a:off x="4417454" y="1094704"/>
            <a:ext cx="450760" cy="6168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389548" y="4653991"/>
            <a:ext cx="510582" cy="5104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stCxn id="44" idx="0"/>
          </p:cNvCxnSpPr>
          <p:nvPr/>
        </p:nvCxnSpPr>
        <p:spPr>
          <a:xfrm>
            <a:off x="4671669" y="1371112"/>
            <a:ext cx="19037" cy="36314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6901992" y="1251568"/>
            <a:ext cx="5722456" cy="5709216"/>
            <a:chOff x="6831355" y="2054601"/>
            <a:chExt cx="5722456" cy="5709216"/>
          </a:xfrm>
        </p:grpSpPr>
        <p:grpSp>
          <p:nvGrpSpPr>
            <p:cNvPr id="58" name="Group 57"/>
            <p:cNvGrpSpPr/>
            <p:nvPr/>
          </p:nvGrpSpPr>
          <p:grpSpPr>
            <a:xfrm>
              <a:off x="6895708" y="2054601"/>
              <a:ext cx="5658103" cy="5709216"/>
              <a:chOff x="7044744" y="1989299"/>
              <a:chExt cx="5658103" cy="5709216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106909" y="1989299"/>
                <a:ext cx="5595938" cy="5709216"/>
                <a:chOff x="825499" y="3751443"/>
                <a:chExt cx="5595938" cy="5709216"/>
              </a:xfrm>
            </p:grpSpPr>
            <p:pic>
              <p:nvPicPr>
                <p:cNvPr id="6" name="Picture 5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8097" t="53439" r="-8097" b="-53439"/>
                <a:stretch/>
              </p:blipFill>
              <p:spPr>
                <a:xfrm>
                  <a:off x="825499" y="3751443"/>
                  <a:ext cx="5595938" cy="5709216"/>
                </a:xfrm>
                <a:prstGeom prst="rect">
                  <a:avLst/>
                </a:prstGeom>
              </p:spPr>
            </p:pic>
            <p:sp>
              <p:nvSpPr>
                <p:cNvPr id="8" name="Rectangle 7"/>
                <p:cNvSpPr/>
                <p:nvPr/>
              </p:nvSpPr>
              <p:spPr>
                <a:xfrm>
                  <a:off x="1917700" y="3865743"/>
                  <a:ext cx="1705768" cy="439557"/>
                </a:xfrm>
                <a:prstGeom prst="rect">
                  <a:avLst/>
                </a:prstGeom>
                <a:solidFill>
                  <a:srgbClr val="FFFEC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6" name="Oval 55"/>
              <p:cNvSpPr/>
              <p:nvPr/>
            </p:nvSpPr>
            <p:spPr>
              <a:xfrm>
                <a:off x="7044744" y="3241516"/>
                <a:ext cx="193183" cy="23578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11923693" y="3200731"/>
                <a:ext cx="193183" cy="23578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6831355" y="2623399"/>
              <a:ext cx="1952037" cy="68251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bn-BD" dirty="0"/>
                <a:t>দূরবিন্দু কাছে সরে এসেছে</a:t>
              </a:r>
              <a:endParaRPr lang="en-US" dirty="0"/>
            </a:p>
          </p:txBody>
        </p:sp>
        <p:cxnSp>
          <p:nvCxnSpPr>
            <p:cNvPr id="40" name="Straight Arrow Connector 39"/>
            <p:cNvCxnSpPr>
              <a:stCxn id="56" idx="0"/>
            </p:cNvCxnSpPr>
            <p:nvPr/>
          </p:nvCxnSpPr>
          <p:spPr>
            <a:xfrm flipV="1">
              <a:off x="6992300" y="3090933"/>
              <a:ext cx="91080" cy="21588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031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11" grpId="0" animBg="1"/>
      <p:bldP spid="12" grpId="0" animBg="1"/>
      <p:bldP spid="14" grpId="0" animBg="1"/>
      <p:bldP spid="16" grpId="0"/>
      <p:bldP spid="17" grpId="0"/>
      <p:bldP spid="50" grpId="0" animBg="1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36369" y="3305911"/>
            <a:ext cx="537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bg1"/>
                </a:solidFill>
              </a:rPr>
              <a:t>চাঁদ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3" name="Straight Connector 112"/>
          <p:cNvCxnSpPr>
            <a:stCxn id="76" idx="5"/>
            <a:endCxn id="129" idx="0"/>
          </p:cNvCxnSpPr>
          <p:nvPr/>
        </p:nvCxnSpPr>
        <p:spPr>
          <a:xfrm flipH="1">
            <a:off x="1349019" y="3236397"/>
            <a:ext cx="13933" cy="22122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1769932" y="1698011"/>
            <a:ext cx="2280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/>
              <a:t>ক্ষীণ দৃষ্টি সম্পন্ন চোখ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9" name="TextBox 228"/>
              <p:cNvSpPr txBox="1"/>
              <p:nvPr/>
            </p:nvSpPr>
            <p:spPr>
              <a:xfrm>
                <a:off x="1712266" y="3756486"/>
                <a:ext cx="2490512" cy="8504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b="1" dirty="0" smtClean="0"/>
                  <a:t>ক্ষীণ দৃষ্টি সম্পন্ন চোখের দূর বিন্দু  (&lt;</a:t>
                </a:r>
                <a14:m>
                  <m:oMath xmlns:m="http://schemas.openxmlformats.org/officeDocument/2006/math">
                    <m:r>
                      <a:rPr lang="bn-BD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bn-BD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bn-BD" b="1" dirty="0" smtClean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229" name="TextBox 2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266" y="3756486"/>
                <a:ext cx="2490512" cy="850426"/>
              </a:xfrm>
              <a:prstGeom prst="rect">
                <a:avLst/>
              </a:prstGeom>
              <a:blipFill rotWithShape="0">
                <a:blip r:embed="rId2"/>
                <a:stretch>
                  <a:fillRect l="-2206" t="-2857" r="-1716"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0" name="TextBox 229"/>
          <p:cNvSpPr txBox="1"/>
          <p:nvPr/>
        </p:nvSpPr>
        <p:spPr>
          <a:xfrm>
            <a:off x="1758413" y="6187582"/>
            <a:ext cx="3173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/>
              <a:t>ক্ষীণ দৃষ্টি সম্পন্ন চোখ চশমার মাধ্যমে দূরের বস্তু দেখছে</a:t>
            </a:r>
            <a:endParaRPr lang="en-US" b="1" dirty="0"/>
          </a:p>
        </p:txBody>
      </p:sp>
      <p:sp>
        <p:nvSpPr>
          <p:cNvPr id="231" name="Rectangle 230"/>
          <p:cNvSpPr/>
          <p:nvPr/>
        </p:nvSpPr>
        <p:spPr>
          <a:xfrm>
            <a:off x="6205473" y="2642455"/>
            <a:ext cx="976648" cy="9938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820000"/>
                </a:solidFill>
              </a:rPr>
              <a:t>রেটিনা</a:t>
            </a:r>
            <a:r>
              <a:rPr lang="bn-BD" b="1" dirty="0">
                <a:solidFill>
                  <a:srgbClr val="820000"/>
                </a:solidFill>
              </a:rPr>
              <a:t>য়</a:t>
            </a:r>
            <a:r>
              <a:rPr lang="bn-BD" b="1" dirty="0" smtClean="0">
                <a:solidFill>
                  <a:srgbClr val="820000"/>
                </a:solidFill>
              </a:rPr>
              <a:t>  গঠিত প্রতিবিম্ব</a:t>
            </a:r>
            <a:endParaRPr lang="en-US" b="1" dirty="0">
              <a:solidFill>
                <a:srgbClr val="820000"/>
              </a:solidFill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6164685" y="4932753"/>
            <a:ext cx="976648" cy="9938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820000"/>
                </a:solidFill>
              </a:rPr>
              <a:t>রেটিনা</a:t>
            </a:r>
            <a:r>
              <a:rPr lang="bn-BD" b="1" dirty="0">
                <a:solidFill>
                  <a:srgbClr val="820000"/>
                </a:solidFill>
              </a:rPr>
              <a:t>য়</a:t>
            </a:r>
            <a:r>
              <a:rPr lang="bn-BD" b="1" dirty="0" smtClean="0">
                <a:solidFill>
                  <a:srgbClr val="820000"/>
                </a:solidFill>
              </a:rPr>
              <a:t>  গঠিত প্রতিবিম্ব</a:t>
            </a:r>
            <a:endParaRPr lang="en-US" b="1" dirty="0">
              <a:solidFill>
                <a:srgbClr val="820000"/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6091700" y="287770"/>
            <a:ext cx="976648" cy="1502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b="1" dirty="0" smtClean="0">
                <a:solidFill>
                  <a:srgbClr val="820000"/>
                </a:solidFill>
              </a:rPr>
              <a:t>রেটিনার সামনে গঠিত প্রতিবিম্ব</a:t>
            </a:r>
            <a:endParaRPr lang="en-US" b="1" dirty="0">
              <a:solidFill>
                <a:srgbClr val="820000"/>
              </a:solidFill>
            </a:endParaRPr>
          </a:p>
        </p:txBody>
      </p:sp>
      <p:grpSp>
        <p:nvGrpSpPr>
          <p:cNvPr id="238" name="Group 237"/>
          <p:cNvGrpSpPr/>
          <p:nvPr/>
        </p:nvGrpSpPr>
        <p:grpSpPr>
          <a:xfrm>
            <a:off x="-26885" y="-140602"/>
            <a:ext cx="6277621" cy="2031922"/>
            <a:chOff x="-26885" y="-140602"/>
            <a:chExt cx="6277621" cy="2031922"/>
          </a:xfrm>
        </p:grpSpPr>
        <p:grpSp>
          <p:nvGrpSpPr>
            <p:cNvPr id="218" name="Group 217"/>
            <p:cNvGrpSpPr/>
            <p:nvPr/>
          </p:nvGrpSpPr>
          <p:grpSpPr>
            <a:xfrm>
              <a:off x="-26885" y="156653"/>
              <a:ext cx="6016767" cy="1734667"/>
              <a:chOff x="-68690" y="2461330"/>
              <a:chExt cx="6016767" cy="1734667"/>
            </a:xfrm>
          </p:grpSpPr>
          <p:grpSp>
            <p:nvGrpSpPr>
              <p:cNvPr id="117" name="Group 116"/>
              <p:cNvGrpSpPr/>
              <p:nvPr/>
            </p:nvGrpSpPr>
            <p:grpSpPr>
              <a:xfrm>
                <a:off x="231201" y="2461330"/>
                <a:ext cx="5716876" cy="1734667"/>
                <a:chOff x="231201" y="2461330"/>
                <a:chExt cx="5716876" cy="1734667"/>
              </a:xfrm>
            </p:grpSpPr>
            <p:grpSp>
              <p:nvGrpSpPr>
                <p:cNvPr id="116" name="Group 115"/>
                <p:cNvGrpSpPr/>
                <p:nvPr/>
              </p:nvGrpSpPr>
              <p:grpSpPr>
                <a:xfrm>
                  <a:off x="231201" y="2461330"/>
                  <a:ext cx="5716876" cy="1734667"/>
                  <a:chOff x="231201" y="2602999"/>
                  <a:chExt cx="5716876" cy="1734667"/>
                </a:xfrm>
              </p:grpSpPr>
              <p:cxnSp>
                <p:nvCxnSpPr>
                  <p:cNvPr id="20" name="Straight Arrow Connector 19"/>
                  <p:cNvCxnSpPr/>
                  <p:nvPr/>
                </p:nvCxnSpPr>
                <p:spPr>
                  <a:xfrm>
                    <a:off x="3341391" y="3163468"/>
                    <a:ext cx="67235" cy="0"/>
                  </a:xfrm>
                  <a:prstGeom prst="straightConnector1">
                    <a:avLst/>
                  </a:prstGeom>
                  <a:ln w="38100">
                    <a:solidFill>
                      <a:srgbClr val="FFC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5" name="Group 114"/>
                  <p:cNvGrpSpPr/>
                  <p:nvPr/>
                </p:nvGrpSpPr>
                <p:grpSpPr>
                  <a:xfrm>
                    <a:off x="231201" y="2602999"/>
                    <a:ext cx="5716876" cy="1734667"/>
                    <a:chOff x="231201" y="3620427"/>
                    <a:chExt cx="5716876" cy="1734667"/>
                  </a:xfrm>
                </p:grpSpPr>
                <p:grpSp>
                  <p:nvGrpSpPr>
                    <p:cNvPr id="114" name="Group 113"/>
                    <p:cNvGrpSpPr/>
                    <p:nvPr/>
                  </p:nvGrpSpPr>
                  <p:grpSpPr>
                    <a:xfrm>
                      <a:off x="231201" y="3620427"/>
                      <a:ext cx="5716876" cy="1734667"/>
                      <a:chOff x="231201" y="3620428"/>
                      <a:chExt cx="5716876" cy="1734667"/>
                    </a:xfrm>
                  </p:grpSpPr>
                  <p:grpSp>
                    <p:nvGrpSpPr>
                      <p:cNvPr id="102" name="Group 101"/>
                      <p:cNvGrpSpPr/>
                      <p:nvPr/>
                    </p:nvGrpSpPr>
                    <p:grpSpPr>
                      <a:xfrm>
                        <a:off x="231201" y="3620428"/>
                        <a:ext cx="5716876" cy="1734667"/>
                        <a:chOff x="231199" y="3620426"/>
                        <a:chExt cx="5716876" cy="1734667"/>
                      </a:xfrm>
                    </p:grpSpPr>
                    <p:grpSp>
                      <p:nvGrpSpPr>
                        <p:cNvPr id="99" name="Group 98"/>
                        <p:cNvGrpSpPr/>
                        <p:nvPr/>
                      </p:nvGrpSpPr>
                      <p:grpSpPr>
                        <a:xfrm>
                          <a:off x="231199" y="3620426"/>
                          <a:ext cx="5716876" cy="1734667"/>
                          <a:chOff x="231199" y="2744664"/>
                          <a:chExt cx="5716876" cy="1734667"/>
                        </a:xfrm>
                      </p:grpSpPr>
                      <p:cxnSp>
                        <p:nvCxnSpPr>
                          <p:cNvPr id="42" name="Straight Arrow Connector 41"/>
                          <p:cNvCxnSpPr/>
                          <p:nvPr/>
                        </p:nvCxnSpPr>
                        <p:spPr>
                          <a:xfrm>
                            <a:off x="4494017" y="3262877"/>
                            <a:ext cx="882024" cy="364314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C000"/>
                            </a:solidFill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4" name="Straight Arrow Connector 43"/>
                          <p:cNvCxnSpPr>
                            <a:endCxn id="31" idx="6"/>
                          </p:cNvCxnSpPr>
                          <p:nvPr/>
                        </p:nvCxnSpPr>
                        <p:spPr>
                          <a:xfrm flipV="1">
                            <a:off x="4524885" y="3611998"/>
                            <a:ext cx="1423190" cy="33647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C000"/>
                            </a:solidFill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6" name="Straight Arrow Connector 45"/>
                          <p:cNvCxnSpPr/>
                          <p:nvPr/>
                        </p:nvCxnSpPr>
                        <p:spPr>
                          <a:xfrm flipV="1">
                            <a:off x="4494017" y="3627191"/>
                            <a:ext cx="882024" cy="401220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C000"/>
                            </a:solidFill>
                            <a:tailEnd type="triangle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grpSp>
                        <p:nvGrpSpPr>
                          <p:cNvPr id="95" name="Group 94"/>
                          <p:cNvGrpSpPr/>
                          <p:nvPr/>
                        </p:nvGrpSpPr>
                        <p:grpSpPr>
                          <a:xfrm>
                            <a:off x="231199" y="2744664"/>
                            <a:ext cx="5716876" cy="1734667"/>
                            <a:chOff x="231199" y="2371175"/>
                            <a:chExt cx="5716876" cy="1734667"/>
                          </a:xfrm>
                        </p:grpSpPr>
                        <p:grpSp>
                          <p:nvGrpSpPr>
                            <p:cNvPr id="30" name="Group 29"/>
                            <p:cNvGrpSpPr/>
                            <p:nvPr/>
                          </p:nvGrpSpPr>
                          <p:grpSpPr>
                            <a:xfrm>
                              <a:off x="4105828" y="2371175"/>
                              <a:ext cx="1842247" cy="1734667"/>
                              <a:chOff x="3738282" y="2366682"/>
                              <a:chExt cx="1990165" cy="1896036"/>
                            </a:xfrm>
                          </p:grpSpPr>
                          <p:sp>
                            <p:nvSpPr>
                              <p:cNvPr id="31" name="Oval 30"/>
                              <p:cNvSpPr/>
                              <p:nvPr/>
                            </p:nvSpPr>
                            <p:spPr>
                              <a:xfrm>
                                <a:off x="3815861" y="2366682"/>
                                <a:ext cx="1912586" cy="1896036"/>
                              </a:xfrm>
                              <a:prstGeom prst="ellipse">
                                <a:avLst/>
                              </a:prstGeom>
                              <a:noFill/>
                              <a:ln w="28575">
                                <a:solidFill>
                                  <a:srgbClr val="00206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32" name="Oval 31"/>
                              <p:cNvSpPr/>
                              <p:nvPr/>
                            </p:nvSpPr>
                            <p:spPr>
                              <a:xfrm>
                                <a:off x="3738282" y="2756648"/>
                                <a:ext cx="457200" cy="1156446"/>
                              </a:xfrm>
                              <a:prstGeom prst="ellipse">
                                <a:avLst/>
                              </a:prstGeom>
                              <a:noFill/>
                              <a:ln w="28575">
                                <a:solidFill>
                                  <a:srgbClr val="00206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33" name="Oval 32"/>
                              <p:cNvSpPr/>
                              <p:nvPr/>
                            </p:nvSpPr>
                            <p:spPr>
                              <a:xfrm flipH="1">
                                <a:off x="3815860" y="2743200"/>
                                <a:ext cx="379621" cy="1183341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US"/>
                              </a:p>
                            </p:txBody>
                          </p:sp>
                        </p:grpSp>
                        <p:grpSp>
                          <p:nvGrpSpPr>
                            <p:cNvPr id="94" name="Group 93"/>
                            <p:cNvGrpSpPr/>
                            <p:nvPr/>
                          </p:nvGrpSpPr>
                          <p:grpSpPr>
                            <a:xfrm>
                              <a:off x="231199" y="2924609"/>
                              <a:ext cx="4046645" cy="761509"/>
                              <a:chOff x="203919" y="2912832"/>
                              <a:chExt cx="4046645" cy="761509"/>
                            </a:xfrm>
                          </p:grpSpPr>
                          <p:cxnSp>
                            <p:nvCxnSpPr>
                              <p:cNvPr id="82" name="Straight Arrow Connector 81"/>
                              <p:cNvCxnSpPr/>
                              <p:nvPr/>
                            </p:nvCxnSpPr>
                            <p:spPr>
                              <a:xfrm flipV="1">
                                <a:off x="1371600" y="2912832"/>
                                <a:ext cx="2857502" cy="30370"/>
                              </a:xfrm>
                              <a:prstGeom prst="straightConnector1">
                                <a:avLst/>
                              </a:prstGeom>
                              <a:ln w="28575">
                                <a:solidFill>
                                  <a:srgbClr val="FFC00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84" name="Straight Arrow Connector 83"/>
                              <p:cNvCxnSpPr/>
                              <p:nvPr/>
                            </p:nvCxnSpPr>
                            <p:spPr>
                              <a:xfrm flipV="1">
                                <a:off x="1343694" y="3271296"/>
                                <a:ext cx="2857502" cy="30370"/>
                              </a:xfrm>
                              <a:prstGeom prst="straightConnector1">
                                <a:avLst/>
                              </a:prstGeom>
                              <a:ln w="28575">
                                <a:solidFill>
                                  <a:srgbClr val="FFC00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85" name="Straight Arrow Connector 84"/>
                              <p:cNvCxnSpPr/>
                              <p:nvPr/>
                            </p:nvCxnSpPr>
                            <p:spPr>
                              <a:xfrm flipV="1">
                                <a:off x="1393062" y="3630896"/>
                                <a:ext cx="2857502" cy="30370"/>
                              </a:xfrm>
                              <a:prstGeom prst="straightConnector1">
                                <a:avLst/>
                              </a:prstGeom>
                              <a:ln w="28575">
                                <a:solidFill>
                                  <a:srgbClr val="FFC000"/>
                                </a:solidFill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90" name="Straight Connector 89"/>
                              <p:cNvCxnSpPr/>
                              <p:nvPr/>
                            </p:nvCxnSpPr>
                            <p:spPr>
                              <a:xfrm>
                                <a:off x="231820" y="2931656"/>
                                <a:ext cx="1036684" cy="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rgbClr val="FFC000"/>
                                </a:solidFill>
                                <a:prstDash val="dash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92" name="Straight Connector 91"/>
                              <p:cNvCxnSpPr/>
                              <p:nvPr/>
                            </p:nvCxnSpPr>
                            <p:spPr>
                              <a:xfrm>
                                <a:off x="203919" y="3302999"/>
                                <a:ext cx="1036684" cy="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rgbClr val="FFC000"/>
                                </a:solidFill>
                                <a:prstDash val="dash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93" name="Straight Connector 92"/>
                              <p:cNvCxnSpPr/>
                              <p:nvPr/>
                            </p:nvCxnSpPr>
                            <p:spPr>
                              <a:xfrm>
                                <a:off x="227530" y="3674341"/>
                                <a:ext cx="1036684" cy="0"/>
                              </a:xfrm>
                              <a:prstGeom prst="line">
                                <a:avLst/>
                              </a:prstGeom>
                              <a:ln w="28575">
                                <a:solidFill>
                                  <a:srgbClr val="FFC000"/>
                                </a:solidFill>
                                <a:prstDash val="dash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</p:grpSp>
                      </p:grpSp>
                    </p:grpSp>
                    <p:cxnSp>
                      <p:nvCxnSpPr>
                        <p:cNvPr id="100" name="Straight Arrow Connector 99"/>
                        <p:cNvCxnSpPr/>
                        <p:nvPr/>
                      </p:nvCxnSpPr>
                      <p:spPr>
                        <a:xfrm>
                          <a:off x="3365002" y="4552245"/>
                          <a:ext cx="67235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1" name="Straight Arrow Connector 100"/>
                        <p:cNvCxnSpPr/>
                        <p:nvPr/>
                      </p:nvCxnSpPr>
                      <p:spPr>
                        <a:xfrm>
                          <a:off x="3362853" y="4910708"/>
                          <a:ext cx="67235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04" name="Straight Arrow Connector 103"/>
                      <p:cNvCxnSpPr/>
                      <p:nvPr/>
                    </p:nvCxnSpPr>
                    <p:spPr>
                      <a:xfrm>
                        <a:off x="4826024" y="4278354"/>
                        <a:ext cx="137944" cy="31786"/>
                      </a:xfrm>
                      <a:prstGeom prst="straightConnector1">
                        <a:avLst/>
                      </a:prstGeom>
                      <a:ln w="57150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9" name="Straight Arrow Connector 108"/>
                      <p:cNvCxnSpPr/>
                      <p:nvPr/>
                    </p:nvCxnSpPr>
                    <p:spPr>
                      <a:xfrm flipV="1">
                        <a:off x="4862513" y="4668426"/>
                        <a:ext cx="114902" cy="84303"/>
                      </a:xfrm>
                      <a:prstGeom prst="straightConnector1">
                        <a:avLst/>
                      </a:prstGeom>
                      <a:ln w="57150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3" name="Oval 102"/>
                    <p:cNvSpPr/>
                    <p:nvPr/>
                  </p:nvSpPr>
                  <p:spPr>
                    <a:xfrm>
                      <a:off x="5294550" y="4444111"/>
                      <a:ext cx="107577" cy="113681"/>
                    </a:xfrm>
                    <a:prstGeom prst="ellipse">
                      <a:avLst/>
                    </a:prstGeom>
                    <a:solidFill>
                      <a:srgbClr val="0070C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cxnSp>
              <p:nvCxnSpPr>
                <p:cNvPr id="106" name="Straight Arrow Connector 105"/>
                <p:cNvCxnSpPr/>
                <p:nvPr/>
              </p:nvCxnSpPr>
              <p:spPr>
                <a:xfrm>
                  <a:off x="4950521" y="3346785"/>
                  <a:ext cx="26894" cy="0"/>
                </a:xfrm>
                <a:prstGeom prst="straightConnector1">
                  <a:avLst/>
                </a:prstGeom>
                <a:ln w="57150">
                  <a:solidFill>
                    <a:srgbClr val="FFC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TextBox 210"/>
              <p:cNvSpPr txBox="1"/>
              <p:nvPr/>
            </p:nvSpPr>
            <p:spPr>
              <a:xfrm>
                <a:off x="5316828" y="3242889"/>
                <a:ext cx="5795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I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4" name="TextBox 213"/>
              <p:cNvSpPr txBox="1"/>
              <p:nvPr/>
            </p:nvSpPr>
            <p:spPr>
              <a:xfrm>
                <a:off x="-68690" y="3161193"/>
                <a:ext cx="5188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</a:rPr>
                  <a:t>O’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35" name="Rectangle 234"/>
            <p:cNvSpPr/>
            <p:nvPr/>
          </p:nvSpPr>
          <p:spPr>
            <a:xfrm>
              <a:off x="5297699" y="-140602"/>
              <a:ext cx="953037" cy="321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820000"/>
                  </a:solidFill>
                </a:rPr>
                <a:t>রেটিনা</a:t>
              </a:r>
              <a:endParaRPr lang="en-US" b="1" dirty="0">
                <a:solidFill>
                  <a:srgbClr val="820000"/>
                </a:solidFill>
              </a:endParaRPr>
            </a:p>
          </p:txBody>
        </p:sp>
        <p:cxnSp>
          <p:nvCxnSpPr>
            <p:cNvPr id="236" name="Straight Arrow Connector 235"/>
            <p:cNvCxnSpPr/>
            <p:nvPr/>
          </p:nvCxnSpPr>
          <p:spPr>
            <a:xfrm flipH="1" flipV="1">
              <a:off x="5634696" y="155612"/>
              <a:ext cx="351873" cy="70090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2" name="Group 241"/>
          <p:cNvGrpSpPr/>
          <p:nvPr/>
        </p:nvGrpSpPr>
        <p:grpSpPr>
          <a:xfrm>
            <a:off x="987606" y="2177594"/>
            <a:ext cx="5675255" cy="1832965"/>
            <a:chOff x="987606" y="2177594"/>
            <a:chExt cx="5675255" cy="1832965"/>
          </a:xfrm>
        </p:grpSpPr>
        <p:grpSp>
          <p:nvGrpSpPr>
            <p:cNvPr id="217" name="Group 216"/>
            <p:cNvGrpSpPr/>
            <p:nvPr/>
          </p:nvGrpSpPr>
          <p:grpSpPr>
            <a:xfrm>
              <a:off x="987606" y="2275892"/>
              <a:ext cx="5525035" cy="1734667"/>
              <a:chOff x="901521" y="511496"/>
              <a:chExt cx="5525035" cy="1734667"/>
            </a:xfrm>
          </p:grpSpPr>
          <p:grpSp>
            <p:nvGrpSpPr>
              <p:cNvPr id="216" name="Group 215"/>
              <p:cNvGrpSpPr/>
              <p:nvPr/>
            </p:nvGrpSpPr>
            <p:grpSpPr>
              <a:xfrm>
                <a:off x="901521" y="511496"/>
                <a:ext cx="4998963" cy="1734667"/>
                <a:chOff x="901521" y="511496"/>
                <a:chExt cx="4998963" cy="1734667"/>
              </a:xfrm>
            </p:grpSpPr>
            <p:grpSp>
              <p:nvGrpSpPr>
                <p:cNvPr id="79" name="Group 78"/>
                <p:cNvGrpSpPr/>
                <p:nvPr/>
              </p:nvGrpSpPr>
              <p:grpSpPr>
                <a:xfrm>
                  <a:off x="1185044" y="511496"/>
                  <a:ext cx="4715440" cy="1734667"/>
                  <a:chOff x="188260" y="421344"/>
                  <a:chExt cx="4715440" cy="1734667"/>
                </a:xfrm>
              </p:grpSpPr>
              <p:grpSp>
                <p:nvGrpSpPr>
                  <p:cNvPr id="75" name="Group 74"/>
                  <p:cNvGrpSpPr/>
                  <p:nvPr/>
                </p:nvGrpSpPr>
                <p:grpSpPr>
                  <a:xfrm>
                    <a:off x="233085" y="421344"/>
                    <a:ext cx="4639235" cy="1734667"/>
                    <a:chOff x="918883" y="421344"/>
                    <a:chExt cx="4639235" cy="1734667"/>
                  </a:xfrm>
                </p:grpSpPr>
                <p:cxnSp>
                  <p:nvCxnSpPr>
                    <p:cNvPr id="67" name="Straight Arrow Connector 66"/>
                    <p:cNvCxnSpPr>
                      <a:endCxn id="54" idx="6"/>
                    </p:cNvCxnSpPr>
                    <p:nvPr/>
                  </p:nvCxnSpPr>
                  <p:spPr>
                    <a:xfrm flipV="1">
                      <a:off x="4087627" y="1288678"/>
                      <a:ext cx="1470491" cy="428114"/>
                    </a:xfrm>
                    <a:prstGeom prst="straightConnector1">
                      <a:avLst/>
                    </a:prstGeom>
                    <a:ln w="28575">
                      <a:solidFill>
                        <a:srgbClr val="FFC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74" name="Group 73"/>
                    <p:cNvGrpSpPr/>
                    <p:nvPr/>
                  </p:nvGrpSpPr>
                  <p:grpSpPr>
                    <a:xfrm>
                      <a:off x="918883" y="421344"/>
                      <a:ext cx="4639235" cy="1734667"/>
                      <a:chOff x="918883" y="421344"/>
                      <a:chExt cx="4639235" cy="1734667"/>
                    </a:xfrm>
                  </p:grpSpPr>
                  <p:grpSp>
                    <p:nvGrpSpPr>
                      <p:cNvPr id="53" name="Group 52"/>
                      <p:cNvGrpSpPr/>
                      <p:nvPr/>
                    </p:nvGrpSpPr>
                    <p:grpSpPr>
                      <a:xfrm>
                        <a:off x="3715871" y="421344"/>
                        <a:ext cx="1842247" cy="1734667"/>
                        <a:chOff x="3738282" y="2366682"/>
                        <a:chExt cx="1990165" cy="1896036"/>
                      </a:xfrm>
                    </p:grpSpPr>
                    <p:sp>
                      <p:nvSpPr>
                        <p:cNvPr id="54" name="Oval 53"/>
                        <p:cNvSpPr/>
                        <p:nvPr/>
                      </p:nvSpPr>
                      <p:spPr>
                        <a:xfrm>
                          <a:off x="3815861" y="2366682"/>
                          <a:ext cx="1912586" cy="1896036"/>
                        </a:xfrm>
                        <a:prstGeom prst="ellipse">
                          <a:avLst/>
                        </a:prstGeom>
                        <a:noFill/>
                        <a:ln w="28575"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5" name="Oval 54"/>
                        <p:cNvSpPr/>
                        <p:nvPr/>
                      </p:nvSpPr>
                      <p:spPr>
                        <a:xfrm>
                          <a:off x="3738282" y="2756648"/>
                          <a:ext cx="457200" cy="1156446"/>
                        </a:xfrm>
                        <a:prstGeom prst="ellipse">
                          <a:avLst/>
                        </a:prstGeom>
                        <a:noFill/>
                        <a:ln w="28575"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6" name="Oval 55"/>
                        <p:cNvSpPr/>
                        <p:nvPr/>
                      </p:nvSpPr>
                      <p:spPr>
                        <a:xfrm flipH="1">
                          <a:off x="3815860" y="2743200"/>
                          <a:ext cx="379621" cy="1183341"/>
                        </a:xfrm>
                        <a:prstGeom prst="ellipse">
                          <a:avLst/>
                        </a:prstGeom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57" name="Group 56"/>
                      <p:cNvGrpSpPr/>
                      <p:nvPr/>
                    </p:nvGrpSpPr>
                    <p:grpSpPr>
                      <a:xfrm>
                        <a:off x="918883" y="937811"/>
                        <a:ext cx="2920262" cy="765534"/>
                        <a:chOff x="766483" y="771964"/>
                        <a:chExt cx="2920262" cy="765534"/>
                      </a:xfrm>
                    </p:grpSpPr>
                    <p:cxnSp>
                      <p:nvCxnSpPr>
                        <p:cNvPr id="58" name="Straight Arrow Connector 57"/>
                        <p:cNvCxnSpPr>
                          <a:endCxn id="56" idx="7"/>
                        </p:cNvCxnSpPr>
                        <p:nvPr/>
                      </p:nvCxnSpPr>
                      <p:spPr>
                        <a:xfrm flipV="1">
                          <a:off x="779930" y="771964"/>
                          <a:ext cx="2906815" cy="397930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9" name="Straight Arrow Connector 58"/>
                        <p:cNvCxnSpPr>
                          <a:endCxn id="56" idx="5"/>
                        </p:cNvCxnSpPr>
                        <p:nvPr/>
                      </p:nvCxnSpPr>
                      <p:spPr>
                        <a:xfrm>
                          <a:off x="766483" y="1183341"/>
                          <a:ext cx="2920262" cy="354157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0" name="Straight Arrow Connector 59"/>
                        <p:cNvCxnSpPr>
                          <a:endCxn id="56" idx="6"/>
                        </p:cNvCxnSpPr>
                        <p:nvPr/>
                      </p:nvCxnSpPr>
                      <p:spPr>
                        <a:xfrm flipV="1">
                          <a:off x="779930" y="1154731"/>
                          <a:ext cx="2855353" cy="15163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1" name="Straight Arrow Connector 60"/>
                        <p:cNvCxnSpPr/>
                        <p:nvPr/>
                      </p:nvCxnSpPr>
                      <p:spPr>
                        <a:xfrm>
                          <a:off x="2891118" y="887506"/>
                          <a:ext cx="67235" cy="0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2" name="Straight Arrow Connector 61"/>
                        <p:cNvCxnSpPr/>
                        <p:nvPr/>
                      </p:nvCxnSpPr>
                      <p:spPr>
                        <a:xfrm>
                          <a:off x="2895601" y="1147482"/>
                          <a:ext cx="67235" cy="0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3" name="Straight Arrow Connector 62"/>
                        <p:cNvCxnSpPr/>
                        <p:nvPr/>
                      </p:nvCxnSpPr>
                      <p:spPr>
                        <a:xfrm>
                          <a:off x="2873190" y="1434352"/>
                          <a:ext cx="85163" cy="17930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65" name="Straight Arrow Connector 64"/>
                      <p:cNvCxnSpPr>
                        <a:endCxn id="54" idx="6"/>
                      </p:cNvCxnSpPr>
                      <p:nvPr/>
                    </p:nvCxnSpPr>
                    <p:spPr>
                      <a:xfrm>
                        <a:off x="4101074" y="937811"/>
                        <a:ext cx="1457044" cy="350867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Arrow Connector 65"/>
                      <p:cNvCxnSpPr>
                        <a:endCxn id="54" idx="6"/>
                      </p:cNvCxnSpPr>
                      <p:nvPr/>
                    </p:nvCxnSpPr>
                    <p:spPr>
                      <a:xfrm flipV="1">
                        <a:off x="4152537" y="1288678"/>
                        <a:ext cx="1405581" cy="45348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Arrow Connector 67"/>
                      <p:cNvCxnSpPr/>
                      <p:nvPr/>
                    </p:nvCxnSpPr>
                    <p:spPr>
                      <a:xfrm>
                        <a:off x="4845424" y="1107141"/>
                        <a:ext cx="26894" cy="0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9" name="Straight Arrow Connector 68"/>
                      <p:cNvCxnSpPr/>
                      <p:nvPr/>
                    </p:nvCxnSpPr>
                    <p:spPr>
                      <a:xfrm>
                        <a:off x="4823013" y="1313329"/>
                        <a:ext cx="26894" cy="0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0" name="Straight Arrow Connector 69"/>
                      <p:cNvCxnSpPr/>
                      <p:nvPr/>
                    </p:nvCxnSpPr>
                    <p:spPr>
                      <a:xfrm>
                        <a:off x="4814049" y="1519517"/>
                        <a:ext cx="26894" cy="0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76" name="Oval 75"/>
                  <p:cNvSpPr/>
                  <p:nvPr/>
                </p:nvSpPr>
                <p:spPr>
                  <a:xfrm>
                    <a:off x="188260" y="1284816"/>
                    <a:ext cx="107577" cy="113681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Oval 77"/>
                  <p:cNvSpPr/>
                  <p:nvPr/>
                </p:nvSpPr>
                <p:spPr>
                  <a:xfrm>
                    <a:off x="4796123" y="1226547"/>
                    <a:ext cx="107577" cy="113681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06" name="TextBox 205"/>
                <p:cNvSpPr txBox="1"/>
                <p:nvPr/>
              </p:nvSpPr>
              <p:spPr>
                <a:xfrm>
                  <a:off x="901521" y="1143505"/>
                  <a:ext cx="51882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FF0000"/>
                      </a:solidFill>
                    </a:rPr>
                    <a:t>O</a:t>
                  </a:r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208" name="TextBox 207"/>
              <p:cNvSpPr txBox="1"/>
              <p:nvPr/>
            </p:nvSpPr>
            <p:spPr>
              <a:xfrm>
                <a:off x="5847007" y="1107140"/>
                <a:ext cx="5795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I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39" name="Rectangle 238"/>
            <p:cNvSpPr/>
            <p:nvPr/>
          </p:nvSpPr>
          <p:spPr>
            <a:xfrm>
              <a:off x="5709824" y="2177594"/>
              <a:ext cx="953037" cy="321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820000"/>
                  </a:solidFill>
                </a:rPr>
                <a:t>রেটিনা</a:t>
              </a:r>
              <a:endParaRPr lang="en-US" b="1" dirty="0">
                <a:solidFill>
                  <a:srgbClr val="820000"/>
                </a:solidFill>
              </a:endParaRPr>
            </a:p>
          </p:txBody>
        </p:sp>
        <p:cxnSp>
          <p:nvCxnSpPr>
            <p:cNvPr id="240" name="Straight Arrow Connector 239"/>
            <p:cNvCxnSpPr/>
            <p:nvPr/>
          </p:nvCxnSpPr>
          <p:spPr>
            <a:xfrm flipV="1">
              <a:off x="5929431" y="2512445"/>
              <a:ext cx="130269" cy="39772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6" name="Group 245"/>
          <p:cNvGrpSpPr/>
          <p:nvPr/>
        </p:nvGrpSpPr>
        <p:grpSpPr>
          <a:xfrm>
            <a:off x="-32201" y="4457157"/>
            <a:ext cx="6836725" cy="1823075"/>
            <a:chOff x="-32201" y="4457157"/>
            <a:chExt cx="6836725" cy="1823075"/>
          </a:xfrm>
        </p:grpSpPr>
        <p:grpSp>
          <p:nvGrpSpPr>
            <p:cNvPr id="227" name="Group 226"/>
            <p:cNvGrpSpPr/>
            <p:nvPr/>
          </p:nvGrpSpPr>
          <p:grpSpPr>
            <a:xfrm>
              <a:off x="-32201" y="4545565"/>
              <a:ext cx="6544614" cy="1734667"/>
              <a:chOff x="-32201" y="4545565"/>
              <a:chExt cx="6544614" cy="1734667"/>
            </a:xfrm>
          </p:grpSpPr>
          <p:cxnSp>
            <p:nvCxnSpPr>
              <p:cNvPr id="105" name="Straight Arrow Connector 104"/>
              <p:cNvCxnSpPr/>
              <p:nvPr/>
            </p:nvCxnSpPr>
            <p:spPr>
              <a:xfrm flipV="1">
                <a:off x="4939785" y="5672115"/>
                <a:ext cx="105114" cy="85165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5" name="Group 224"/>
              <p:cNvGrpSpPr/>
              <p:nvPr/>
            </p:nvGrpSpPr>
            <p:grpSpPr>
              <a:xfrm>
                <a:off x="-32201" y="4545565"/>
                <a:ext cx="6544614" cy="1734667"/>
                <a:chOff x="-32201" y="4545565"/>
                <a:chExt cx="6544614" cy="1734667"/>
              </a:xfrm>
            </p:grpSpPr>
            <p:cxnSp>
              <p:nvCxnSpPr>
                <p:cNvPr id="220" name="Straight Arrow Connector 219"/>
                <p:cNvCxnSpPr/>
                <p:nvPr/>
              </p:nvCxnSpPr>
              <p:spPr>
                <a:xfrm>
                  <a:off x="4886121" y="5149832"/>
                  <a:ext cx="152023" cy="27480"/>
                </a:xfrm>
                <a:prstGeom prst="straightConnector1">
                  <a:avLst/>
                </a:prstGeom>
                <a:ln w="57150">
                  <a:solidFill>
                    <a:srgbClr val="FFC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2" name="Group 221"/>
                <p:cNvGrpSpPr/>
                <p:nvPr/>
              </p:nvGrpSpPr>
              <p:grpSpPr>
                <a:xfrm>
                  <a:off x="-32201" y="4545565"/>
                  <a:ext cx="6544614" cy="1734667"/>
                  <a:chOff x="-45080" y="4545565"/>
                  <a:chExt cx="6544614" cy="1734667"/>
                </a:xfrm>
              </p:grpSpPr>
              <p:grpSp>
                <p:nvGrpSpPr>
                  <p:cNvPr id="219" name="Group 218"/>
                  <p:cNvGrpSpPr/>
                  <p:nvPr/>
                </p:nvGrpSpPr>
                <p:grpSpPr>
                  <a:xfrm>
                    <a:off x="-45080" y="4545565"/>
                    <a:ext cx="6544614" cy="1734667"/>
                    <a:chOff x="-45080" y="4545565"/>
                    <a:chExt cx="6544614" cy="1734667"/>
                  </a:xfrm>
                </p:grpSpPr>
                <p:grpSp>
                  <p:nvGrpSpPr>
                    <p:cNvPr id="204" name="Group 203"/>
                    <p:cNvGrpSpPr/>
                    <p:nvPr/>
                  </p:nvGrpSpPr>
                  <p:grpSpPr>
                    <a:xfrm>
                      <a:off x="267690" y="4545565"/>
                      <a:ext cx="5680387" cy="1734667"/>
                      <a:chOff x="267690" y="4854656"/>
                      <a:chExt cx="5680387" cy="1734667"/>
                    </a:xfrm>
                  </p:grpSpPr>
                  <p:cxnSp>
                    <p:nvCxnSpPr>
                      <p:cNvPr id="131" name="Straight Arrow Connector 130"/>
                      <p:cNvCxnSpPr/>
                      <p:nvPr/>
                    </p:nvCxnSpPr>
                    <p:spPr>
                      <a:xfrm>
                        <a:off x="3355733" y="5786473"/>
                        <a:ext cx="66806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C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02" name="Group 201"/>
                      <p:cNvGrpSpPr/>
                      <p:nvPr/>
                    </p:nvGrpSpPr>
                    <p:grpSpPr>
                      <a:xfrm>
                        <a:off x="267690" y="4854656"/>
                        <a:ext cx="5680387" cy="1734667"/>
                        <a:chOff x="267690" y="4764501"/>
                        <a:chExt cx="5680387" cy="1734667"/>
                      </a:xfrm>
                    </p:grpSpPr>
                    <p:cxnSp>
                      <p:nvCxnSpPr>
                        <p:cNvPr id="121" name="Straight Arrow Connector 120"/>
                        <p:cNvCxnSpPr/>
                        <p:nvPr/>
                      </p:nvCxnSpPr>
                      <p:spPr>
                        <a:xfrm>
                          <a:off x="3332273" y="6084815"/>
                          <a:ext cx="66806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C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99" name="Group 198"/>
                        <p:cNvGrpSpPr/>
                        <p:nvPr/>
                      </p:nvGrpSpPr>
                      <p:grpSpPr>
                        <a:xfrm>
                          <a:off x="267690" y="4764501"/>
                          <a:ext cx="5680387" cy="1734667"/>
                          <a:chOff x="267690" y="4764501"/>
                          <a:chExt cx="5680387" cy="1734667"/>
                        </a:xfrm>
                      </p:grpSpPr>
                      <p:sp>
                        <p:nvSpPr>
                          <p:cNvPr id="129" name="Oval 128"/>
                          <p:cNvSpPr/>
                          <p:nvPr/>
                        </p:nvSpPr>
                        <p:spPr>
                          <a:xfrm>
                            <a:off x="1282695" y="5667608"/>
                            <a:ext cx="106890" cy="113681"/>
                          </a:xfrm>
                          <a:prstGeom prst="ellipse">
                            <a:avLst/>
                          </a:prstGeom>
                          <a:solidFill>
                            <a:srgbClr val="0070C0"/>
                          </a:solidFill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grpSp>
                        <p:nvGrpSpPr>
                          <p:cNvPr id="197" name="Group 196"/>
                          <p:cNvGrpSpPr/>
                          <p:nvPr/>
                        </p:nvGrpSpPr>
                        <p:grpSpPr>
                          <a:xfrm>
                            <a:off x="267690" y="4764501"/>
                            <a:ext cx="5680387" cy="1734667"/>
                            <a:chOff x="267690" y="4236469"/>
                            <a:chExt cx="5680387" cy="1734667"/>
                          </a:xfrm>
                        </p:grpSpPr>
                        <p:cxnSp>
                          <p:nvCxnSpPr>
                            <p:cNvPr id="132" name="Straight Arrow Connector 131"/>
                            <p:cNvCxnSpPr/>
                            <p:nvPr/>
                          </p:nvCxnSpPr>
                          <p:spPr>
                            <a:xfrm>
                              <a:off x="3379356" y="4779774"/>
                              <a:ext cx="66806" cy="0"/>
                            </a:xfrm>
                            <a:prstGeom prst="straightConnector1">
                              <a:avLst/>
                            </a:prstGeom>
                            <a:ln w="38100">
                              <a:solidFill>
                                <a:srgbClr val="FFC000"/>
                              </a:solidFill>
                              <a:tailEnd type="triangle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196" name="Group 195"/>
                            <p:cNvGrpSpPr/>
                            <p:nvPr/>
                          </p:nvGrpSpPr>
                          <p:grpSpPr>
                            <a:xfrm>
                              <a:off x="267690" y="4236469"/>
                              <a:ext cx="5680387" cy="1734667"/>
                              <a:chOff x="267690" y="4532685"/>
                              <a:chExt cx="5680387" cy="1734667"/>
                            </a:xfrm>
                          </p:grpSpPr>
                          <p:grpSp>
                            <p:nvGrpSpPr>
                              <p:cNvPr id="172" name="Group 171"/>
                              <p:cNvGrpSpPr/>
                              <p:nvPr/>
                            </p:nvGrpSpPr>
                            <p:grpSpPr>
                              <a:xfrm>
                                <a:off x="3063013" y="4812411"/>
                                <a:ext cx="1547407" cy="1292351"/>
                                <a:chOff x="5638791" y="4902564"/>
                                <a:chExt cx="1547407" cy="1292351"/>
                              </a:xfrm>
                            </p:grpSpPr>
                            <p:grpSp>
                              <p:nvGrpSpPr>
                                <p:cNvPr id="165" name="Group 164"/>
                                <p:cNvGrpSpPr/>
                                <p:nvPr/>
                              </p:nvGrpSpPr>
                              <p:grpSpPr>
                                <a:xfrm>
                                  <a:off x="5638791" y="4902564"/>
                                  <a:ext cx="1547407" cy="1292351"/>
                                  <a:chOff x="8770513" y="294069"/>
                                  <a:chExt cx="1547407" cy="1292351"/>
                                </a:xfrm>
                              </p:grpSpPr>
                              <p:sp>
                                <p:nvSpPr>
                                  <p:cNvPr id="166" name="Arc 165"/>
                                  <p:cNvSpPr/>
                                  <p:nvPr/>
                                </p:nvSpPr>
                                <p:spPr>
                                  <a:xfrm>
                                    <a:off x="8770513" y="347730"/>
                                    <a:ext cx="660914" cy="1238690"/>
                                  </a:xfrm>
                                  <a:prstGeom prst="arc">
                                    <a:avLst>
                                      <a:gd name="adj1" fmla="val 17040658"/>
                                      <a:gd name="adj2" fmla="val 4298059"/>
                                    </a:avLst>
                                  </a:prstGeom>
                                  <a:ln w="28575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endParaRPr lang="en-US"/>
                                  </a:p>
                                </p:txBody>
                              </p:sp>
                              <p:sp>
                                <p:nvSpPr>
                                  <p:cNvPr id="167" name="Arc 166"/>
                                  <p:cNvSpPr/>
                                  <p:nvPr/>
                                </p:nvSpPr>
                                <p:spPr>
                                  <a:xfrm rot="10800000">
                                    <a:off x="9657006" y="294069"/>
                                    <a:ext cx="660914" cy="1238690"/>
                                  </a:xfrm>
                                  <a:prstGeom prst="arc">
                                    <a:avLst>
                                      <a:gd name="adj1" fmla="val 17040658"/>
                                      <a:gd name="adj2" fmla="val 4298059"/>
                                    </a:avLst>
                                  </a:prstGeom>
                                  <a:ln w="28575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endParaRPr lang="en-US"/>
                                  </a:p>
                                </p:txBody>
                              </p:sp>
                              <p:cxnSp>
                                <p:nvCxnSpPr>
                                  <p:cNvPr id="168" name="Straight Connector 167"/>
                                  <p:cNvCxnSpPr/>
                                  <p:nvPr/>
                                </p:nvCxnSpPr>
                                <p:spPr>
                                  <a:xfrm>
                                    <a:off x="9221273" y="399246"/>
                                    <a:ext cx="592428" cy="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169" name="Straight Connector 168"/>
                                  <p:cNvCxnSpPr/>
                                  <p:nvPr/>
                                </p:nvCxnSpPr>
                                <p:spPr>
                                  <a:xfrm>
                                    <a:off x="9270641" y="1478927"/>
                                    <a:ext cx="592428" cy="0"/>
                                  </a:xfrm>
                                  <a:prstGeom prst="line">
                                    <a:avLst/>
                                  </a:prstGeom>
                                  <a:ln w="28575">
                                    <a:solidFill>
                                      <a:srgbClr val="002060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  <p:cxnSp>
                              <p:nvCxnSpPr>
                                <p:cNvPr id="171" name="Straight Connector 170"/>
                                <p:cNvCxnSpPr/>
                                <p:nvPr/>
                              </p:nvCxnSpPr>
                              <p:spPr>
                                <a:xfrm>
                                  <a:off x="6400800" y="5017932"/>
                                  <a:ext cx="25758" cy="1093662"/>
                                </a:xfrm>
                                <a:prstGeom prst="line">
                                  <a:avLst/>
                                </a:prstGeom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</p:grpSp>
                          <p:grpSp>
                            <p:nvGrpSpPr>
                              <p:cNvPr id="195" name="Group 194"/>
                              <p:cNvGrpSpPr/>
                              <p:nvPr/>
                            </p:nvGrpSpPr>
                            <p:grpSpPr>
                              <a:xfrm>
                                <a:off x="267690" y="4532685"/>
                                <a:ext cx="5680387" cy="1734667"/>
                                <a:chOff x="267690" y="4519802"/>
                                <a:chExt cx="5680387" cy="1734667"/>
                              </a:xfrm>
                            </p:grpSpPr>
                            <p:cxnSp>
                              <p:nvCxnSpPr>
                                <p:cNvPr id="13" name="Straight Arrow Connector 12"/>
                                <p:cNvCxnSpPr/>
                                <p:nvPr/>
                              </p:nvCxnSpPr>
                              <p:spPr>
                                <a:xfrm>
                                  <a:off x="1286553" y="5492627"/>
                                  <a:ext cx="2554319" cy="353607"/>
                                </a:xfrm>
                                <a:prstGeom prst="straightConnector1">
                                  <a:avLst/>
                                </a:prstGeom>
                                <a:ln w="28575">
                                  <a:solidFill>
                                    <a:srgbClr val="FFC000"/>
                                  </a:solidFill>
                                  <a:prstDash val="dash"/>
                                  <a:tailEnd type="triangle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grpSp>
                              <p:nvGrpSpPr>
                                <p:cNvPr id="194" name="Group 193"/>
                                <p:cNvGrpSpPr/>
                                <p:nvPr/>
                              </p:nvGrpSpPr>
                              <p:grpSpPr>
                                <a:xfrm>
                                  <a:off x="267690" y="4519802"/>
                                  <a:ext cx="5680387" cy="1734667"/>
                                  <a:chOff x="267690" y="4532681"/>
                                  <a:chExt cx="5680387" cy="1734667"/>
                                </a:xfrm>
                              </p:grpSpPr>
                              <p:cxnSp>
                                <p:nvCxnSpPr>
                                  <p:cNvPr id="11" name="Straight Arrow Connector 10"/>
                                  <p:cNvCxnSpPr/>
                                  <p:nvPr/>
                                </p:nvCxnSpPr>
                                <p:spPr>
                                  <a:xfrm flipV="1">
                                    <a:off x="1299432" y="5080700"/>
                                    <a:ext cx="2554319" cy="411927"/>
                                  </a:xfrm>
                                  <a:prstGeom prst="straightConnector1">
                                    <a:avLst/>
                                  </a:prstGeom>
                                  <a:ln w="28575">
                                    <a:solidFill>
                                      <a:srgbClr val="FFC000"/>
                                    </a:solidFill>
                                    <a:prstDash val="dash"/>
                                    <a:tailEnd type="triangle"/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grpSp>
                                <p:nvGrpSpPr>
                                  <p:cNvPr id="193" name="Group 192"/>
                                  <p:cNvGrpSpPr/>
                                  <p:nvPr/>
                                </p:nvGrpSpPr>
                                <p:grpSpPr>
                                  <a:xfrm>
                                    <a:off x="267690" y="4532681"/>
                                    <a:ext cx="5680387" cy="1734667"/>
                                    <a:chOff x="267690" y="4532681"/>
                                    <a:chExt cx="5680387" cy="1734667"/>
                                  </a:xfrm>
                                </p:grpSpPr>
                                <p:grpSp>
                                  <p:nvGrpSpPr>
                                    <p:cNvPr id="192" name="Group 191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67690" y="4532681"/>
                                      <a:ext cx="5680387" cy="1734667"/>
                                      <a:chOff x="267690" y="4532681"/>
                                      <a:chExt cx="5680387" cy="1734667"/>
                                    </a:xfrm>
                                  </p:grpSpPr>
                                  <p:grpSp>
                                    <p:nvGrpSpPr>
                                      <p:cNvPr id="174" name="Group 173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267690" y="4532681"/>
                                        <a:ext cx="5680387" cy="1734667"/>
                                        <a:chOff x="267690" y="4532681"/>
                                        <a:chExt cx="5680387" cy="1734667"/>
                                      </a:xfrm>
                                    </p:grpSpPr>
                                    <p:grpSp>
                                      <p:nvGrpSpPr>
                                        <p:cNvPr id="136" name="Group 135"/>
                                        <p:cNvGrpSpPr/>
                                        <p:nvPr/>
                                      </p:nvGrpSpPr>
                                      <p:grpSpPr>
                                        <a:xfrm>
                                          <a:off x="267690" y="4532681"/>
                                          <a:ext cx="5680387" cy="1734667"/>
                                          <a:chOff x="231199" y="2371175"/>
                                          <a:chExt cx="5716876" cy="1734667"/>
                                        </a:xfrm>
                                      </p:grpSpPr>
                                      <p:grpSp>
                                        <p:nvGrpSpPr>
                                          <p:cNvPr id="137" name="Group 136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4105828" y="2371175"/>
                                            <a:ext cx="1842247" cy="1734667"/>
                                            <a:chOff x="3738282" y="2366679"/>
                                            <a:chExt cx="1990165" cy="1896035"/>
                                          </a:xfrm>
                                        </p:grpSpPr>
                                        <p:sp>
                                          <p:nvSpPr>
                                            <p:cNvPr id="145" name="Oval 144"/>
                                            <p:cNvSpPr/>
                                            <p:nvPr/>
                                          </p:nvSpPr>
                                          <p:spPr>
                                            <a:xfrm>
                                              <a:off x="3815861" y="2366679"/>
                                              <a:ext cx="1912586" cy="1896035"/>
                                            </a:xfrm>
                                            <a:prstGeom prst="ellipse">
                                              <a:avLst/>
                                            </a:prstGeom>
                                            <a:noFill/>
                                            <a:ln w="28575">
                                              <a:solidFill>
                                                <a:srgbClr val="002060"/>
                                              </a:solidFill>
                                            </a:ln>
                                          </p:spPr>
                                          <p:style>
                                            <a:lnRef idx="2">
                                              <a:schemeClr val="accent1">
                                                <a:shade val="50000"/>
                                              </a:schemeClr>
                                            </a:lnRef>
                                            <a:fillRef idx="1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lt1"/>
                                            </a:fontRef>
                                          </p:style>
                                          <p:txBody>
                                            <a:bodyPr rtlCol="0" anchor="ctr"/>
                                            <a:lstStyle/>
                                            <a:p>
                                              <a:pPr algn="ctr"/>
                                              <a:endParaRPr 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146" name="Oval 145"/>
                                            <p:cNvSpPr/>
                                            <p:nvPr/>
                                          </p:nvSpPr>
                                          <p:spPr>
                                            <a:xfrm>
                                              <a:off x="3738282" y="2756648"/>
                                              <a:ext cx="457200" cy="1156446"/>
                                            </a:xfrm>
                                            <a:prstGeom prst="ellipse">
                                              <a:avLst/>
                                            </a:prstGeom>
                                            <a:noFill/>
                                            <a:ln w="28575">
                                              <a:solidFill>
                                                <a:srgbClr val="002060"/>
                                              </a:solidFill>
                                            </a:ln>
                                          </p:spPr>
                                          <p:style>
                                            <a:lnRef idx="2">
                                              <a:schemeClr val="accent1">
                                                <a:shade val="50000"/>
                                              </a:schemeClr>
                                            </a:lnRef>
                                            <a:fillRef idx="1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lt1"/>
                                            </a:fontRef>
                                          </p:style>
                                          <p:txBody>
                                            <a:bodyPr rtlCol="0" anchor="ctr"/>
                                            <a:lstStyle/>
                                            <a:p>
                                              <a:pPr algn="ctr"/>
                                              <a:endParaRPr 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147" name="Oval 146"/>
                                            <p:cNvSpPr/>
                                            <p:nvPr/>
                                          </p:nvSpPr>
                                          <p:spPr>
                                            <a:xfrm flipH="1">
                                              <a:off x="3815860" y="2743200"/>
                                              <a:ext cx="379621" cy="1183341"/>
                                            </a:xfrm>
                                            <a:prstGeom prst="ellipse">
                                              <a:avLst/>
                                            </a:prstGeom>
                                            <a:solidFill>
                                              <a:schemeClr val="accent3">
                                                <a:lumMod val="60000"/>
                                                <a:lumOff val="40000"/>
                                              </a:schemeClr>
                                            </a:solidFill>
                                          </p:spPr>
                                          <p:style>
                                            <a:lnRef idx="2">
                                              <a:schemeClr val="accent1">
                                                <a:shade val="50000"/>
                                              </a:schemeClr>
                                            </a:lnRef>
                                            <a:fillRef idx="1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lt1"/>
                                            </a:fontRef>
                                          </p:style>
                                          <p:txBody>
                                            <a:bodyPr rtlCol="0" anchor="ctr"/>
                                            <a:lstStyle/>
                                            <a:p>
                                              <a:pPr algn="ctr"/>
                                              <a:endParaRPr lang="en-US"/>
                                            </a:p>
                                          </p:txBody>
                                        </p:sp>
                                      </p:grpSp>
                                      <p:grpSp>
                                        <p:nvGrpSpPr>
                                          <p:cNvPr id="138" name="Group 137"/>
                                          <p:cNvGrpSpPr/>
                                          <p:nvPr/>
                                        </p:nvGrpSpPr>
                                        <p:grpSpPr>
                                          <a:xfrm>
                                            <a:off x="231199" y="2924609"/>
                                            <a:ext cx="3630871" cy="761509"/>
                                            <a:chOff x="203919" y="2912832"/>
                                            <a:chExt cx="3630871" cy="761509"/>
                                          </a:xfrm>
                                        </p:grpSpPr>
                                        <p:cxnSp>
                                          <p:nvCxnSpPr>
                                            <p:cNvPr id="139" name="Straight Arrow Connector 138"/>
                                            <p:cNvCxnSpPr/>
                                            <p:nvPr/>
                                          </p:nvCxnSpPr>
                                          <p:spPr>
                                            <a:xfrm flipV="1">
                                              <a:off x="1303550" y="2912832"/>
                                              <a:ext cx="2510779" cy="18824"/>
                                            </a:xfrm>
                                            <a:prstGeom prst="straightConnector1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rgbClr val="FFC000"/>
                                              </a:solidFill>
                                              <a:tailEnd type="triangle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141" name="Straight Arrow Connector 140"/>
                                            <p:cNvCxnSpPr/>
                                            <p:nvPr/>
                                          </p:nvCxnSpPr>
                                          <p:spPr>
                                            <a:xfrm flipV="1">
                                              <a:off x="1279232" y="3655377"/>
                                              <a:ext cx="2555558" cy="15498"/>
                                            </a:xfrm>
                                            <a:prstGeom prst="straightConnector1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rgbClr val="FFC000"/>
                                              </a:solidFill>
                                              <a:tailEnd type="triangle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142" name="Straight Connector 141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231820" y="2931656"/>
                                              <a:ext cx="1036684" cy="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rgbClr val="FFC000"/>
                                              </a:solidFill>
                                              <a:prstDash val="dash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143" name="Straight Connector 142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203919" y="3315878"/>
                                              <a:ext cx="1036684" cy="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rgbClr val="FFC000"/>
                                              </a:solidFill>
                                              <a:prstDash val="dash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  <p:cxnSp>
                                          <p:nvCxnSpPr>
                                            <p:cNvPr id="144" name="Straight Connector 143"/>
                                            <p:cNvCxnSpPr/>
                                            <p:nvPr/>
                                          </p:nvCxnSpPr>
                                          <p:spPr>
                                            <a:xfrm>
                                              <a:off x="227530" y="3674341"/>
                                              <a:ext cx="1036684" cy="0"/>
                                            </a:xfrm>
                                            <a:prstGeom prst="line">
                                              <a:avLst/>
                                            </a:prstGeom>
                                            <a:ln w="28575">
                                              <a:solidFill>
                                                <a:srgbClr val="FFC000"/>
                                              </a:solidFill>
                                              <a:prstDash val="dash"/>
                                            </a:ln>
                                          </p:spPr>
                                          <p:style>
                                            <a:lnRef idx="1">
                                              <a:schemeClr val="accent1"/>
                                            </a:lnRef>
                                            <a:fillRef idx="0">
                                              <a:schemeClr val="accent1"/>
                                            </a:fillRef>
                                            <a:effectRef idx="0">
                                              <a:schemeClr val="accent1"/>
                                            </a:effectRef>
                                            <a:fontRef idx="minor">
                                              <a:schemeClr val="tx1"/>
                                            </a:fontRef>
                                          </p:style>
                                        </p:cxnSp>
                                      </p:grpSp>
                                    </p:grpSp>
                                    <p:cxnSp>
                                      <p:nvCxnSpPr>
                                        <p:cNvPr id="173" name="Straight Arrow Connector 172"/>
                                        <p:cNvCxnSpPr/>
                                        <p:nvPr/>
                                      </p:nvCxnSpPr>
                                      <p:spPr>
                                        <a:xfrm flipV="1">
                                          <a:off x="1371033" y="5425773"/>
                                          <a:ext cx="4577044" cy="76267"/>
                                        </a:xfrm>
                                        <a:prstGeom prst="straightConnector1">
                                          <a:avLst/>
                                        </a:prstGeom>
                                        <a:ln w="28575">
                                          <a:solidFill>
                                            <a:srgbClr val="FFC000"/>
                                          </a:solidFill>
                                          <a:tailEnd type="triangle"/>
                                        </a:ln>
                                      </p:spPr>
                                      <p:style>
                                        <a:lnRef idx="1">
                                          <a:schemeClr val="accent1"/>
                                        </a:lnRef>
                                        <a:fillRef idx="0">
                                          <a:schemeClr val="accent1"/>
                                        </a:fillRef>
                                        <a:effectRef idx="0">
                                          <a:schemeClr val="accent1"/>
                                        </a:effectRef>
                                        <a:fontRef idx="minor">
                                          <a:schemeClr val="tx1"/>
                                        </a:fontRef>
                                      </p:style>
                                    </p:cxnSp>
                                  </p:grpSp>
                                  <p:cxnSp>
                                    <p:nvCxnSpPr>
                                      <p:cNvPr id="176" name="Straight Arrow Connector 175"/>
                                      <p:cNvCxnSpPr>
                                        <a:endCxn id="147" idx="7"/>
                                      </p:cNvCxnSpPr>
                                      <p:nvPr/>
                                    </p:nvCxnSpPr>
                                    <p:spPr>
                                      <a:xfrm flipV="1">
                                        <a:off x="3811989" y="5035701"/>
                                        <a:ext cx="428087" cy="44999"/>
                                      </a:xfrm>
                                      <a:prstGeom prst="straightConnector1">
                                        <a:avLst/>
                                      </a:prstGeom>
                                      <a:ln w="28575">
                                        <a:solidFill>
                                          <a:srgbClr val="FFC000"/>
                                        </a:solidFill>
                                        <a:tailEnd type="triangle"/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  <p:cxnSp>
                                    <p:nvCxnSpPr>
                                      <p:cNvPr id="177" name="Straight Arrow Connector 176"/>
                                      <p:cNvCxnSpPr/>
                                      <p:nvPr/>
                                    </p:nvCxnSpPr>
                                    <p:spPr>
                                      <a:xfrm>
                                        <a:off x="3747296" y="5822874"/>
                                        <a:ext cx="538953" cy="46755"/>
                                      </a:xfrm>
                                      <a:prstGeom prst="straightConnector1">
                                        <a:avLst/>
                                      </a:prstGeom>
                                      <a:ln w="28575">
                                        <a:solidFill>
                                          <a:srgbClr val="FFC000"/>
                                        </a:solidFill>
                                        <a:tailEnd type="triangle"/>
                                      </a:ln>
                                    </p:spPr>
                                    <p:style>
                                      <a:lnRef idx="1">
                                        <a:schemeClr val="accent1"/>
                                      </a:lnRef>
                                      <a:fillRef idx="0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tx1"/>
                                      </a:fontRef>
                                    </p:style>
                                  </p:cxnSp>
                                </p:grpSp>
                                <p:cxnSp>
                                  <p:nvCxnSpPr>
                                    <p:cNvPr id="182" name="Straight Arrow Connector 181"/>
                                    <p:cNvCxnSpPr>
                                      <a:stCxn id="147" idx="1"/>
                                      <a:endCxn id="145" idx="6"/>
                                    </p:cNvCxnSpPr>
                                    <p:nvPr/>
                                  </p:nvCxnSpPr>
                                  <p:spPr>
                                    <a:xfrm>
                                      <a:off x="4486971" y="5035704"/>
                                      <a:ext cx="1461106" cy="364311"/>
                                    </a:xfrm>
                                    <a:prstGeom prst="straightConnector1">
                                      <a:avLst/>
                                    </a:prstGeom>
                                    <a:ln w="28575">
                                      <a:solidFill>
                                        <a:srgbClr val="FFC000"/>
                                      </a:solidFill>
                                      <a:tailEnd type="triangle"/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  <p:cxnSp>
                                  <p:nvCxnSpPr>
                                    <p:cNvPr id="186" name="Straight Arrow Connector 185"/>
                                    <p:cNvCxnSpPr/>
                                    <p:nvPr/>
                                  </p:nvCxnSpPr>
                                  <p:spPr>
                                    <a:xfrm flipV="1">
                                      <a:off x="4486971" y="5451531"/>
                                      <a:ext cx="1461106" cy="401220"/>
                                    </a:xfrm>
                                    <a:prstGeom prst="straightConnector1">
                                      <a:avLst/>
                                    </a:prstGeom>
                                    <a:ln w="28575">
                                      <a:solidFill>
                                        <a:srgbClr val="FFC000"/>
                                      </a:solidFill>
                                      <a:tailEnd type="triangle"/>
                                    </a:ln>
                                  </p:spPr>
                                  <p:style>
                                    <a:lnRef idx="1">
                                      <a:schemeClr val="accent1"/>
                                    </a:lnRef>
                                    <a:fillRef idx="0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tx1"/>
                                    </a:fontRef>
                                  </p:style>
                                </p:cxn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  <p:sp>
                  <p:nvSpPr>
                    <p:cNvPr id="210" name="TextBox 209"/>
                    <p:cNvSpPr txBox="1"/>
                    <p:nvPr/>
                  </p:nvSpPr>
                  <p:spPr>
                    <a:xfrm>
                      <a:off x="1180563" y="5492277"/>
                      <a:ext cx="518823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O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12" name="TextBox 211"/>
                    <p:cNvSpPr txBox="1"/>
                    <p:nvPr/>
                  </p:nvSpPr>
                  <p:spPr>
                    <a:xfrm>
                      <a:off x="5919985" y="5159696"/>
                      <a:ext cx="579549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15" name="TextBox 214"/>
                    <p:cNvSpPr txBox="1"/>
                    <p:nvPr/>
                  </p:nvSpPr>
                  <p:spPr>
                    <a:xfrm>
                      <a:off x="-45080" y="5219666"/>
                      <a:ext cx="518823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O’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  <p:cxnSp>
                <p:nvCxnSpPr>
                  <p:cNvPr id="221" name="Straight Arrow Connector 220"/>
                  <p:cNvCxnSpPr/>
                  <p:nvPr/>
                </p:nvCxnSpPr>
                <p:spPr>
                  <a:xfrm>
                    <a:off x="5038521" y="5443895"/>
                    <a:ext cx="26894" cy="0"/>
                  </a:xfrm>
                  <a:prstGeom prst="straightConnector1">
                    <a:avLst/>
                  </a:prstGeom>
                  <a:ln w="57150">
                    <a:solidFill>
                      <a:srgbClr val="FFC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43" name="Rectangle 242"/>
            <p:cNvSpPr/>
            <p:nvPr/>
          </p:nvSpPr>
          <p:spPr>
            <a:xfrm>
              <a:off x="5851487" y="4457157"/>
              <a:ext cx="953037" cy="321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820000"/>
                  </a:solidFill>
                </a:rPr>
                <a:t>রেটিনা</a:t>
              </a:r>
              <a:endParaRPr lang="en-US" b="1" dirty="0">
                <a:solidFill>
                  <a:srgbClr val="820000"/>
                </a:solidFill>
              </a:endParaRPr>
            </a:p>
          </p:txBody>
        </p:sp>
        <p:cxnSp>
          <p:nvCxnSpPr>
            <p:cNvPr id="244" name="Straight Arrow Connector 243"/>
            <p:cNvCxnSpPr/>
            <p:nvPr/>
          </p:nvCxnSpPr>
          <p:spPr>
            <a:xfrm flipV="1">
              <a:off x="5929431" y="4753371"/>
              <a:ext cx="259053" cy="46629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854" y="1429206"/>
            <a:ext cx="2703384" cy="20275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854" y="4233422"/>
            <a:ext cx="2703384" cy="20275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703964" y="6487016"/>
            <a:ext cx="4625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চশমার সাহায্যে দূরের বস্তু দেখছে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67485" y="3541687"/>
            <a:ext cx="2897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দূর বিন্দু কাছে সরে এসেছে&gt;</a:t>
            </a:r>
            <a:r>
              <a:rPr lang="bn-BD" b="1" dirty="0"/>
              <a:t> ক্ষীণ দৃষ্টি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009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/>
      <p:bldP spid="229" grpId="0"/>
      <p:bldP spid="230" grpId="0"/>
      <p:bldP spid="231" grpId="0" animBg="1"/>
      <p:bldP spid="232" grpId="0" animBg="1"/>
      <p:bldP spid="234" grpId="0" animBg="1"/>
      <p:bldP spid="234" grpId="1" animBg="1"/>
      <p:bldP spid="4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165272" y="85316"/>
            <a:ext cx="4198910" cy="1880925"/>
            <a:chOff x="165272" y="85316"/>
            <a:chExt cx="4198910" cy="1880925"/>
          </a:xfrm>
        </p:grpSpPr>
        <p:grpSp>
          <p:nvGrpSpPr>
            <p:cNvPr id="53" name="Group 52"/>
            <p:cNvGrpSpPr/>
            <p:nvPr/>
          </p:nvGrpSpPr>
          <p:grpSpPr>
            <a:xfrm>
              <a:off x="165272" y="102897"/>
              <a:ext cx="4198910" cy="1863344"/>
              <a:chOff x="139515" y="131067"/>
              <a:chExt cx="4198910" cy="1863344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233172" y="131067"/>
                <a:ext cx="3604732" cy="1863344"/>
                <a:chOff x="233172" y="-345449"/>
                <a:chExt cx="3926704" cy="2252859"/>
              </a:xfrm>
            </p:grpSpPr>
            <p:pic>
              <p:nvPicPr>
                <p:cNvPr id="11" name="Picture 10"/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2721"/>
                <a:stretch/>
              </p:blipFill>
              <p:spPr>
                <a:xfrm>
                  <a:off x="233172" y="-345449"/>
                  <a:ext cx="3888068" cy="2252859"/>
                </a:xfrm>
                <a:prstGeom prst="rect">
                  <a:avLst/>
                </a:prstGeom>
              </p:spPr>
            </p:pic>
            <p:grpSp>
              <p:nvGrpSpPr>
                <p:cNvPr id="25" name="Group 24"/>
                <p:cNvGrpSpPr/>
                <p:nvPr/>
              </p:nvGrpSpPr>
              <p:grpSpPr>
                <a:xfrm>
                  <a:off x="2485553" y="437882"/>
                  <a:ext cx="1674323" cy="791580"/>
                  <a:chOff x="2485553" y="437882"/>
                  <a:chExt cx="1674323" cy="791580"/>
                </a:xfrm>
              </p:grpSpPr>
              <p:cxnSp>
                <p:nvCxnSpPr>
                  <p:cNvPr id="17" name="Straight Arrow Connector 16"/>
                  <p:cNvCxnSpPr>
                    <a:endCxn id="11" idx="3"/>
                  </p:cNvCxnSpPr>
                  <p:nvPr/>
                </p:nvCxnSpPr>
                <p:spPr>
                  <a:xfrm>
                    <a:off x="2562896" y="437882"/>
                    <a:ext cx="1558344" cy="343099"/>
                  </a:xfrm>
                  <a:prstGeom prst="straightConnector1">
                    <a:avLst/>
                  </a:prstGeom>
                  <a:ln w="5715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Arrow Connector 17"/>
                  <p:cNvCxnSpPr/>
                  <p:nvPr/>
                </p:nvCxnSpPr>
                <p:spPr>
                  <a:xfrm flipV="1">
                    <a:off x="2560748" y="910040"/>
                    <a:ext cx="1560492" cy="319422"/>
                  </a:xfrm>
                  <a:prstGeom prst="straightConnector1">
                    <a:avLst/>
                  </a:prstGeom>
                  <a:ln w="5715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Arrow Connector 19"/>
                  <p:cNvCxnSpPr/>
                  <p:nvPr/>
                </p:nvCxnSpPr>
                <p:spPr>
                  <a:xfrm>
                    <a:off x="2485553" y="822810"/>
                    <a:ext cx="1532655" cy="0"/>
                  </a:xfrm>
                  <a:prstGeom prst="straightConnector1">
                    <a:avLst/>
                  </a:prstGeom>
                  <a:ln w="5715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Oval 23"/>
                  <p:cNvSpPr/>
                  <p:nvPr/>
                </p:nvSpPr>
                <p:spPr>
                  <a:xfrm>
                    <a:off x="3940935" y="682583"/>
                    <a:ext cx="218941" cy="274580"/>
                  </a:xfrm>
                  <a:prstGeom prst="ellipse">
                    <a:avLst/>
                  </a:prstGeom>
                  <a:solidFill>
                    <a:srgbClr val="00B0F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38" name="TextBox 37"/>
              <p:cNvSpPr txBox="1"/>
              <p:nvPr/>
            </p:nvSpPr>
            <p:spPr>
              <a:xfrm>
                <a:off x="139515" y="725298"/>
                <a:ext cx="5924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b="1">
                    <a:solidFill>
                      <a:srgbClr val="FF0000"/>
                    </a:solidFill>
                  </a:rPr>
                  <a:t>বস্তু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3788146" y="1009795"/>
                <a:ext cx="550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b="1" dirty="0" smtClean="0">
                    <a:solidFill>
                      <a:srgbClr val="FF0000"/>
                    </a:solidFill>
                  </a:rPr>
                  <a:t>বিম্ব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0" name="Rectangle 69"/>
            <p:cNvSpPr/>
            <p:nvPr/>
          </p:nvSpPr>
          <p:spPr>
            <a:xfrm>
              <a:off x="2844968" y="85316"/>
              <a:ext cx="953037" cy="321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820000"/>
                  </a:solidFill>
                </a:rPr>
                <a:t>রেটিনা</a:t>
              </a:r>
              <a:endParaRPr lang="en-US" b="1" dirty="0">
                <a:solidFill>
                  <a:srgbClr val="820000"/>
                </a:solidFill>
              </a:endParaRP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 flipH="1" flipV="1">
              <a:off x="3616816" y="384499"/>
              <a:ext cx="146350" cy="47612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165272" y="2463798"/>
            <a:ext cx="3771758" cy="2066038"/>
            <a:chOff x="165272" y="2331278"/>
            <a:chExt cx="3771758" cy="2066038"/>
          </a:xfrm>
        </p:grpSpPr>
        <p:grpSp>
          <p:nvGrpSpPr>
            <p:cNvPr id="54" name="Group 53"/>
            <p:cNvGrpSpPr/>
            <p:nvPr/>
          </p:nvGrpSpPr>
          <p:grpSpPr>
            <a:xfrm>
              <a:off x="165272" y="2331278"/>
              <a:ext cx="3771758" cy="2066038"/>
              <a:chOff x="165272" y="2331278"/>
              <a:chExt cx="3771758" cy="2066038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233171" y="2331278"/>
                <a:ext cx="3604733" cy="2066038"/>
                <a:chOff x="233171" y="2331278"/>
                <a:chExt cx="3604733" cy="2066038"/>
              </a:xfrm>
            </p:grpSpPr>
            <p:pic>
              <p:nvPicPr>
                <p:cNvPr id="10" name="Picture 9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3171" y="2331278"/>
                  <a:ext cx="3604733" cy="2066038"/>
                </a:xfrm>
                <a:prstGeom prst="rect">
                  <a:avLst/>
                </a:prstGeom>
              </p:spPr>
            </p:pic>
            <p:sp>
              <p:nvSpPr>
                <p:cNvPr id="28" name="Oval 27"/>
                <p:cNvSpPr/>
                <p:nvPr/>
              </p:nvSpPr>
              <p:spPr>
                <a:xfrm>
                  <a:off x="3616816" y="3284244"/>
                  <a:ext cx="206062" cy="203783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9" name="TextBox 38"/>
              <p:cNvSpPr txBox="1"/>
              <p:nvPr/>
            </p:nvSpPr>
            <p:spPr>
              <a:xfrm>
                <a:off x="165272" y="2927590"/>
                <a:ext cx="5924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b="1" dirty="0">
                    <a:solidFill>
                      <a:srgbClr val="FF0000"/>
                    </a:solidFill>
                  </a:rPr>
                  <a:t>বস্তু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3386751" y="2913719"/>
                <a:ext cx="550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b="1" smtClean="0">
                    <a:solidFill>
                      <a:srgbClr val="FF0000"/>
                    </a:solidFill>
                  </a:rPr>
                  <a:t>বিম্ব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1" name="Rectangle 70"/>
            <p:cNvSpPr/>
            <p:nvPr/>
          </p:nvSpPr>
          <p:spPr>
            <a:xfrm>
              <a:off x="2869841" y="2354685"/>
              <a:ext cx="953037" cy="321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820000"/>
                  </a:solidFill>
                </a:rPr>
                <a:t>রেটিনা</a:t>
              </a:r>
              <a:endParaRPr lang="en-US" b="1" dirty="0">
                <a:solidFill>
                  <a:srgbClr val="820000"/>
                </a:solidFill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 flipV="1">
              <a:off x="3321486" y="2674792"/>
              <a:ext cx="74240" cy="62037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0466839" y="3235570"/>
            <a:ext cx="783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bg1"/>
                </a:solidFill>
              </a:rPr>
              <a:t>পৃথিবী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84124" y="4265695"/>
            <a:ext cx="47780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2400" b="1" dirty="0" smtClean="0">
                <a:solidFill>
                  <a:srgbClr val="C00000"/>
                </a:solidFill>
              </a:rPr>
              <a:t>ত্রুটির কারণসমুহঃ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400" b="1" dirty="0" smtClean="0">
                <a:solidFill>
                  <a:srgbClr val="002060"/>
                </a:solidFill>
              </a:rPr>
              <a:t>অক্ষিগোলকের </a:t>
            </a:r>
            <a:r>
              <a:rPr lang="bn-BD" sz="2400" b="1" smtClean="0">
                <a:solidFill>
                  <a:srgbClr val="002060"/>
                </a:solidFill>
              </a:rPr>
              <a:t>ব্যাসার্ধ কমে </a:t>
            </a:r>
            <a:r>
              <a:rPr lang="bn-BD" sz="2400" b="1" dirty="0" smtClean="0">
                <a:solidFill>
                  <a:srgbClr val="002060"/>
                </a:solidFill>
              </a:rPr>
              <a:t>গেলে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400" b="1" dirty="0" smtClean="0">
                <a:solidFill>
                  <a:srgbClr val="002060"/>
                </a:solidFill>
              </a:rPr>
              <a:t>ফোকাস দূ্রত্ব </a:t>
            </a:r>
            <a:r>
              <a:rPr lang="bn-BD" sz="2400" b="1" dirty="0">
                <a:solidFill>
                  <a:srgbClr val="002060"/>
                </a:solidFill>
              </a:rPr>
              <a:t>বেড়ে </a:t>
            </a:r>
            <a:r>
              <a:rPr lang="bn-BD" sz="2400" b="1" dirty="0" smtClean="0">
                <a:solidFill>
                  <a:srgbClr val="002060"/>
                </a:solidFill>
              </a:rPr>
              <a:t>গেলে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400" b="1" dirty="0" smtClean="0">
                <a:solidFill>
                  <a:srgbClr val="002060"/>
                </a:solidFill>
              </a:rPr>
              <a:t>অভিসারী ক্ষমতা </a:t>
            </a:r>
            <a:r>
              <a:rPr lang="bn-BD" sz="2400" b="1" dirty="0">
                <a:solidFill>
                  <a:srgbClr val="002060"/>
                </a:solidFill>
              </a:rPr>
              <a:t>কমে গেলে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128511" y="1966241"/>
            <a:ext cx="300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সুস্থ চোখ</a:t>
            </a:r>
            <a:endParaRPr lang="en-US" sz="24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1053385" y="4546619"/>
            <a:ext cx="300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/>
              <a:t>ত্রুটিগ্রস্থ চোখ</a:t>
            </a:r>
            <a:endParaRPr lang="en-US" sz="2400" b="1" dirty="0"/>
          </a:p>
        </p:txBody>
      </p:sp>
      <p:grpSp>
        <p:nvGrpSpPr>
          <p:cNvPr id="58" name="Group 57"/>
          <p:cNvGrpSpPr/>
          <p:nvPr/>
        </p:nvGrpSpPr>
        <p:grpSpPr>
          <a:xfrm>
            <a:off x="258929" y="1468192"/>
            <a:ext cx="2136725" cy="348479"/>
            <a:chOff x="1029915" y="1468192"/>
            <a:chExt cx="1484308" cy="348479"/>
          </a:xfrm>
        </p:grpSpPr>
        <p:cxnSp>
          <p:nvCxnSpPr>
            <p:cNvPr id="59" name="Straight Arrow Connector 58"/>
            <p:cNvCxnSpPr/>
            <p:nvPr/>
          </p:nvCxnSpPr>
          <p:spPr>
            <a:xfrm flipV="1">
              <a:off x="1970053" y="1651444"/>
              <a:ext cx="544170" cy="238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up 59"/>
            <p:cNvGrpSpPr/>
            <p:nvPr/>
          </p:nvGrpSpPr>
          <p:grpSpPr>
            <a:xfrm>
              <a:off x="1029915" y="1468192"/>
              <a:ext cx="1146615" cy="348479"/>
              <a:chOff x="1029915" y="1468192"/>
              <a:chExt cx="1146615" cy="348479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1352282" y="1468192"/>
                <a:ext cx="824248" cy="34847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25cm</a:t>
                </a:r>
                <a:endParaRPr lang="en-US" dirty="0"/>
              </a:p>
            </p:txBody>
          </p:sp>
          <p:cxnSp>
            <p:nvCxnSpPr>
              <p:cNvPr id="62" name="Straight Arrow Connector 61"/>
              <p:cNvCxnSpPr/>
              <p:nvPr/>
            </p:nvCxnSpPr>
            <p:spPr>
              <a:xfrm flipH="1" flipV="1">
                <a:off x="1029915" y="1652209"/>
                <a:ext cx="397494" cy="1383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62"/>
          <p:cNvGrpSpPr/>
          <p:nvPr/>
        </p:nvGrpSpPr>
        <p:grpSpPr>
          <a:xfrm>
            <a:off x="269661" y="3861517"/>
            <a:ext cx="1855354" cy="348479"/>
            <a:chOff x="1029915" y="1468192"/>
            <a:chExt cx="1484308" cy="348479"/>
          </a:xfrm>
        </p:grpSpPr>
        <p:cxnSp>
          <p:nvCxnSpPr>
            <p:cNvPr id="64" name="Straight Arrow Connector 63"/>
            <p:cNvCxnSpPr/>
            <p:nvPr/>
          </p:nvCxnSpPr>
          <p:spPr>
            <a:xfrm flipV="1">
              <a:off x="1970053" y="1651444"/>
              <a:ext cx="544170" cy="238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/>
            <p:cNvGrpSpPr/>
            <p:nvPr/>
          </p:nvGrpSpPr>
          <p:grpSpPr>
            <a:xfrm>
              <a:off x="1029915" y="1468192"/>
              <a:ext cx="1146615" cy="348479"/>
              <a:chOff x="1029915" y="1468192"/>
              <a:chExt cx="1146615" cy="348479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352282" y="1468192"/>
                <a:ext cx="824248" cy="34847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25cm</a:t>
                </a:r>
                <a:endParaRPr lang="en-US" dirty="0"/>
              </a:p>
            </p:txBody>
          </p:sp>
          <p:cxnSp>
            <p:nvCxnSpPr>
              <p:cNvPr id="67" name="Straight Arrow Connector 66"/>
              <p:cNvCxnSpPr/>
              <p:nvPr/>
            </p:nvCxnSpPr>
            <p:spPr>
              <a:xfrm flipH="1" flipV="1">
                <a:off x="1029915" y="1652209"/>
                <a:ext cx="397494" cy="1383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8" name="Rectangle 67"/>
          <p:cNvSpPr/>
          <p:nvPr/>
        </p:nvSpPr>
        <p:spPr>
          <a:xfrm>
            <a:off x="3858530" y="3056856"/>
            <a:ext cx="1496546" cy="980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রেটিনার বাইরে ফোকাসিং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4358661" y="655879"/>
            <a:ext cx="1496546" cy="980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রেটিনায় ফোকাসিং</a:t>
            </a:r>
            <a:endParaRPr lang="en-US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91" y="109471"/>
            <a:ext cx="2299600" cy="172470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9899662" y="1925022"/>
            <a:ext cx="227384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 smtClean="0"/>
              <a:t>25cm</a:t>
            </a:r>
            <a:r>
              <a:rPr lang="bn-BD" b="1" dirty="0" smtClean="0"/>
              <a:t> দূরত্ব</a:t>
            </a:r>
            <a:endParaRPr lang="en-US" b="1" dirty="0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640" y="2167302"/>
            <a:ext cx="2848383" cy="2136287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9365662" y="4389212"/>
            <a:ext cx="2615463" cy="5074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25cm</a:t>
            </a:r>
            <a:r>
              <a:rPr lang="bn-BD" dirty="0" smtClean="0"/>
              <a:t>-এর বেশী দূরত্ব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7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6" grpId="0"/>
      <p:bldP spid="68" grpId="0" animBg="1"/>
      <p:bldP spid="69" grpId="0" animBg="1"/>
      <p:bldP spid="41" grpId="0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oup 121"/>
          <p:cNvGrpSpPr/>
          <p:nvPr/>
        </p:nvGrpSpPr>
        <p:grpSpPr>
          <a:xfrm>
            <a:off x="-75678" y="4656647"/>
            <a:ext cx="4426981" cy="1939441"/>
            <a:chOff x="-75678" y="4656647"/>
            <a:chExt cx="4426981" cy="1939441"/>
          </a:xfrm>
        </p:grpSpPr>
        <p:grpSp>
          <p:nvGrpSpPr>
            <p:cNvPr id="82" name="Group 81"/>
            <p:cNvGrpSpPr/>
            <p:nvPr/>
          </p:nvGrpSpPr>
          <p:grpSpPr>
            <a:xfrm>
              <a:off x="-75678" y="4656647"/>
              <a:ext cx="4426981" cy="1939441"/>
              <a:chOff x="-75678" y="4630889"/>
              <a:chExt cx="4426981" cy="1939441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366748" y="4630889"/>
                <a:ext cx="3984555" cy="1939441"/>
                <a:chOff x="366748" y="4630889"/>
                <a:chExt cx="3984555" cy="1939441"/>
              </a:xfrm>
            </p:grpSpPr>
            <p:grpSp>
              <p:nvGrpSpPr>
                <p:cNvPr id="5" name="Group 4"/>
                <p:cNvGrpSpPr/>
                <p:nvPr/>
              </p:nvGrpSpPr>
              <p:grpSpPr>
                <a:xfrm>
                  <a:off x="605301" y="4630889"/>
                  <a:ext cx="3746002" cy="1939441"/>
                  <a:chOff x="-245904" y="4618010"/>
                  <a:chExt cx="4827055" cy="1939441"/>
                </a:xfrm>
              </p:grpSpPr>
              <p:grpSp>
                <p:nvGrpSpPr>
                  <p:cNvPr id="6" name="Group 5"/>
                  <p:cNvGrpSpPr/>
                  <p:nvPr/>
                </p:nvGrpSpPr>
                <p:grpSpPr>
                  <a:xfrm>
                    <a:off x="233171" y="4618010"/>
                    <a:ext cx="3643371" cy="1939441"/>
                    <a:chOff x="233171" y="4618010"/>
                    <a:chExt cx="3643371" cy="1939441"/>
                  </a:xfrm>
                </p:grpSpPr>
                <p:pic>
                  <p:nvPicPr>
                    <p:cNvPr id="9" name="Picture 8"/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33171" y="4618010"/>
                      <a:ext cx="3604733" cy="1939441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10" name="Oval 9"/>
                    <p:cNvSpPr/>
                    <p:nvPr/>
                  </p:nvSpPr>
                  <p:spPr>
                    <a:xfrm>
                      <a:off x="3670480" y="5424290"/>
                      <a:ext cx="206062" cy="203783"/>
                    </a:xfrm>
                    <a:prstGeom prst="ellipse">
                      <a:avLst/>
                    </a:prstGeom>
                    <a:solidFill>
                      <a:srgbClr val="FFC000"/>
                    </a:solidFill>
                    <a:ln>
                      <a:solidFill>
                        <a:srgbClr val="00B0F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-245904" y="5760937"/>
                    <a:ext cx="189213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bn-BD" b="1" dirty="0" smtClean="0">
                        <a:solidFill>
                          <a:srgbClr val="FF0000"/>
                        </a:solidFill>
                      </a:rPr>
                      <a:t>কাছেরবস্তু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3863272" y="5399350"/>
                    <a:ext cx="71787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bn-BD" b="1" dirty="0" smtClean="0">
                        <a:solidFill>
                          <a:srgbClr val="FF0000"/>
                        </a:solidFill>
                      </a:rPr>
                      <a:t>বিম্ব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cxnSp>
              <p:nvCxnSpPr>
                <p:cNvPr id="71" name="Straight Arrow Connector 70"/>
                <p:cNvCxnSpPr/>
                <p:nvPr/>
              </p:nvCxnSpPr>
              <p:spPr>
                <a:xfrm flipV="1">
                  <a:off x="366748" y="5272008"/>
                  <a:ext cx="1131479" cy="303489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/>
                <p:cNvCxnSpPr/>
                <p:nvPr/>
              </p:nvCxnSpPr>
              <p:spPr>
                <a:xfrm>
                  <a:off x="383564" y="5567317"/>
                  <a:ext cx="1114663" cy="221776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1" name="TextBox 80"/>
              <p:cNvSpPr txBox="1"/>
              <p:nvPr/>
            </p:nvSpPr>
            <p:spPr>
              <a:xfrm>
                <a:off x="-75678" y="4980603"/>
                <a:ext cx="9587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b="1" dirty="0" smtClean="0">
                    <a:solidFill>
                      <a:srgbClr val="FF0000"/>
                    </a:solidFill>
                  </a:rPr>
                  <a:t>অবাস্তব বস্তু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7" name="Group 116"/>
            <p:cNvGrpSpPr/>
            <p:nvPr/>
          </p:nvGrpSpPr>
          <p:grpSpPr>
            <a:xfrm>
              <a:off x="1066404" y="6089566"/>
              <a:ext cx="1484308" cy="348479"/>
              <a:chOff x="1029915" y="1468192"/>
              <a:chExt cx="1484308" cy="348479"/>
            </a:xfrm>
          </p:grpSpPr>
          <p:cxnSp>
            <p:nvCxnSpPr>
              <p:cNvPr id="118" name="Straight Arrow Connector 117"/>
              <p:cNvCxnSpPr/>
              <p:nvPr/>
            </p:nvCxnSpPr>
            <p:spPr>
              <a:xfrm flipV="1">
                <a:off x="1970053" y="1651444"/>
                <a:ext cx="544170" cy="2385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9" name="Group 118"/>
              <p:cNvGrpSpPr/>
              <p:nvPr/>
            </p:nvGrpSpPr>
            <p:grpSpPr>
              <a:xfrm>
                <a:off x="1029915" y="1468192"/>
                <a:ext cx="1146615" cy="348479"/>
                <a:chOff x="1029915" y="1468192"/>
                <a:chExt cx="1146615" cy="348479"/>
              </a:xfrm>
            </p:grpSpPr>
            <p:sp>
              <p:nvSpPr>
                <p:cNvPr id="120" name="Rectangle 119"/>
                <p:cNvSpPr/>
                <p:nvPr/>
              </p:nvSpPr>
              <p:spPr>
                <a:xfrm>
                  <a:off x="1352282" y="1468192"/>
                  <a:ext cx="824248" cy="34847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25cm</a:t>
                  </a:r>
                  <a:endParaRPr lang="en-US" dirty="0"/>
                </a:p>
              </p:txBody>
            </p:sp>
            <p:cxnSp>
              <p:nvCxnSpPr>
                <p:cNvPr id="121" name="Straight Arrow Connector 120"/>
                <p:cNvCxnSpPr/>
                <p:nvPr/>
              </p:nvCxnSpPr>
              <p:spPr>
                <a:xfrm flipH="1" flipV="1">
                  <a:off x="1029915" y="1652209"/>
                  <a:ext cx="397494" cy="13833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54" name="Group 53"/>
          <p:cNvGrpSpPr/>
          <p:nvPr/>
        </p:nvGrpSpPr>
        <p:grpSpPr>
          <a:xfrm>
            <a:off x="989583" y="79968"/>
            <a:ext cx="3192079" cy="2066038"/>
            <a:chOff x="165271" y="2331278"/>
            <a:chExt cx="4000248" cy="2066038"/>
          </a:xfrm>
        </p:grpSpPr>
        <p:grpSp>
          <p:nvGrpSpPr>
            <p:cNvPr id="55" name="Group 54"/>
            <p:cNvGrpSpPr/>
            <p:nvPr/>
          </p:nvGrpSpPr>
          <p:grpSpPr>
            <a:xfrm>
              <a:off x="233171" y="2331278"/>
              <a:ext cx="3604733" cy="2066038"/>
              <a:chOff x="233171" y="2331278"/>
              <a:chExt cx="3604733" cy="2066038"/>
            </a:xfrm>
          </p:grpSpPr>
          <p:pic>
            <p:nvPicPr>
              <p:cNvPr id="58" name="Picture 5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171" y="2331278"/>
                <a:ext cx="3604733" cy="2066038"/>
              </a:xfrm>
              <a:prstGeom prst="rect">
                <a:avLst/>
              </a:prstGeom>
            </p:spPr>
          </p:pic>
          <p:sp>
            <p:nvSpPr>
              <p:cNvPr id="59" name="Oval 58"/>
              <p:cNvSpPr/>
              <p:nvPr/>
            </p:nvSpPr>
            <p:spPr>
              <a:xfrm>
                <a:off x="3616816" y="3284244"/>
                <a:ext cx="206062" cy="203783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165271" y="2927590"/>
              <a:ext cx="17971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1600" b="1" dirty="0" smtClean="0">
                  <a:solidFill>
                    <a:srgbClr val="FF0000"/>
                  </a:solidFill>
                </a:rPr>
                <a:t>কাছের বস্তু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386751" y="2913719"/>
              <a:ext cx="7787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b="1" dirty="0" smtClean="0">
                  <a:solidFill>
                    <a:srgbClr val="FF0000"/>
                  </a:solidFill>
                </a:rPr>
                <a:t>বিম্ব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75" name="Straight Arrow Connector 74"/>
          <p:cNvCxnSpPr/>
          <p:nvPr/>
        </p:nvCxnSpPr>
        <p:spPr>
          <a:xfrm flipV="1">
            <a:off x="383564" y="5555216"/>
            <a:ext cx="1167354" cy="8396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3433527" y="1237576"/>
            <a:ext cx="1496546" cy="980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রেটিনার বাইরে ফোকাসিং</a:t>
            </a:r>
            <a:endParaRPr lang="en-US" dirty="0"/>
          </a:p>
        </p:txBody>
      </p:sp>
      <p:grpSp>
        <p:nvGrpSpPr>
          <p:cNvPr id="104" name="Group 103"/>
          <p:cNvGrpSpPr/>
          <p:nvPr/>
        </p:nvGrpSpPr>
        <p:grpSpPr>
          <a:xfrm>
            <a:off x="152393" y="2466965"/>
            <a:ext cx="4198910" cy="1863344"/>
            <a:chOff x="152393" y="2466965"/>
            <a:chExt cx="4198910" cy="1863344"/>
          </a:xfrm>
        </p:grpSpPr>
        <p:grpSp>
          <p:nvGrpSpPr>
            <p:cNvPr id="60" name="Group 59"/>
            <p:cNvGrpSpPr/>
            <p:nvPr/>
          </p:nvGrpSpPr>
          <p:grpSpPr>
            <a:xfrm>
              <a:off x="152393" y="2466965"/>
              <a:ext cx="4198910" cy="1863344"/>
              <a:chOff x="139515" y="131067"/>
              <a:chExt cx="4198910" cy="1863344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233172" y="131067"/>
                <a:ext cx="3604732" cy="1863344"/>
                <a:chOff x="233172" y="-345449"/>
                <a:chExt cx="3926704" cy="2252859"/>
              </a:xfrm>
            </p:grpSpPr>
            <p:pic>
              <p:nvPicPr>
                <p:cNvPr id="64" name="Picture 63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2721"/>
                <a:stretch/>
              </p:blipFill>
              <p:spPr>
                <a:xfrm>
                  <a:off x="233172" y="-345449"/>
                  <a:ext cx="3888068" cy="2252859"/>
                </a:xfrm>
                <a:prstGeom prst="rect">
                  <a:avLst/>
                </a:prstGeom>
              </p:spPr>
            </p:pic>
            <p:grpSp>
              <p:nvGrpSpPr>
                <p:cNvPr id="65" name="Group 64"/>
                <p:cNvGrpSpPr/>
                <p:nvPr/>
              </p:nvGrpSpPr>
              <p:grpSpPr>
                <a:xfrm>
                  <a:off x="2485553" y="437882"/>
                  <a:ext cx="1674323" cy="791580"/>
                  <a:chOff x="2485553" y="437882"/>
                  <a:chExt cx="1674323" cy="791580"/>
                </a:xfrm>
              </p:grpSpPr>
              <p:cxnSp>
                <p:nvCxnSpPr>
                  <p:cNvPr id="66" name="Straight Arrow Connector 65"/>
                  <p:cNvCxnSpPr>
                    <a:endCxn id="64" idx="3"/>
                  </p:cNvCxnSpPr>
                  <p:nvPr/>
                </p:nvCxnSpPr>
                <p:spPr>
                  <a:xfrm>
                    <a:off x="2562896" y="437882"/>
                    <a:ext cx="1558344" cy="343099"/>
                  </a:xfrm>
                  <a:prstGeom prst="straightConnector1">
                    <a:avLst/>
                  </a:prstGeom>
                  <a:ln w="5715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Arrow Connector 66"/>
                  <p:cNvCxnSpPr/>
                  <p:nvPr/>
                </p:nvCxnSpPr>
                <p:spPr>
                  <a:xfrm flipV="1">
                    <a:off x="2560748" y="910040"/>
                    <a:ext cx="1560492" cy="319422"/>
                  </a:xfrm>
                  <a:prstGeom prst="straightConnector1">
                    <a:avLst/>
                  </a:prstGeom>
                  <a:ln w="5715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Arrow Connector 67"/>
                  <p:cNvCxnSpPr/>
                  <p:nvPr/>
                </p:nvCxnSpPr>
                <p:spPr>
                  <a:xfrm>
                    <a:off x="2485553" y="822810"/>
                    <a:ext cx="1532655" cy="0"/>
                  </a:xfrm>
                  <a:prstGeom prst="straightConnector1">
                    <a:avLst/>
                  </a:prstGeom>
                  <a:ln w="57150">
                    <a:solidFill>
                      <a:srgbClr val="00B0F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" name="Oval 68"/>
                  <p:cNvSpPr/>
                  <p:nvPr/>
                </p:nvSpPr>
                <p:spPr>
                  <a:xfrm>
                    <a:off x="3940935" y="682583"/>
                    <a:ext cx="218941" cy="274580"/>
                  </a:xfrm>
                  <a:prstGeom prst="ellipse">
                    <a:avLst/>
                  </a:prstGeom>
                  <a:solidFill>
                    <a:srgbClr val="00B0F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62" name="TextBox 61"/>
              <p:cNvSpPr txBox="1"/>
              <p:nvPr/>
            </p:nvSpPr>
            <p:spPr>
              <a:xfrm>
                <a:off x="139515" y="725298"/>
                <a:ext cx="5924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b="1">
                    <a:solidFill>
                      <a:srgbClr val="FF0000"/>
                    </a:solidFill>
                  </a:rPr>
                  <a:t>বস্তু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788146" y="1009795"/>
                <a:ext cx="550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b="1" dirty="0" smtClean="0">
                    <a:solidFill>
                      <a:srgbClr val="FF0000"/>
                    </a:solidFill>
                  </a:rPr>
                  <a:t>বিম্ব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03" name="Rectangle 102"/>
            <p:cNvSpPr/>
            <p:nvPr/>
          </p:nvSpPr>
          <p:spPr>
            <a:xfrm>
              <a:off x="246050" y="3611722"/>
              <a:ext cx="1035447" cy="4064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1029915" y="1468192"/>
            <a:ext cx="1484308" cy="348479"/>
            <a:chOff x="1029915" y="1468192"/>
            <a:chExt cx="1484308" cy="348479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1970053" y="1651444"/>
              <a:ext cx="544170" cy="238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1" name="Group 100"/>
            <p:cNvGrpSpPr/>
            <p:nvPr/>
          </p:nvGrpSpPr>
          <p:grpSpPr>
            <a:xfrm>
              <a:off x="1029915" y="1468192"/>
              <a:ext cx="1146615" cy="348479"/>
              <a:chOff x="1029915" y="1468192"/>
              <a:chExt cx="1146615" cy="348479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1352282" y="1468192"/>
                <a:ext cx="824248" cy="34847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25cm</a:t>
                </a:r>
                <a:endParaRPr lang="en-US" dirty="0"/>
              </a:p>
            </p:txBody>
          </p:sp>
          <p:cxnSp>
            <p:nvCxnSpPr>
              <p:cNvPr id="96" name="Straight Arrow Connector 95"/>
              <p:cNvCxnSpPr/>
              <p:nvPr/>
            </p:nvCxnSpPr>
            <p:spPr>
              <a:xfrm flipH="1" flipV="1">
                <a:off x="1029915" y="1652209"/>
                <a:ext cx="397494" cy="1383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4" name="Straight Connector 83"/>
          <p:cNvCxnSpPr>
            <a:endCxn id="81" idx="2"/>
          </p:cNvCxnSpPr>
          <p:nvPr/>
        </p:nvCxnSpPr>
        <p:spPr>
          <a:xfrm>
            <a:off x="366748" y="3456564"/>
            <a:ext cx="36940" cy="21961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/>
          <p:cNvGrpSpPr/>
          <p:nvPr/>
        </p:nvGrpSpPr>
        <p:grpSpPr>
          <a:xfrm>
            <a:off x="358067" y="3822880"/>
            <a:ext cx="2024707" cy="507429"/>
            <a:chOff x="1029915" y="1468192"/>
            <a:chExt cx="1484308" cy="348479"/>
          </a:xfrm>
        </p:grpSpPr>
        <p:cxnSp>
          <p:nvCxnSpPr>
            <p:cNvPr id="107" name="Straight Arrow Connector 106"/>
            <p:cNvCxnSpPr/>
            <p:nvPr/>
          </p:nvCxnSpPr>
          <p:spPr>
            <a:xfrm flipV="1">
              <a:off x="1970053" y="1651444"/>
              <a:ext cx="544170" cy="238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8" name="Group 107"/>
            <p:cNvGrpSpPr/>
            <p:nvPr/>
          </p:nvGrpSpPr>
          <p:grpSpPr>
            <a:xfrm>
              <a:off x="1029915" y="1468192"/>
              <a:ext cx="1146615" cy="348479"/>
              <a:chOff x="1029915" y="1468192"/>
              <a:chExt cx="1146615" cy="348479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1279480" y="1468192"/>
                <a:ext cx="897050" cy="34847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25cm</a:t>
                </a:r>
                <a:r>
                  <a:rPr lang="bn-BD" dirty="0" smtClean="0"/>
                  <a:t>-এর বেশী দূরত্ব</a:t>
                </a:r>
                <a:endParaRPr lang="en-US" dirty="0"/>
              </a:p>
            </p:txBody>
          </p:sp>
          <p:cxnSp>
            <p:nvCxnSpPr>
              <p:cNvPr id="110" name="Straight Arrow Connector 109"/>
              <p:cNvCxnSpPr/>
              <p:nvPr/>
            </p:nvCxnSpPr>
            <p:spPr>
              <a:xfrm flipH="1" flipV="1">
                <a:off x="1029915" y="1652209"/>
                <a:ext cx="397494" cy="1383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6" name="Straight Connector 85"/>
          <p:cNvCxnSpPr/>
          <p:nvPr/>
        </p:nvCxnSpPr>
        <p:spPr>
          <a:xfrm>
            <a:off x="1045854" y="1075209"/>
            <a:ext cx="8504" cy="44867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1356560" y="2161266"/>
            <a:ext cx="2146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দীর্ঘ দৃষ্টি সম্পন্ন চোখ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491531" y="4258373"/>
            <a:ext cx="4724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দীর্ঘ দৃষ্টি সম্পন্ন চোখের নিকট বিন্দু (&gt;</a:t>
            </a:r>
            <a:r>
              <a:rPr lang="en-US" sz="2400" dirty="0" smtClean="0"/>
              <a:t>25cm)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643931" y="6574425"/>
            <a:ext cx="6130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দীর্ঘ দৃষ্টি সম্পন্ন চোখ চশমার মাধ্যমে কাছের বস্তু স্পষ্ট দেখছে</a:t>
            </a:r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4332903" y="2986956"/>
            <a:ext cx="1496546" cy="980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রেটিনায় ফোকাসিং</a:t>
            </a:r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4279240" y="5135586"/>
            <a:ext cx="1496546" cy="980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রেটিনায় ফোকাসিং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444" y="157207"/>
            <a:ext cx="3765556" cy="2824167"/>
          </a:xfrm>
          <a:prstGeom prst="rect">
            <a:avLst/>
          </a:prstGeom>
        </p:spPr>
      </p:pic>
      <p:sp>
        <p:nvSpPr>
          <p:cNvPr id="70" name="Rectangle 69"/>
          <p:cNvSpPr/>
          <p:nvPr/>
        </p:nvSpPr>
        <p:spPr>
          <a:xfrm>
            <a:off x="9043687" y="3036930"/>
            <a:ext cx="2615463" cy="5074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25cm</a:t>
            </a:r>
            <a:r>
              <a:rPr lang="bn-BD" dirty="0" smtClean="0"/>
              <a:t>-এর বেশী দূরত্ব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839" y="3598843"/>
            <a:ext cx="3681161" cy="2760871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9500416" y="6509906"/>
            <a:ext cx="227384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 smtClean="0"/>
              <a:t>25cm</a:t>
            </a:r>
            <a:r>
              <a:rPr lang="bn-BD" b="1" dirty="0" smtClean="0"/>
              <a:t> দূরত্ব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74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111" grpId="0"/>
      <p:bldP spid="112" grpId="0"/>
      <p:bldP spid="113" grpId="0"/>
      <p:bldP spid="115" grpId="0" animBg="1"/>
      <p:bldP spid="116" grpId="0" animBg="1"/>
      <p:bldP spid="70" grpId="0" animBg="1"/>
      <p:bldP spid="7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5551" y="240406"/>
            <a:ext cx="4778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C00000"/>
                </a:solidFill>
              </a:rPr>
              <a:t>জোড়ায় কাজঃ সময়-০৫মিনিট</a:t>
            </a:r>
          </a:p>
          <a:p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1" y="3205137"/>
            <a:ext cx="55121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bn-BD" sz="3600" b="1" dirty="0" smtClean="0">
                <a:solidFill>
                  <a:srgbClr val="002060"/>
                </a:solidFill>
              </a:rPr>
              <a:t>উপরের চিত্রে দৃশ্যমান ব্যক্তির চোখের ত্রুটি কোন ধরণের? এ ধরণের ত্রুটির দুটি কারণ লেখ।</a:t>
            </a:r>
            <a:endParaRPr lang="bn-BD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78828" y="3205137"/>
            <a:ext cx="6113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v"/>
            </a:pPr>
            <a:r>
              <a:rPr lang="bn-BD" sz="3600" b="1" dirty="0" smtClean="0">
                <a:solidFill>
                  <a:srgbClr val="002060"/>
                </a:solidFill>
              </a:rPr>
              <a:t>উপরের </a:t>
            </a:r>
            <a:r>
              <a:rPr lang="bn-BD" sz="3600" b="1" dirty="0">
                <a:solidFill>
                  <a:srgbClr val="002060"/>
                </a:solidFill>
              </a:rPr>
              <a:t>চিত্রে দৃশ্যমান ব্যক্তির চোখের ত্রুটি কোন ধরণের? এ ধরণের ত্রুটির দুটি কারণ লেখ।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" y="5768485"/>
            <a:ext cx="12192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bn-BD" sz="3200" b="1" dirty="0">
                <a:solidFill>
                  <a:srgbClr val="002060"/>
                </a:solidFill>
              </a:rPr>
              <a:t> </a:t>
            </a:r>
            <a:r>
              <a:rPr lang="bn-BD" sz="3200" b="1" dirty="0" smtClean="0">
                <a:solidFill>
                  <a:srgbClr val="002060"/>
                </a:solidFill>
              </a:rPr>
              <a:t>প্রথম </a:t>
            </a:r>
            <a:r>
              <a:rPr lang="bn-BD" sz="3200" b="1" dirty="0">
                <a:solidFill>
                  <a:srgbClr val="002060"/>
                </a:solidFill>
              </a:rPr>
              <a:t>চিত্রে দৃশ্যমান ব্যক্তির চোখের ত্রুটি দূর করতে কোন </a:t>
            </a:r>
            <a:r>
              <a:rPr lang="bn-BD" sz="3200" b="1" dirty="0" smtClean="0">
                <a:solidFill>
                  <a:srgbClr val="002060"/>
                </a:solidFill>
              </a:rPr>
              <a:t>ধরণের          চশমার ব্যবহার করছে?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" y="829100"/>
            <a:ext cx="3803180" cy="22731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659" y="598797"/>
            <a:ext cx="3563332" cy="250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93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6839" y="218941"/>
            <a:ext cx="59500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>
                <a:solidFill>
                  <a:srgbClr val="C00000"/>
                </a:solidFill>
              </a:rPr>
              <a:t>দ</a:t>
            </a:r>
            <a:r>
              <a:rPr lang="bn-BD" sz="2800" b="1" dirty="0" smtClean="0">
                <a:solidFill>
                  <a:srgbClr val="C00000"/>
                </a:solidFill>
              </a:rPr>
              <a:t>লীয় কাজঃ সময়-১০মিনিট</a:t>
            </a:r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879" y="2666187"/>
            <a:ext cx="116145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bn-BD" sz="3200" b="1" dirty="0" smtClean="0"/>
              <a:t>সাধারণত কোন বয়সের মানুষের ক্ষেত্রে </a:t>
            </a:r>
            <a:r>
              <a:rPr lang="bn-BD" sz="3200" b="1" dirty="0"/>
              <a:t>হ্রস্ব দৃষ্টি ও কোন বয়সের মানুষের ক্ষেত্রে </a:t>
            </a:r>
            <a:r>
              <a:rPr lang="bn-BD" sz="3200" b="1" dirty="0" smtClean="0"/>
              <a:t>দীর্ঘ </a:t>
            </a:r>
            <a:r>
              <a:rPr lang="bn-BD" sz="3200" b="1" dirty="0"/>
              <a:t>দৃষ্টি  </a:t>
            </a:r>
            <a:r>
              <a:rPr lang="bn-BD" sz="3200" b="1" dirty="0" smtClean="0"/>
              <a:t>ঘটে থাকে? চিত্রের আলোকে ব্যাখ্যা কর।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129" y="5677695"/>
            <a:ext cx="117669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3200" b="1" dirty="0" smtClean="0"/>
              <a:t>একই ব্যক্তির চোখে কী দুই ধরণের ত্রুটি থাকতে পারে? থাকলে তা প্রতিকারের উপায় কী ব্যাখ্যা কর।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9" y="421783"/>
            <a:ext cx="2871989" cy="21539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10" y="344511"/>
            <a:ext cx="2975020" cy="22312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698" y="753416"/>
            <a:ext cx="2429812" cy="18223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678" y="760718"/>
            <a:ext cx="2420076" cy="18150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167" y="3622030"/>
            <a:ext cx="2629437" cy="197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35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31503" y="247694"/>
            <a:ext cx="725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000" b="1" dirty="0" smtClean="0">
                <a:solidFill>
                  <a:srgbClr val="C00000"/>
                </a:solidFill>
              </a:rPr>
              <a:t>মুল্যায়নঃ সময়-০৩ মিনিট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6203" y="3490425"/>
            <a:ext cx="107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চিত্রঃ০১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270925" y="3359632"/>
            <a:ext cx="1022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চিত্রঃ০২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107" y="3594532"/>
            <a:ext cx="1198851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800" b="1" dirty="0" smtClean="0"/>
              <a:t>কোন লেন্সের চশমা দ্বারা চোখের কোন ত্রুটি প্রতিকার করা যায়?</a:t>
            </a:r>
            <a:endParaRPr lang="en-US" sz="2800" b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800" b="1" dirty="0" smtClean="0"/>
              <a:t>১নং চিত্রে ব্যক্তিটির খবরের কাগজ পড়ার জন্য কোন ধরণের চশমা ব্যবহার করা হয়েছে?</a:t>
            </a:r>
            <a:endParaRPr lang="bn-BD" sz="28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2800" b="1" dirty="0"/>
              <a:t>২</a:t>
            </a:r>
            <a:r>
              <a:rPr lang="bn-BD" sz="2800" b="1" dirty="0" smtClean="0"/>
              <a:t>নং </a:t>
            </a:r>
            <a:r>
              <a:rPr lang="bn-BD" sz="2800" b="1" dirty="0"/>
              <a:t>চিত্রে </a:t>
            </a:r>
            <a:r>
              <a:rPr lang="bn-BD" sz="2800" b="1" dirty="0" smtClean="0"/>
              <a:t>শিশুটির দূরের বস্তু দেখার জন্য </a:t>
            </a:r>
            <a:r>
              <a:rPr lang="bn-BD" sz="2800" b="1" dirty="0"/>
              <a:t>কোন ধরণের চশমা ব্যবহার করা হয়েছে?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22" y="972586"/>
            <a:ext cx="3163909" cy="23729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617" y="803069"/>
            <a:ext cx="3201731" cy="240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14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780" y="759853"/>
            <a:ext cx="5847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rgbClr val="820000"/>
                </a:solidFill>
              </a:rPr>
              <a:t>বাড়ির কাজ </a:t>
            </a:r>
            <a:endParaRPr lang="en-US" sz="2800" b="1" dirty="0">
              <a:solidFill>
                <a:srgbClr val="82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6819" y="3264873"/>
            <a:ext cx="10985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/>
              <a:t>চোখের </a:t>
            </a:r>
            <a:r>
              <a:rPr lang="bn-BD" sz="5400" b="1" dirty="0"/>
              <a:t>প্রধান </a:t>
            </a:r>
            <a:r>
              <a:rPr lang="bn-BD" sz="5400" b="1" dirty="0" smtClean="0"/>
              <a:t>ত্রুটিগুলোর </a:t>
            </a:r>
            <a:r>
              <a:rPr lang="bn-BD" sz="5400" b="1" dirty="0"/>
              <a:t>কারণ </a:t>
            </a:r>
            <a:r>
              <a:rPr lang="bn-BD" sz="5400" b="1" dirty="0" smtClean="0"/>
              <a:t>লেখ।</a:t>
            </a:r>
          </a:p>
        </p:txBody>
      </p:sp>
    </p:spTree>
    <p:extLst>
      <p:ext uri="{BB962C8B-B14F-4D97-AF65-F5344CB8AC3E}">
        <p14:creationId xmlns:p14="http://schemas.microsoft.com/office/powerpoint/2010/main" val="296787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538" y="3451538"/>
            <a:ext cx="4159876" cy="27682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01457" y="128789"/>
            <a:ext cx="10522039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39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</a:rPr>
              <a:t>ধন্যবাদ</a:t>
            </a:r>
            <a:endParaRPr lang="en-US" sz="138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3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1679" y="553793"/>
            <a:ext cx="7879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শিক্ষক পরিচিতি</a:t>
            </a:r>
            <a:endParaRPr lang="en-US" sz="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852" y="2115059"/>
            <a:ext cx="1120461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/>
              <a:t>নাম</a:t>
            </a:r>
            <a:r>
              <a:rPr lang="en-US" sz="3600" dirty="0" smtClean="0"/>
              <a:t> </a:t>
            </a:r>
            <a:r>
              <a:rPr lang="bn-BD" sz="3600" dirty="0" smtClean="0"/>
              <a:t>               </a:t>
            </a:r>
            <a:r>
              <a:rPr lang="en-US" sz="3600" dirty="0" smtClean="0"/>
              <a:t>:</a:t>
            </a:r>
            <a:r>
              <a:rPr lang="bn-BD" sz="3600" dirty="0" smtClean="0"/>
              <a:t> </a:t>
            </a:r>
            <a:r>
              <a:rPr lang="bn-BD" sz="4000" b="1" dirty="0" smtClean="0">
                <a:solidFill>
                  <a:srgbClr val="002060"/>
                </a:solidFill>
              </a:rPr>
              <a:t>মুহাঃ আব্দুল মালেক</a:t>
            </a:r>
            <a:endParaRPr lang="bn-BD" sz="3600" b="1" dirty="0" smtClean="0">
              <a:solidFill>
                <a:srgbClr val="002060"/>
              </a:solidFill>
            </a:endParaRPr>
          </a:p>
          <a:p>
            <a:r>
              <a:rPr lang="bn-BD" sz="4000" b="1" dirty="0" smtClean="0"/>
              <a:t>পদবী</a:t>
            </a:r>
            <a:r>
              <a:rPr lang="bn-BD" sz="3600" dirty="0" smtClean="0"/>
              <a:t>            </a:t>
            </a:r>
            <a:r>
              <a:rPr lang="bn-BD" sz="3600" spc="-90" dirty="0" smtClean="0"/>
              <a:t>  </a:t>
            </a:r>
            <a:r>
              <a:rPr lang="en-US" sz="3600" dirty="0" smtClean="0"/>
              <a:t>: </a:t>
            </a:r>
            <a:r>
              <a:rPr lang="bn-BD" sz="3600" dirty="0" smtClean="0"/>
              <a:t>প্রভাষক (পদার্থবিদ্যা)</a:t>
            </a:r>
          </a:p>
          <a:p>
            <a:r>
              <a:rPr lang="bn-BD" sz="4000" b="1" dirty="0" smtClean="0"/>
              <a:t>ঠিকানা</a:t>
            </a:r>
            <a:r>
              <a:rPr lang="en-US" sz="3600" dirty="0" smtClean="0"/>
              <a:t> </a:t>
            </a:r>
            <a:r>
              <a:rPr lang="bn-BD" sz="3600" dirty="0" smtClean="0"/>
              <a:t>           </a:t>
            </a:r>
            <a:r>
              <a:rPr lang="en-US" sz="3600" dirty="0" smtClean="0"/>
              <a:t>:</a:t>
            </a:r>
            <a:r>
              <a:rPr lang="bn-BD" sz="3600" dirty="0" smtClean="0"/>
              <a:t> জয়পুরহাট সরকারি কলেজ, জয়পুরহাট</a:t>
            </a:r>
          </a:p>
          <a:p>
            <a:r>
              <a:rPr lang="bn-BD" sz="4000" b="1" kern="1000" spc="-60" dirty="0" smtClean="0"/>
              <a:t>ই-মেইল ঠিকানা</a:t>
            </a:r>
            <a:r>
              <a:rPr lang="en-US" sz="3600" dirty="0" smtClean="0"/>
              <a:t>:</a:t>
            </a:r>
            <a:r>
              <a:rPr lang="bn-BD" sz="3600" dirty="0" smtClean="0"/>
              <a:t> </a:t>
            </a:r>
            <a:r>
              <a:rPr lang="en-US" sz="3600" dirty="0" smtClean="0">
                <a:hlinkClick r:id="rId2"/>
              </a:rPr>
              <a:t>malekjgc@gmail.com</a:t>
            </a:r>
            <a:endParaRPr lang="en-US" sz="3600" dirty="0" smtClean="0"/>
          </a:p>
          <a:p>
            <a:r>
              <a:rPr lang="bn-BD" sz="4000" b="1" dirty="0" smtClean="0"/>
              <a:t>মোবাইল নং</a:t>
            </a:r>
            <a:r>
              <a:rPr lang="bn-BD" sz="3600" dirty="0" smtClean="0"/>
              <a:t>     </a:t>
            </a:r>
            <a:r>
              <a:rPr lang="en-US" sz="3600" dirty="0" smtClean="0"/>
              <a:t>:</a:t>
            </a:r>
            <a:r>
              <a:rPr lang="bn-BD" sz="3600" dirty="0" smtClean="0"/>
              <a:t> </a:t>
            </a:r>
            <a:r>
              <a:rPr lang="bn-BD" sz="4000" b="1" dirty="0" smtClean="0"/>
              <a:t>০১৭২৪ ০২ ৫৫ ৭১</a:t>
            </a:r>
            <a:endParaRPr lang="bn-BD" sz="3600" b="1" dirty="0" smtClean="0"/>
          </a:p>
          <a:p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09"/>
          <a:stretch/>
        </p:blipFill>
        <p:spPr>
          <a:xfrm>
            <a:off x="9723549" y="1030308"/>
            <a:ext cx="2025623" cy="217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46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3079" y="1625332"/>
            <a:ext cx="936457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bn-BD" sz="4000" b="1" dirty="0" smtClean="0">
                <a:solidFill>
                  <a:srgbClr val="002060"/>
                </a:solidFill>
              </a:rPr>
              <a:t>বিষয়</a:t>
            </a:r>
            <a:r>
              <a:rPr lang="en-US" sz="4000" b="1" dirty="0" smtClean="0">
                <a:solidFill>
                  <a:srgbClr val="002060"/>
                </a:solidFill>
              </a:rPr>
              <a:t>   </a:t>
            </a:r>
            <a:r>
              <a:rPr lang="bn-BD" sz="4000" b="1" dirty="0" smtClean="0">
                <a:solidFill>
                  <a:srgbClr val="002060"/>
                </a:solidFill>
              </a:rPr>
              <a:t>  </a:t>
            </a:r>
            <a:r>
              <a:rPr lang="en-US" sz="4000" b="1" dirty="0" smtClean="0">
                <a:solidFill>
                  <a:srgbClr val="002060"/>
                </a:solidFill>
              </a:rPr>
              <a:t>:</a:t>
            </a:r>
            <a:r>
              <a:rPr lang="bn-BD" sz="4000" b="1" dirty="0" smtClean="0">
                <a:solidFill>
                  <a:srgbClr val="002060"/>
                </a:solidFill>
              </a:rPr>
              <a:t> পদার্থবিজ্ঞান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bn-BD" sz="4000" b="1" dirty="0" smtClean="0">
                <a:solidFill>
                  <a:srgbClr val="002060"/>
                </a:solidFill>
              </a:rPr>
              <a:t>(দ্বিতীয় পত্র)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solidFill>
                  <a:srgbClr val="002060"/>
                </a:solidFill>
              </a:rPr>
              <a:t>শ্রেণি</a:t>
            </a:r>
            <a:r>
              <a:rPr lang="en-US" sz="4000" b="1" dirty="0" smtClean="0">
                <a:solidFill>
                  <a:srgbClr val="002060"/>
                </a:solidFill>
              </a:rPr>
              <a:t>   </a:t>
            </a:r>
            <a:r>
              <a:rPr lang="bn-BD" sz="4000" b="1" dirty="0" smtClean="0">
                <a:solidFill>
                  <a:srgbClr val="002060"/>
                </a:solidFill>
              </a:rPr>
              <a:t>  </a:t>
            </a:r>
            <a:r>
              <a:rPr lang="en-US" sz="4000" b="1" dirty="0" smtClean="0">
                <a:solidFill>
                  <a:srgbClr val="002060"/>
                </a:solidFill>
              </a:rPr>
              <a:t>:  </a:t>
            </a:r>
            <a:r>
              <a:rPr lang="bn-BD" sz="4000" b="1" dirty="0" smtClean="0">
                <a:solidFill>
                  <a:srgbClr val="002060"/>
                </a:solidFill>
              </a:rPr>
              <a:t>দ্বাদশ (বিজ্ঞান)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solidFill>
                  <a:srgbClr val="002060"/>
                </a:solidFill>
              </a:rPr>
              <a:t>অধ্যায়  </a:t>
            </a:r>
            <a:r>
              <a:rPr lang="en-US" sz="4000" b="1" dirty="0" smtClean="0">
                <a:solidFill>
                  <a:srgbClr val="002060"/>
                </a:solidFill>
              </a:rPr>
              <a:t>:</a:t>
            </a:r>
            <a:r>
              <a:rPr lang="bn-BD" sz="4000" b="1" dirty="0" smtClean="0">
                <a:solidFill>
                  <a:srgbClr val="002060"/>
                </a:solidFill>
              </a:rPr>
              <a:t> আলোক যন্ত্র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solidFill>
                  <a:srgbClr val="002060"/>
                </a:solidFill>
              </a:rPr>
              <a:t>বিষয়বস্তু</a:t>
            </a:r>
            <a:r>
              <a:rPr lang="en-US" sz="4000" b="1" dirty="0" smtClean="0">
                <a:solidFill>
                  <a:srgbClr val="002060"/>
                </a:solidFill>
              </a:rPr>
              <a:t>:</a:t>
            </a:r>
            <a:r>
              <a:rPr lang="bn-BD" sz="4000" b="1" dirty="0" smtClean="0">
                <a:solidFill>
                  <a:srgbClr val="002060"/>
                </a:solidFill>
              </a:rPr>
              <a:t> চোখের ত্রুটি ও তার প্রতিকার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solidFill>
                  <a:srgbClr val="002060"/>
                </a:solidFill>
              </a:rPr>
              <a:t>সময়</a:t>
            </a:r>
            <a:r>
              <a:rPr lang="en-US" sz="4000" b="1" dirty="0" smtClean="0">
                <a:solidFill>
                  <a:srgbClr val="002060"/>
                </a:solidFill>
              </a:rPr>
              <a:t>   </a:t>
            </a:r>
            <a:r>
              <a:rPr lang="bn-BD" sz="4000" b="1" dirty="0" smtClean="0">
                <a:solidFill>
                  <a:srgbClr val="002060"/>
                </a:solidFill>
              </a:rPr>
              <a:t>  </a:t>
            </a:r>
            <a:r>
              <a:rPr lang="en-US" sz="4000" b="1" dirty="0" smtClean="0">
                <a:solidFill>
                  <a:srgbClr val="002060"/>
                </a:solidFill>
              </a:rPr>
              <a:t>: </a:t>
            </a:r>
            <a:r>
              <a:rPr lang="bn-BD" sz="4000" b="1" dirty="0" smtClean="0">
                <a:solidFill>
                  <a:srgbClr val="002060"/>
                </a:solidFill>
              </a:rPr>
              <a:t>৪০মিনিট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solidFill>
                  <a:srgbClr val="002060"/>
                </a:solidFill>
              </a:rPr>
              <a:t>তারিখ  </a:t>
            </a:r>
            <a:r>
              <a:rPr lang="en-US" sz="4000" b="1" dirty="0" smtClean="0">
                <a:solidFill>
                  <a:srgbClr val="002060"/>
                </a:solidFill>
              </a:rPr>
              <a:t>:</a:t>
            </a:r>
            <a:r>
              <a:rPr lang="bn-BD" sz="4000" b="1" smtClean="0">
                <a:solidFill>
                  <a:srgbClr val="002060"/>
                </a:solidFill>
              </a:rPr>
              <a:t> ২১.০৪.২০১৩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74264" y="425003"/>
            <a:ext cx="60015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পাঠ পরিচিতি</a:t>
            </a:r>
          </a:p>
        </p:txBody>
      </p:sp>
    </p:spTree>
    <p:extLst>
      <p:ext uri="{BB962C8B-B14F-4D97-AF65-F5344CB8AC3E}">
        <p14:creationId xmlns:p14="http://schemas.microsoft.com/office/powerpoint/2010/main" val="25921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1534" y="785612"/>
            <a:ext cx="66970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u="sng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শিখন ফল</a:t>
            </a:r>
            <a:endParaRPr lang="en-US" sz="6600" b="1" u="sng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5004" y="5056373"/>
            <a:ext cx="11797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3600" b="1" dirty="0"/>
              <a:t>চোখের প্রধান ত্রুটিগুলোর </a:t>
            </a:r>
            <a:r>
              <a:rPr lang="bn-BD" sz="3600" b="1" dirty="0" smtClean="0"/>
              <a:t>প্রতিকারের উপায় ব্যাখ্যা </a:t>
            </a:r>
            <a:r>
              <a:rPr lang="bn-BD" sz="3600" b="1" dirty="0"/>
              <a:t>করতে পারবে</a:t>
            </a:r>
            <a:r>
              <a:rPr lang="bn-BD" sz="3600" b="1" dirty="0" smtClean="0"/>
              <a:t>।</a:t>
            </a:r>
            <a:endParaRPr lang="bn-BD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3488" y="2093003"/>
            <a:ext cx="116425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3600" b="1" dirty="0" smtClean="0"/>
              <a:t>স্পষ্ট দর্শনের নিকটতম ও দূরতম দূরত্ব কী </a:t>
            </a:r>
            <a:r>
              <a:rPr lang="bn-BD" sz="3600" b="1" dirty="0"/>
              <a:t>শিক্ষার্থীরা তা বলতে পারবে।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9248" y="3312677"/>
            <a:ext cx="12067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3600" b="1" dirty="0" smtClean="0"/>
              <a:t>চোখের প্রধান ত্রুটিগুলোর নাম বলতে পারবে</a:t>
            </a:r>
            <a:r>
              <a:rPr lang="bn-BD" sz="3600" b="1" dirty="0"/>
              <a:t>।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6364" y="4274033"/>
            <a:ext cx="113334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3600" b="1" dirty="0"/>
              <a:t>চোখের প্রধান </a:t>
            </a:r>
            <a:r>
              <a:rPr lang="bn-BD" sz="3600" b="1" dirty="0" smtClean="0"/>
              <a:t>ত্রুটিগুলোর কারণ ও ফল </a:t>
            </a:r>
            <a:r>
              <a:rPr lang="bn-BD" sz="3600" b="1" dirty="0"/>
              <a:t>বর্ণনা করতে পারবে।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0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678" y="178444"/>
            <a:ext cx="3520512" cy="26403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468" y="188865"/>
            <a:ext cx="3520512" cy="25631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82" y="3323530"/>
            <a:ext cx="3521711" cy="244369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00762" y="2897741"/>
            <a:ext cx="1481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সুস্থ চোখ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178090" y="2923506"/>
            <a:ext cx="4159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pc="-80" dirty="0" smtClean="0"/>
              <a:t>বই অতি নিকটে নিয়ে পড়ছে ত্রুটি গ্রস্থ চোখ </a:t>
            </a:r>
            <a:endParaRPr lang="en-US" spc="-80" dirty="0"/>
          </a:p>
        </p:txBody>
      </p:sp>
      <p:sp>
        <p:nvSpPr>
          <p:cNvPr id="10" name="TextBox 9"/>
          <p:cNvSpPr txBox="1"/>
          <p:nvPr/>
        </p:nvSpPr>
        <p:spPr>
          <a:xfrm>
            <a:off x="3858381" y="2934201"/>
            <a:ext cx="4224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চশমা ব্যবহার করে পড়ছে&gt; ত্রুটি </a:t>
            </a:r>
            <a:r>
              <a:rPr lang="bn-BD" dirty="0"/>
              <a:t>গ্রস্থ চোখ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799360" y="5831847"/>
            <a:ext cx="3420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ত্রুটি গ্রস্থ </a:t>
            </a:r>
            <a:r>
              <a:rPr lang="bn-BD" dirty="0" smtClean="0"/>
              <a:t>চোখ চিকিৎসা নিচ্ছে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52667" y="6222569"/>
            <a:ext cx="1033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/>
              <a:t>উপরের ছবিতে তোমরা কী দেখতে পাচ্ছ?</a:t>
            </a:r>
            <a:endParaRPr lang="en-US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440" y="3292838"/>
            <a:ext cx="3333750" cy="250507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38210" y="5842542"/>
            <a:ext cx="3420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ত্রুটি গ্রস্থ </a:t>
            </a:r>
            <a:r>
              <a:rPr lang="bn-BD" dirty="0" smtClean="0"/>
              <a:t>চোখ চিকিৎসা নিচ্ছে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82" y="214999"/>
            <a:ext cx="3521711" cy="264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97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3447" y="411784"/>
            <a:ext cx="4259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u="sng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পাঠ শিরোনাম</a:t>
            </a:r>
            <a:endParaRPr lang="en-US" sz="5400" b="1" u="sng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3337" y="2013039"/>
            <a:ext cx="11462196" cy="4524315"/>
          </a:xfrm>
          <a:prstGeom prst="rect">
            <a:avLst/>
          </a:prstGeom>
          <a:noFill/>
          <a:ln w="50800" cmpd="thickThin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</a:rPr>
              <a:t>চোখের ত্রুটি </a:t>
            </a:r>
          </a:p>
          <a:p>
            <a:pPr algn="ctr"/>
            <a:r>
              <a:rPr lang="bn-BD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</a:rPr>
              <a:t>ও </a:t>
            </a:r>
          </a:p>
          <a:p>
            <a:pPr algn="ctr"/>
            <a:r>
              <a:rPr lang="bn-BD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</a:rPr>
              <a:t>তার প্রতিকার</a:t>
            </a:r>
            <a:endParaRPr lang="en-US" sz="1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76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4604973" y="2744464"/>
            <a:ext cx="7590718" cy="3294430"/>
            <a:chOff x="4706470" y="2867700"/>
            <a:chExt cx="7590718" cy="3294430"/>
          </a:xfrm>
        </p:grpSpPr>
        <p:grpSp>
          <p:nvGrpSpPr>
            <p:cNvPr id="54" name="Group 53"/>
            <p:cNvGrpSpPr/>
            <p:nvPr/>
          </p:nvGrpSpPr>
          <p:grpSpPr>
            <a:xfrm>
              <a:off x="4706470" y="2867700"/>
              <a:ext cx="7590718" cy="3294430"/>
              <a:chOff x="4706470" y="2867700"/>
              <a:chExt cx="7590718" cy="329443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4706470" y="3344711"/>
                <a:ext cx="7323045" cy="2817419"/>
                <a:chOff x="4628548" y="3336120"/>
                <a:chExt cx="7323045" cy="2817419"/>
              </a:xfrm>
            </p:grpSpPr>
            <p:grpSp>
              <p:nvGrpSpPr>
                <p:cNvPr id="14" name="Group 13"/>
                <p:cNvGrpSpPr/>
                <p:nvPr/>
              </p:nvGrpSpPr>
              <p:grpSpPr>
                <a:xfrm>
                  <a:off x="5066568" y="3336120"/>
                  <a:ext cx="6423726" cy="2817419"/>
                  <a:chOff x="5095493" y="3337799"/>
                  <a:chExt cx="6423726" cy="2817419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" name="TextBox 8"/>
                      <p:cNvSpPr txBox="1"/>
                      <p:nvPr/>
                    </p:nvSpPr>
                    <p:spPr>
                      <a:xfrm flipH="1" flipV="1">
                        <a:off x="5188050" y="4847193"/>
                        <a:ext cx="413063" cy="61555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4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m:oMathPara>
                        </a14:m>
                        <a:endParaRPr lang="en-US" sz="4000" dirty="0"/>
                      </a:p>
                    </p:txBody>
                  </p:sp>
                </mc:Choice>
                <mc:Fallback xmlns="">
                  <p:sp>
                    <p:nvSpPr>
                      <p:cNvPr id="9" name="TextBox 8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flipH="1" flipV="1">
                        <a:off x="5188050" y="4847193"/>
                        <a:ext cx="413063" cy="615553"/>
                      </a:xfrm>
                      <a:prstGeom prst="rect">
                        <a:avLst/>
                      </a:prstGeom>
                      <a:blipFill rotWithShape="0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2" name="Group 11"/>
                  <p:cNvGrpSpPr/>
                  <p:nvPr/>
                </p:nvGrpSpPr>
                <p:grpSpPr>
                  <a:xfrm>
                    <a:off x="5095493" y="3337799"/>
                    <a:ext cx="6423726" cy="2817419"/>
                    <a:chOff x="5095493" y="3337799"/>
                    <a:chExt cx="6423726" cy="2817419"/>
                  </a:xfrm>
                </p:grpSpPr>
                <p:grpSp>
                  <p:nvGrpSpPr>
                    <p:cNvPr id="8" name="Group 7"/>
                    <p:cNvGrpSpPr/>
                    <p:nvPr/>
                  </p:nvGrpSpPr>
                  <p:grpSpPr>
                    <a:xfrm>
                      <a:off x="5486401" y="3337799"/>
                      <a:ext cx="6032818" cy="2817419"/>
                      <a:chOff x="5486401" y="3412320"/>
                      <a:chExt cx="6032818" cy="2817419"/>
                    </a:xfrm>
                  </p:grpSpPr>
                  <p:pic>
                    <p:nvPicPr>
                      <p:cNvPr id="2" name="Picture 1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54225"/>
                      <a:stretch/>
                    </p:blipFill>
                    <p:spPr>
                      <a:xfrm>
                        <a:off x="5486401" y="3412320"/>
                        <a:ext cx="6032818" cy="2817419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6" name="Rectangle 5"/>
                      <p:cNvSpPr/>
                      <p:nvPr/>
                    </p:nvSpPr>
                    <p:spPr>
                      <a:xfrm>
                        <a:off x="7023632" y="3521146"/>
                        <a:ext cx="2097741" cy="403412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bn-BD" b="1" dirty="0" smtClean="0"/>
                          <a:t>দূরতম ফোকাসিং</a:t>
                        </a:r>
                        <a:endParaRPr lang="en-US" b="1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0" name="TextBox 19"/>
                        <p:cNvSpPr txBox="1"/>
                        <p:nvPr/>
                      </p:nvSpPr>
                      <p:spPr>
                        <a:xfrm>
                          <a:off x="5095493" y="4187828"/>
                          <a:ext cx="551433" cy="61555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sz="4000" dirty="0"/>
                        </a:p>
                      </p:txBody>
                    </p:sp>
                  </mc:Choice>
                  <mc:Fallback xmlns="">
                    <p:sp>
                      <p:nvSpPr>
                        <p:cNvPr id="20" name="TextBox 19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095493" y="4187828"/>
                          <a:ext cx="551433" cy="615553"/>
                        </a:xfrm>
                        <a:prstGeom prst="rect">
                          <a:avLst/>
                        </a:prstGeom>
                        <a:blipFill rotWithShape="0">
                          <a:blip r:embed="rId5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sp>
              <p:nvSpPr>
                <p:cNvPr id="16" name="TextBox 15"/>
                <p:cNvSpPr txBox="1"/>
                <p:nvPr/>
              </p:nvSpPr>
              <p:spPr>
                <a:xfrm>
                  <a:off x="4628548" y="4638942"/>
                  <a:ext cx="53857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b="1" dirty="0" smtClean="0"/>
                    <a:t>বস্তু</a:t>
                  </a:r>
                  <a:endParaRPr lang="en-US" b="1" dirty="0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11294771" y="4649674"/>
                  <a:ext cx="65682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BD" b="1" dirty="0" smtClean="0">
                      <a:solidFill>
                        <a:srgbClr val="820000"/>
                      </a:solidFill>
                    </a:rPr>
                    <a:t>বিম্ব</a:t>
                  </a:r>
                  <a:endParaRPr lang="en-US" b="1" dirty="0">
                    <a:solidFill>
                      <a:srgbClr val="820000"/>
                    </a:solidFill>
                  </a:endParaRPr>
                </a:p>
              </p:txBody>
            </p:sp>
          </p:grpSp>
          <p:grpSp>
            <p:nvGrpSpPr>
              <p:cNvPr id="34" name="Group 33"/>
              <p:cNvGrpSpPr/>
              <p:nvPr/>
            </p:nvGrpSpPr>
            <p:grpSpPr>
              <a:xfrm>
                <a:off x="11344151" y="4119095"/>
                <a:ext cx="953037" cy="620334"/>
                <a:chOff x="11344151" y="4119095"/>
                <a:chExt cx="953037" cy="620334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11344151" y="4119095"/>
                  <a:ext cx="953037" cy="32197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bn-BD" b="1" dirty="0" smtClean="0">
                      <a:solidFill>
                        <a:srgbClr val="820000"/>
                      </a:solidFill>
                    </a:rPr>
                    <a:t>রেটিনা</a:t>
                  </a:r>
                  <a:endParaRPr lang="en-US" b="1" dirty="0">
                    <a:solidFill>
                      <a:srgbClr val="820000"/>
                    </a:solidFill>
                  </a:endParaRPr>
                </a:p>
              </p:txBody>
            </p:sp>
            <p:cxnSp>
              <p:nvCxnSpPr>
                <p:cNvPr id="33" name="Straight Arrow Connector 32"/>
                <p:cNvCxnSpPr/>
                <p:nvPr/>
              </p:nvCxnSpPr>
              <p:spPr>
                <a:xfrm flipV="1">
                  <a:off x="11344151" y="4415309"/>
                  <a:ext cx="336997" cy="32412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/>
              <p:cNvGrpSpPr/>
              <p:nvPr/>
            </p:nvGrpSpPr>
            <p:grpSpPr>
              <a:xfrm>
                <a:off x="9302087" y="2867700"/>
                <a:ext cx="1859610" cy="1519708"/>
                <a:chOff x="4706470" y="165282"/>
                <a:chExt cx="1859610" cy="1519708"/>
              </a:xfrm>
            </p:grpSpPr>
            <p:sp>
              <p:nvSpPr>
                <p:cNvPr id="42" name="Rectangle 41"/>
                <p:cNvSpPr/>
                <p:nvPr/>
              </p:nvSpPr>
              <p:spPr>
                <a:xfrm>
                  <a:off x="5123646" y="165282"/>
                  <a:ext cx="1442434" cy="25757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bn-BD" b="1" dirty="0" smtClean="0">
                      <a:solidFill>
                        <a:srgbClr val="C00000"/>
                      </a:solidFill>
                    </a:rPr>
                    <a:t>চক্ষু লেন্স</a:t>
                  </a:r>
                  <a:endParaRPr lang="en-US" b="1" dirty="0">
                    <a:solidFill>
                      <a:srgbClr val="C00000"/>
                    </a:solidFill>
                  </a:endParaRPr>
                </a:p>
              </p:txBody>
            </p:sp>
            <p:cxnSp>
              <p:nvCxnSpPr>
                <p:cNvPr id="43" name="Straight Arrow Connector 42"/>
                <p:cNvCxnSpPr/>
                <p:nvPr/>
              </p:nvCxnSpPr>
              <p:spPr>
                <a:xfrm flipV="1">
                  <a:off x="4706470" y="383096"/>
                  <a:ext cx="728415" cy="1301894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6" name="Oval 45"/>
            <p:cNvSpPr/>
            <p:nvPr/>
          </p:nvSpPr>
          <p:spPr>
            <a:xfrm>
              <a:off x="11266878" y="4718549"/>
              <a:ext cx="167426" cy="173276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545469" y="3284113"/>
            <a:ext cx="4984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/>
              <a:t>চিত্রঃ১-স্পষ্ট </a:t>
            </a:r>
            <a:r>
              <a:rPr lang="bn-BD" b="1" dirty="0"/>
              <a:t>দর্শনের </a:t>
            </a:r>
            <a:r>
              <a:rPr lang="bn-BD" b="1" dirty="0" smtClean="0"/>
              <a:t>নিকটতম দূরত্ব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722780" y="6249462"/>
            <a:ext cx="4984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চিত্রঃ</a:t>
            </a:r>
            <a:r>
              <a:rPr lang="bn-BD" b="1" dirty="0" smtClean="0"/>
              <a:t>২-স্পষ্ট দর্শনের </a:t>
            </a:r>
            <a:r>
              <a:rPr lang="bn-BD" b="1" dirty="0"/>
              <a:t>দূরতম দূরত্ব</a:t>
            </a:r>
            <a:r>
              <a:rPr lang="bn-BD" dirty="0" smtClean="0"/>
              <a:t> 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935834" y="364429"/>
            <a:ext cx="6537901" cy="3173506"/>
            <a:chOff x="917048" y="356940"/>
            <a:chExt cx="6537901" cy="3173506"/>
          </a:xfrm>
        </p:grpSpPr>
        <p:grpSp>
          <p:nvGrpSpPr>
            <p:cNvPr id="17" name="Group 16"/>
            <p:cNvGrpSpPr/>
            <p:nvPr/>
          </p:nvGrpSpPr>
          <p:grpSpPr>
            <a:xfrm>
              <a:off x="917048" y="356940"/>
              <a:ext cx="6032818" cy="3173506"/>
              <a:chOff x="887505" y="238814"/>
              <a:chExt cx="6032818" cy="3173506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887505" y="238814"/>
                <a:ext cx="6032818" cy="3173506"/>
                <a:chOff x="887505" y="238814"/>
                <a:chExt cx="6032818" cy="3173506"/>
              </a:xfrm>
            </p:grpSpPr>
            <p:pic>
              <p:nvPicPr>
                <p:cNvPr id="5" name="Picture 4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48440"/>
                <a:stretch/>
              </p:blipFill>
              <p:spPr>
                <a:xfrm>
                  <a:off x="887505" y="238814"/>
                  <a:ext cx="6032818" cy="3173506"/>
                </a:xfrm>
                <a:prstGeom prst="rect">
                  <a:avLst/>
                </a:prstGeom>
              </p:spPr>
            </p:pic>
            <p:sp>
              <p:nvSpPr>
                <p:cNvPr id="4" name="Rectangle 3"/>
                <p:cNvSpPr/>
                <p:nvPr/>
              </p:nvSpPr>
              <p:spPr>
                <a:xfrm>
                  <a:off x="2339789" y="692782"/>
                  <a:ext cx="2097741" cy="40341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bn-BD" b="1" dirty="0" smtClean="0"/>
                    <a:t>নিকততম ফোকাসিং</a:t>
                  </a:r>
                  <a:endParaRPr lang="en-US" b="1" dirty="0"/>
                </a:p>
              </p:txBody>
            </p:sp>
          </p:grpSp>
          <p:sp>
            <p:nvSpPr>
              <p:cNvPr id="13" name="TextBox 12"/>
              <p:cNvSpPr txBox="1"/>
              <p:nvPr/>
            </p:nvSpPr>
            <p:spPr>
              <a:xfrm>
                <a:off x="1188720" y="1619796"/>
                <a:ext cx="5225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b="1" dirty="0" smtClean="0"/>
                  <a:t>বস্তু</a:t>
                </a:r>
                <a:endParaRPr lang="en-US" b="1" dirty="0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6707375" y="1851838"/>
              <a:ext cx="7475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b="1" dirty="0" smtClean="0">
                  <a:solidFill>
                    <a:srgbClr val="820000"/>
                  </a:solidFill>
                </a:rPr>
                <a:t>বিম্ব</a:t>
              </a:r>
              <a:endParaRPr lang="en-US" b="1" dirty="0">
                <a:solidFill>
                  <a:srgbClr val="820000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344709" y="2470230"/>
            <a:ext cx="3361761" cy="276999"/>
            <a:chOff x="1344709" y="2470230"/>
            <a:chExt cx="3361761" cy="276999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3617259" y="2595283"/>
              <a:ext cx="1089211" cy="1344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1344709" y="2595283"/>
              <a:ext cx="995080" cy="1344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657168" y="2470230"/>
              <a:ext cx="583573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b="1" dirty="0" smtClean="0"/>
                <a:t>25cm</a:t>
              </a:r>
              <a:endParaRPr lang="en-US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28068" y="5196689"/>
            <a:ext cx="3648262" cy="228925"/>
            <a:chOff x="5628068" y="5196689"/>
            <a:chExt cx="3648262" cy="228925"/>
          </a:xfrm>
        </p:grpSpPr>
        <p:cxnSp>
          <p:nvCxnSpPr>
            <p:cNvPr id="25" name="Straight Arrow Connector 24"/>
            <p:cNvCxnSpPr/>
            <p:nvPr/>
          </p:nvCxnSpPr>
          <p:spPr>
            <a:xfrm flipV="1">
              <a:off x="8187119" y="5297706"/>
              <a:ext cx="1089211" cy="1344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628068" y="5298454"/>
              <a:ext cx="1226658" cy="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722780" y="5196689"/>
              <a:ext cx="1464339" cy="22892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bn-BD" b="1" dirty="0" smtClean="0"/>
                <a:t>অসীম দূরত্ব</a:t>
              </a:r>
              <a:r>
                <a:rPr lang="en-US" b="1" dirty="0" smtClean="0"/>
                <a:t> </a:t>
              </a:r>
              <a:endParaRPr lang="en-US" b="1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707748" y="1363018"/>
            <a:ext cx="1004553" cy="633213"/>
            <a:chOff x="6707748" y="1363018"/>
            <a:chExt cx="1004553" cy="633213"/>
          </a:xfrm>
        </p:grpSpPr>
        <p:sp>
          <p:nvSpPr>
            <p:cNvPr id="30" name="Rectangle 29"/>
            <p:cNvSpPr/>
            <p:nvPr/>
          </p:nvSpPr>
          <p:spPr>
            <a:xfrm>
              <a:off x="6759264" y="1363018"/>
              <a:ext cx="953037" cy="321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820000"/>
                  </a:solidFill>
                </a:rPr>
                <a:t>রেটিনা</a:t>
              </a:r>
              <a:endParaRPr lang="en-US" b="1" dirty="0">
                <a:solidFill>
                  <a:srgbClr val="820000"/>
                </a:solidFill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V="1">
              <a:off x="6707748" y="1672111"/>
              <a:ext cx="336997" cy="32412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4706470" y="165282"/>
            <a:ext cx="1859610" cy="1519708"/>
            <a:chOff x="4706470" y="165282"/>
            <a:chExt cx="1859610" cy="1519708"/>
          </a:xfrm>
        </p:grpSpPr>
        <p:sp>
          <p:nvSpPr>
            <p:cNvPr id="35" name="Rectangle 34"/>
            <p:cNvSpPr/>
            <p:nvPr/>
          </p:nvSpPr>
          <p:spPr>
            <a:xfrm>
              <a:off x="5123646" y="165282"/>
              <a:ext cx="1442434" cy="2575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solidFill>
                    <a:srgbClr val="C00000"/>
                  </a:solidFill>
                </a:rPr>
                <a:t>চক্ষু লেন্স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4706470" y="383096"/>
              <a:ext cx="728415" cy="130189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Oval 43"/>
          <p:cNvSpPr/>
          <p:nvPr/>
        </p:nvSpPr>
        <p:spPr>
          <a:xfrm>
            <a:off x="1403789" y="2041888"/>
            <a:ext cx="167426" cy="17327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6681984" y="2078377"/>
            <a:ext cx="167426" cy="17327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2249" y="117846"/>
            <a:ext cx="2299600" cy="172470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91" y="109471"/>
            <a:ext cx="2299600" cy="1724700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7622249" y="1927170"/>
            <a:ext cx="227384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 smtClean="0"/>
              <a:t>25cm</a:t>
            </a:r>
            <a:r>
              <a:rPr lang="bn-BD" b="1" dirty="0" smtClean="0"/>
              <a:t>-এর কম দূরত্ব</a:t>
            </a:r>
            <a:endParaRPr lang="en-US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9899662" y="1925022"/>
            <a:ext cx="227384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 smtClean="0"/>
              <a:t>25cm</a:t>
            </a:r>
            <a:r>
              <a:rPr lang="bn-BD" b="1" dirty="0" smtClean="0"/>
              <a:t> দূরত্ব</a:t>
            </a:r>
            <a:endParaRPr lang="en-US" b="1" dirty="0"/>
          </a:p>
        </p:txBody>
      </p:sp>
      <p:grpSp>
        <p:nvGrpSpPr>
          <p:cNvPr id="51" name="Group 50"/>
          <p:cNvGrpSpPr/>
          <p:nvPr/>
        </p:nvGrpSpPr>
        <p:grpSpPr>
          <a:xfrm>
            <a:off x="8020" y="4141024"/>
            <a:ext cx="3567256" cy="2258165"/>
            <a:chOff x="8019" y="4141024"/>
            <a:chExt cx="3592443" cy="2694332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9" y="4141024"/>
              <a:ext cx="3592443" cy="2694332"/>
            </a:xfrm>
            <a:prstGeom prst="rect">
              <a:avLst/>
            </a:prstGeom>
          </p:spPr>
        </p:pic>
        <p:sp>
          <p:nvSpPr>
            <p:cNvPr id="49" name="Moon 48"/>
            <p:cNvSpPr/>
            <p:nvPr/>
          </p:nvSpPr>
          <p:spPr>
            <a:xfrm rot="20273262">
              <a:off x="36771" y="4317850"/>
              <a:ext cx="804550" cy="659365"/>
            </a:xfrm>
            <a:prstGeom prst="moo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67425" y="6482976"/>
            <a:ext cx="3407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অসীম দূরত্বের বস্তু দেখছে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59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47" grpId="0"/>
      <p:bldP spid="48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599" y="442003"/>
            <a:ext cx="116425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3600" b="1" dirty="0" smtClean="0"/>
              <a:t>স্পষ্ট দর্শনের </a:t>
            </a:r>
            <a:r>
              <a:rPr lang="bn-BD" sz="3600" b="1" dirty="0" smtClean="0">
                <a:solidFill>
                  <a:srgbClr val="C00000"/>
                </a:solidFill>
              </a:rPr>
              <a:t>নিকটতম</a:t>
            </a:r>
            <a:r>
              <a:rPr lang="bn-BD" sz="3600" b="1" dirty="0" smtClean="0"/>
              <a:t> দূরত্বঃ যে </a:t>
            </a:r>
            <a:r>
              <a:rPr lang="bn-BD" sz="3600" b="1" dirty="0" smtClean="0">
                <a:solidFill>
                  <a:srgbClr val="C00000"/>
                </a:solidFill>
              </a:rPr>
              <a:t>নিকটতম দূরত্ব</a:t>
            </a:r>
            <a:r>
              <a:rPr lang="bn-BD" sz="3600" b="1" dirty="0" smtClean="0"/>
              <a:t> পর্যন্ত চোখ বিনা শ্রান্তিতে স্পষ্ট দেখতে </a:t>
            </a:r>
            <a:r>
              <a:rPr lang="bn-BD" sz="3600" b="1" dirty="0"/>
              <a:t>পায় তাকে স্পষ্ট দর্শনের নিকটতম </a:t>
            </a:r>
            <a:r>
              <a:rPr lang="bn-BD" sz="3600" b="1" dirty="0" smtClean="0"/>
              <a:t>দূরত্ব বলে।</a:t>
            </a:r>
            <a:endParaRPr lang="bn-BD" sz="3600" b="1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8999" y="3566203"/>
            <a:ext cx="116425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3600" b="1" dirty="0" smtClean="0"/>
              <a:t>স্পষ্ট দর্শনের </a:t>
            </a:r>
            <a:r>
              <a:rPr lang="bn-BD" sz="3600" b="1" dirty="0" smtClean="0">
                <a:solidFill>
                  <a:srgbClr val="C00000"/>
                </a:solidFill>
              </a:rPr>
              <a:t>দূরতম</a:t>
            </a:r>
            <a:r>
              <a:rPr lang="bn-BD" sz="3600" b="1" dirty="0" smtClean="0"/>
              <a:t> দূরত্বঃ যে </a:t>
            </a:r>
            <a:r>
              <a:rPr lang="bn-BD" sz="3600" b="1" dirty="0" smtClean="0">
                <a:solidFill>
                  <a:srgbClr val="C00000"/>
                </a:solidFill>
              </a:rPr>
              <a:t>সর্বাপেক্ষা বেশী দূরত্ব</a:t>
            </a:r>
            <a:r>
              <a:rPr lang="bn-BD" sz="3600" b="1" dirty="0" smtClean="0"/>
              <a:t> পর্যন্ত চোখ বিনা শ্রান্তিতে স্পষ্ট দেখতে </a:t>
            </a:r>
            <a:r>
              <a:rPr lang="bn-BD" sz="3600" b="1" dirty="0"/>
              <a:t>পায় তাকে স্পষ্ট দর্শনের </a:t>
            </a:r>
            <a:r>
              <a:rPr lang="bn-BD" sz="3600" b="1" dirty="0" smtClean="0"/>
              <a:t>দূরতম দূরত্ব বলে।</a:t>
            </a:r>
            <a:endParaRPr lang="bn-BD" sz="3600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93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421601" y="574540"/>
            <a:ext cx="5685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</a:rPr>
              <a:t>একক কাজঃ সময়-০২ মিনিট</a:t>
            </a:r>
            <a:endParaRPr lang="en-US" sz="10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1139" y="2634892"/>
            <a:ext cx="11620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bn-BD" sz="4400" b="1" dirty="0" smtClean="0"/>
              <a:t>স্পষ্ট দর্শনের দৃষ্টি সীমা কত?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7919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Words>584</Words>
  <Application>Microsoft Office PowerPoint</Application>
  <PresentationFormat>Widescreen</PresentationFormat>
  <Paragraphs>142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Vrinda</vt:lpstr>
      <vt:lpstr>Wingdings</vt:lpstr>
      <vt:lpstr>Office Theme</vt:lpstr>
      <vt:lpstr>আজকের ক্লাশে সবাইকে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Doel-1612i3</cp:lastModifiedBy>
  <cp:revision>353</cp:revision>
  <dcterms:created xsi:type="dcterms:W3CDTF">2013-04-16T05:45:52Z</dcterms:created>
  <dcterms:modified xsi:type="dcterms:W3CDTF">2013-10-22T09:27:24Z</dcterms:modified>
</cp:coreProperties>
</file>