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91" r:id="rId2"/>
    <p:sldId id="279" r:id="rId3"/>
    <p:sldId id="259" r:id="rId4"/>
    <p:sldId id="282" r:id="rId5"/>
    <p:sldId id="283" r:id="rId6"/>
    <p:sldId id="292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96" r:id="rId24"/>
    <p:sldId id="277" r:id="rId25"/>
    <p:sldId id="280" r:id="rId26"/>
    <p:sldId id="281" r:id="rId27"/>
    <p:sldId id="29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1F0DA3"/>
    <a:srgbClr val="000099"/>
    <a:srgbClr val="AA0696"/>
    <a:srgbClr val="9020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610" autoAdjust="0"/>
    <p:restoredTop sz="94660"/>
  </p:normalViewPr>
  <p:slideViewPr>
    <p:cSldViewPr>
      <p:cViewPr>
        <p:scale>
          <a:sx n="60" d="100"/>
          <a:sy n="60" d="100"/>
        </p:scale>
        <p:origin x="-1062" y="-4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17D7A3B-318F-4CEA-A2B6-E64141CD2AF5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E76D72-5124-4A8E-A5CF-6B094202BD9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2847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76D72-5124-4A8E-A5CF-6B094202BD9B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6E76D72-5124-4A8E-A5CF-6B094202BD9B}" type="slidenum">
              <a:rPr lang="en-US" smtClean="0"/>
              <a:pPr/>
              <a:t>26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2.wm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3236" y="609600"/>
            <a:ext cx="2074164" cy="260507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28600" y="-7441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44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উপস্থাপনায়</a:t>
            </a:r>
            <a:endParaRPr lang="en-US" sz="4400" b="1" cap="none" spc="150" dirty="0">
              <a:ln w="11430"/>
              <a:solidFill>
                <a:srgbClr val="0033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0" y="312420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cap="none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খোরশেদ আলম আকন্দ </a:t>
            </a:r>
            <a:endParaRPr lang="en-US" sz="6600" b="1" cap="none" spc="150" dirty="0">
              <a:ln w="11430"/>
              <a:solidFill>
                <a:srgbClr val="C0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0" y="3925669"/>
            <a:ext cx="91439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3600" b="1" cap="none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বি, এ (সম্মান), এম, এ (বাংলা)</a:t>
            </a:r>
            <a:endParaRPr lang="en-US" sz="3600" b="1" cap="none" spc="150" dirty="0">
              <a:ln w="11430"/>
              <a:solidFill>
                <a:srgbClr val="00206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0" y="4495800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36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সিনিয়র সহকারী শিক্ষক </a:t>
            </a:r>
            <a:endParaRPr lang="en-US" sz="3600" b="1" cap="none" spc="150" dirty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0" y="5021759"/>
            <a:ext cx="9144000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4400" b="1" cap="none" spc="150" dirty="0" smtClean="0">
                <a:ln w="11430"/>
                <a:solidFill>
                  <a:srgbClr val="AA0696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কানিজ ফাতেমা গার্লস্‌ স্কুল, মানিকগঞ্জ। </a:t>
            </a:r>
            <a:endParaRPr lang="en-US" sz="4400" b="1" cap="none" spc="150" dirty="0">
              <a:ln w="11430"/>
              <a:solidFill>
                <a:srgbClr val="AA0696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0" y="5678269"/>
            <a:ext cx="9144000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3600" b="1" cap="none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মোবাইল নম্বর</a:t>
            </a:r>
            <a:r>
              <a:rPr lang="en-US" sz="3600" b="1" cap="none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: </a:t>
            </a:r>
            <a:r>
              <a:rPr lang="bn-BD" sz="3600" b="1" cap="none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০১১৯১৩১২৯০০ </a:t>
            </a:r>
            <a:endParaRPr lang="en-US" sz="3600" b="1" cap="none" spc="150" dirty="0">
              <a:ln w="11430"/>
              <a:solidFill>
                <a:srgbClr val="00B0F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0" y="6211669"/>
            <a:ext cx="9143999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en-US" sz="36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E-mail : khurshed.akand@yahoo.com</a:t>
            </a:r>
            <a:endParaRPr lang="en-US" sz="36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grass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228600"/>
            <a:ext cx="7924800" cy="4800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495300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তৃণ</a:t>
            </a:r>
            <a:r>
              <a:rPr lang="bn-BD" sz="48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02404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ঋ-কার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পরে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bn-BD" sz="60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p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322799"/>
            <a:ext cx="7620000" cy="4706401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495300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চরণ</a:t>
            </a:r>
            <a:r>
              <a:rPr lang="bn-BD" sz="48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02404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পরে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endParaRPr lang="en-US" sz="36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487680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ভাষণ</a:t>
            </a:r>
            <a:r>
              <a:rPr lang="bn-BD" sz="48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842337"/>
            <a:ext cx="90678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পরে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</a:t>
            </a:r>
            <a:r>
              <a:rPr lang="en-US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 </a:t>
            </a:r>
            <a:endParaRPr lang="en-US" sz="3600" b="1" cap="none" spc="150" dirty="0">
              <a:ln w="11430"/>
              <a:solidFill>
                <a:srgbClr val="0033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5" name="Picture 2" descr="http://www.ronyraj.4t.com/1/7thmarch.jpg"/>
          <p:cNvPicPr>
            <a:picLocks noChangeAspect="1" noChangeArrowheads="1"/>
          </p:cNvPicPr>
          <p:nvPr/>
        </p:nvPicPr>
        <p:blipFill>
          <a:blip r:embed="rId2"/>
          <a:srcRect b="11848"/>
          <a:stretch>
            <a:fillRect/>
          </a:stretch>
        </p:blipFill>
        <p:spPr bwMode="auto">
          <a:xfrm>
            <a:off x="762000" y="228600"/>
            <a:ext cx="7620000" cy="472440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build="allAtOnce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226874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44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নিয়ম </a:t>
            </a:r>
            <a:r>
              <a:rPr lang="en-US" sz="44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ঋ, ঋ-কার,র,রেফ,</a:t>
            </a:r>
            <a:endParaRPr lang="bn-IN" sz="4800" b="1" cap="none" spc="150" dirty="0" smtClean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 এর পরে ‘</a:t>
            </a:r>
            <a:r>
              <a:rPr lang="bn-BD" sz="4800" b="1" cap="none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হয়।</a:t>
            </a:r>
            <a:endParaRPr lang="en-US" sz="36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2" descr="mrinal.jpg"/>
          <p:cNvPicPr>
            <a:picLocks noChangeAspect="1"/>
          </p:cNvPicPr>
          <p:nvPr/>
        </p:nvPicPr>
        <p:blipFill>
          <a:blip r:embed="rId2"/>
          <a:srcRect t="18831"/>
          <a:stretch>
            <a:fillRect/>
          </a:stretch>
        </p:blipFill>
        <p:spPr>
          <a:xfrm>
            <a:off x="220785" y="2362200"/>
            <a:ext cx="2903415" cy="3538538"/>
          </a:xfrm>
          <a:prstGeom prst="rect">
            <a:avLst/>
          </a:prstGeom>
        </p:spPr>
      </p:pic>
      <p:pic>
        <p:nvPicPr>
          <p:cNvPr id="4" name="Picture 3" descr="ear1.jpg"/>
          <p:cNvPicPr>
            <a:picLocks noChangeAspect="1"/>
          </p:cNvPicPr>
          <p:nvPr/>
        </p:nvPicPr>
        <p:blipFill>
          <a:blip r:embed="rId3"/>
          <a:srcRect r="6897" b="3402"/>
          <a:stretch>
            <a:fillRect/>
          </a:stretch>
        </p:blipFill>
        <p:spPr>
          <a:xfrm>
            <a:off x="3276600" y="2362200"/>
            <a:ext cx="2590800" cy="3505200"/>
          </a:xfrm>
          <a:prstGeom prst="rect">
            <a:avLst/>
          </a:prstGeom>
        </p:spPr>
      </p:pic>
      <p:pic>
        <p:nvPicPr>
          <p:cNvPr id="5" name="Picture 4" descr="pashan.jpg"/>
          <p:cNvPicPr>
            <a:picLocks noChangeAspect="1"/>
          </p:cNvPicPr>
          <p:nvPr/>
        </p:nvPicPr>
        <p:blipFill>
          <a:blip r:embed="rId4"/>
          <a:srcRect r="37449"/>
          <a:stretch>
            <a:fillRect/>
          </a:stretch>
        </p:blipFill>
        <p:spPr>
          <a:xfrm>
            <a:off x="6051687" y="2362200"/>
            <a:ext cx="2863713" cy="3429001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533400" y="5918537"/>
            <a:ext cx="1981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মৃ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ণা</a:t>
            </a:r>
            <a:r>
              <a:rPr lang="bn-BD" sz="6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429000" y="5867400"/>
            <a:ext cx="1981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র্ণ</a:t>
            </a:r>
            <a:r>
              <a:rPr lang="bn-BD" sz="60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477000" y="5791200"/>
            <a:ext cx="1981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পাষা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 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ugno.jpg"/>
          <p:cNvPicPr>
            <a:picLocks noChangeAspect="1"/>
          </p:cNvPicPr>
          <p:nvPr/>
        </p:nvPicPr>
        <p:blipFill>
          <a:blip r:embed="rId2"/>
          <a:srcRect b="9255"/>
          <a:stretch>
            <a:fillRect/>
          </a:stretch>
        </p:blipFill>
        <p:spPr>
          <a:xfrm>
            <a:off x="1114938" y="152400"/>
            <a:ext cx="6733662" cy="5029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5064204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রু গ্ ণ </a:t>
            </a:r>
            <a:endParaRPr lang="en-US" sz="54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867400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পরে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endParaRPr lang="en-US" sz="3600" b="1" cap="none" spc="150" dirty="0">
              <a:ln w="11430"/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dorp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47800" y="76200"/>
            <a:ext cx="6324600" cy="50292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510540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দর্পণ </a:t>
            </a:r>
            <a:endParaRPr lang="en-US" sz="54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791200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পরে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bn-BD" sz="6000" b="1" cap="none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cap="none" spc="150" dirty="0">
              <a:ln w="11430"/>
              <a:solidFill>
                <a:srgbClr val="00206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9144000" cy="249299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54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নিয়ম </a:t>
            </a:r>
            <a:r>
              <a:rPr lang="en-US" sz="54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</a:t>
            </a:r>
            <a:endParaRPr lang="bn-IN" sz="5400" b="1" cap="none" spc="150" dirty="0" smtClean="0">
              <a:ln w="11430"/>
              <a:solidFill>
                <a:srgbClr val="0033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54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ঋ, র, ষ এর পরে</a:t>
            </a:r>
            <a:r>
              <a:rPr lang="en-US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স্বরধ্বনি, য়  হ</a:t>
            </a:r>
            <a:r>
              <a:rPr lang="bn-IN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,ঙ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এবং ক-বর্গীয় ও প-বর্গীয় ধ্বনির পরে ‘</a:t>
            </a:r>
            <a:r>
              <a:rPr lang="bn-BD" sz="4800" b="1" cap="none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হয়।</a:t>
            </a:r>
            <a:endParaRPr lang="en-US" sz="48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3" name="Picture 2" descr="ropo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284" y="2590800"/>
            <a:ext cx="4019316" cy="34290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990600" y="5994737"/>
            <a:ext cx="1981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প্রাঙ্গ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60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715000" y="5994737"/>
            <a:ext cx="1981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রোপ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60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8" name="Picture 7" descr="dsc00433.jpg"/>
          <p:cNvPicPr>
            <a:picLocks noChangeAspect="1"/>
          </p:cNvPicPr>
          <p:nvPr/>
        </p:nvPicPr>
        <p:blipFill>
          <a:blip r:embed="rId3"/>
          <a:srcRect l="3261" r="26087"/>
          <a:stretch>
            <a:fillRect/>
          </a:stretch>
        </p:blipFill>
        <p:spPr>
          <a:xfrm>
            <a:off x="228600" y="2620400"/>
            <a:ext cx="4267200" cy="339734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/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pim196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04800"/>
            <a:ext cx="6553200" cy="480568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495300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cap="none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কৃষক</a:t>
            </a:r>
            <a:r>
              <a:rPr lang="bn-BD" sz="48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791200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ঋ-কার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পরে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24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ishonno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1000" y="228600"/>
            <a:ext cx="5842000" cy="47371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" y="4988004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বিমর্ষ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0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5791200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রেফ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পরে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76200" y="7620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54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নিয়ম </a:t>
            </a:r>
            <a:r>
              <a:rPr lang="en-US" sz="54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endParaRPr lang="bn-IN" sz="5400" b="1" cap="none" spc="150" dirty="0" smtClean="0">
              <a:ln w="11430"/>
              <a:solidFill>
                <a:srgbClr val="0033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54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ঋ, ঋ-কার, র, রেফ এর পরে ‘</a:t>
            </a:r>
            <a:r>
              <a:rPr lang="bn-BD" sz="5400" b="1" cap="none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</a:t>
            </a:r>
            <a:r>
              <a:rPr lang="bn-BD" sz="54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হয়।</a:t>
            </a:r>
            <a:endParaRPr lang="en-US" sz="32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3" descr="rishi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438400"/>
            <a:ext cx="3657600" cy="3429000"/>
          </a:xfrm>
          <a:prstGeom prst="rect">
            <a:avLst/>
          </a:prstGeom>
        </p:spPr>
      </p:pic>
      <p:pic>
        <p:nvPicPr>
          <p:cNvPr id="5" name="Picture 4" descr="rai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2438400"/>
            <a:ext cx="4522216" cy="33528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990600" y="5943600"/>
            <a:ext cx="1981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ঋ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ষি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486400" y="5867400"/>
            <a:ext cx="1981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র্ষা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609600" y="1143000"/>
            <a:ext cx="8218917" cy="427809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bn-BD" sz="7200" b="1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বাংলা দ্বিতীয় পত্র</a:t>
            </a:r>
            <a:r>
              <a:rPr lang="bn-IN" sz="7200" b="1" spc="150" dirty="0" smtClean="0">
                <a:ln w="11430"/>
                <a:solidFill>
                  <a:srgbClr val="00B0F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(ব্যাকরণ)</a:t>
            </a:r>
          </a:p>
          <a:p>
            <a:pPr algn="ctr"/>
            <a:r>
              <a:rPr lang="bn-BD" sz="6000" b="1" spc="150" dirty="0" smtClean="0">
                <a:ln w="11430"/>
                <a:solidFill>
                  <a:srgbClr val="AA0696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নবম শ্রেণি</a:t>
            </a:r>
            <a:endParaRPr lang="bn-IN" sz="6000" b="1" spc="150" dirty="0" smtClean="0">
              <a:ln w="11430"/>
              <a:solidFill>
                <a:srgbClr val="AA0696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5400" b="1" spc="150" dirty="0" smtClean="0">
                <a:ln w="11430"/>
                <a:solidFill>
                  <a:srgbClr val="0000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সময়ঃ৪০ মিনিট</a:t>
            </a:r>
            <a:r>
              <a:rPr lang="bn-BD" sz="5400" b="1" spc="150" dirty="0" smtClean="0">
                <a:ln w="11430"/>
                <a:solidFill>
                  <a:srgbClr val="0000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b="1" spc="150" dirty="0" smtClean="0">
              <a:ln w="11430"/>
              <a:solidFill>
                <a:srgbClr val="000099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endParaRPr lang="en-US" sz="3200" b="1" spc="150" dirty="0" smtClean="0">
              <a:ln w="11430"/>
              <a:solidFill>
                <a:srgbClr val="00B0F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  <a:p>
            <a:pPr algn="ctr"/>
            <a:endParaRPr lang="en-US" sz="5400" b="1" spc="150" dirty="0">
              <a:ln w="11430"/>
              <a:solidFill>
                <a:srgbClr val="000099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ut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24174"/>
            <a:ext cx="6157171" cy="4828826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495300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উষ্ট্র</a:t>
            </a:r>
            <a:r>
              <a:rPr lang="bn-BD" sz="48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791200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পূর্বে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kat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6800" y="152400"/>
            <a:ext cx="7086600" cy="472119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495300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কাষ্ঠ</a:t>
            </a:r>
            <a:r>
              <a:rPr lang="bn-BD" sz="66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66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54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715000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ঠ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পূর্বে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" y="182940"/>
            <a:ext cx="9144000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48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নিয়ম </a:t>
            </a:r>
            <a:r>
              <a:rPr lang="en-US" sz="48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endParaRPr lang="bn-IN" sz="4800" b="1" cap="none" spc="150" dirty="0" smtClean="0">
              <a:ln w="11430"/>
              <a:solidFill>
                <a:srgbClr val="0033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যুক্ত ব্যঞ্জনে ‘ট’ ও ‘ঠ’ এর পূর্বে ‘</a:t>
            </a:r>
            <a:r>
              <a:rPr lang="bn-BD" sz="4800" b="1" cap="none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হয়।</a:t>
            </a:r>
            <a:endParaRPr lang="en-US" sz="28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3" descr="Rasogoll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8272" y="2286000"/>
            <a:ext cx="3716528" cy="3352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200" y="5562600"/>
            <a:ext cx="1981200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5638800" y="5842337"/>
            <a:ext cx="1981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ও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ষ্ঠ</a:t>
            </a:r>
            <a:r>
              <a:rPr lang="bn-BD" sz="60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7" name="Picture 6" descr="max factor lipstick sex kitten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2362200"/>
            <a:ext cx="4343400" cy="3352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Rectangle 7"/>
          <p:cNvSpPr/>
          <p:nvPr/>
        </p:nvSpPr>
        <p:spPr>
          <a:xfrm>
            <a:off x="838200" y="5689937"/>
            <a:ext cx="1981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মি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ষ্টি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/>
          <p:cNvGrpSpPr/>
          <p:nvPr/>
        </p:nvGrpSpPr>
        <p:grpSpPr>
          <a:xfrm>
            <a:off x="166301" y="228600"/>
            <a:ext cx="8749099" cy="6400802"/>
            <a:chOff x="166301" y="228600"/>
            <a:chExt cx="8749099" cy="6400802"/>
          </a:xfrm>
        </p:grpSpPr>
        <p:pic>
          <p:nvPicPr>
            <p:cNvPr id="17410" name="Picture 2" descr="C:\Users\Khairul\Desktop\Eye-From-Flickr-User-Orangeacid.jpg"/>
            <p:cNvPicPr>
              <a:picLocks noChangeAspect="1" noChangeArrowheads="1"/>
            </p:cNvPicPr>
            <p:nvPr/>
          </p:nvPicPr>
          <p:blipFill>
            <a:blip r:embed="rId2"/>
            <a:srcRect t="2778" r="-1224" b="11111"/>
            <a:stretch>
              <a:fillRect/>
            </a:stretch>
          </p:blipFill>
          <p:spPr bwMode="auto">
            <a:xfrm>
              <a:off x="6572865" y="3810000"/>
              <a:ext cx="2190135" cy="2514600"/>
            </a:xfrm>
            <a:prstGeom prst="rect">
              <a:avLst/>
            </a:prstGeom>
            <a:noFill/>
          </p:spPr>
        </p:pic>
        <p:pic>
          <p:nvPicPr>
            <p:cNvPr id="17411" name="Picture 3" descr="C:\Users\Khairul\Desktop\microscope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800600" y="381000"/>
              <a:ext cx="2133600" cy="2615381"/>
            </a:xfrm>
            <a:prstGeom prst="rect">
              <a:avLst/>
            </a:prstGeom>
            <a:noFill/>
          </p:spPr>
        </p:pic>
        <p:pic>
          <p:nvPicPr>
            <p:cNvPr id="17412" name="Picture 4" descr="C:\Users\Khairul\Desktop\patient_in_hospital_bed_using_breathing_apparatus_42-17982471.jpg"/>
            <p:cNvPicPr>
              <a:picLocks noChangeAspect="1" noChangeArrowheads="1"/>
            </p:cNvPicPr>
            <p:nvPr/>
          </p:nvPicPr>
          <p:blipFill>
            <a:blip r:embed="rId4"/>
            <a:srcRect t="8047" r="13539" b="4147"/>
            <a:stretch>
              <a:fillRect/>
            </a:stretch>
          </p:blipFill>
          <p:spPr bwMode="auto">
            <a:xfrm>
              <a:off x="2895600" y="3810000"/>
              <a:ext cx="1828800" cy="2438400"/>
            </a:xfrm>
            <a:prstGeom prst="rect">
              <a:avLst/>
            </a:prstGeom>
            <a:noFill/>
          </p:spPr>
        </p:pic>
        <p:pic>
          <p:nvPicPr>
            <p:cNvPr id="5" name="Picture 2" descr="C:\Users\Khairul\Desktop\village-belle.jpg"/>
            <p:cNvPicPr>
              <a:picLocks noChangeAspect="1" noChangeArrowheads="1"/>
            </p:cNvPicPr>
            <p:nvPr/>
          </p:nvPicPr>
          <p:blipFill>
            <a:blip r:embed="rId5"/>
            <a:srcRect r="1335" b="5882"/>
            <a:stretch>
              <a:fillRect/>
            </a:stretch>
          </p:blipFill>
          <p:spPr bwMode="auto">
            <a:xfrm>
              <a:off x="6768304" y="457200"/>
              <a:ext cx="1994696" cy="2514600"/>
            </a:xfrm>
            <a:prstGeom prst="rect">
              <a:avLst/>
            </a:prstGeom>
            <a:noFill/>
          </p:spPr>
        </p:pic>
        <p:pic>
          <p:nvPicPr>
            <p:cNvPr id="6" name="Picture 3" descr="C:\Users\Khairul\Desktop\sunshine.jp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2971800" y="457200"/>
              <a:ext cx="1905000" cy="2551457"/>
            </a:xfrm>
            <a:prstGeom prst="rect">
              <a:avLst/>
            </a:prstGeom>
            <a:noFill/>
          </p:spPr>
        </p:pic>
        <p:sp>
          <p:nvSpPr>
            <p:cNvPr id="7" name="Rectangle 6"/>
            <p:cNvSpPr/>
            <p:nvPr/>
          </p:nvSpPr>
          <p:spPr>
            <a:xfrm>
              <a:off x="5029200" y="3810000"/>
              <a:ext cx="1295400" cy="2438400"/>
            </a:xfrm>
            <a:prstGeom prst="rect">
              <a:avLst/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990600" y="228600"/>
              <a:ext cx="1905000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3200" b="1" spc="150" dirty="0" smtClean="0">
                  <a:ln w="11430"/>
                  <a:solidFill>
                    <a:srgbClr val="C000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এগুলোতে </a:t>
              </a:r>
            </a:p>
            <a:p>
              <a:r>
                <a:rPr lang="bn-BD" sz="3200" b="1" spc="150" dirty="0" smtClean="0">
                  <a:ln w="11430"/>
                  <a:solidFill>
                    <a:srgbClr val="000099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ণ-ত্ব </a:t>
              </a:r>
              <a:r>
                <a:rPr lang="bn-BD" sz="3200" b="1" spc="150" dirty="0" smtClean="0">
                  <a:ln w="11430"/>
                  <a:solidFill>
                    <a:srgbClr val="C000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বিধানের</a:t>
              </a:r>
              <a:r>
                <a:rPr lang="en-US" sz="3200" b="1" spc="150" dirty="0" smtClean="0">
                  <a:ln w="11430"/>
                  <a:solidFill>
                    <a:srgbClr val="C000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b="1" spc="150" dirty="0" smtClean="0">
                  <a:ln w="11430"/>
                  <a:solidFill>
                    <a:srgbClr val="C000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কোন্‌ নিয়ম প্রয়োগ হয়েছে? </a:t>
              </a:r>
              <a:endParaRPr lang="en-US" sz="3200" b="1" spc="150" dirty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838200" y="228600"/>
              <a:ext cx="8077200" cy="3048000"/>
            </a:xfrm>
            <a:prstGeom prst="rect">
              <a:avLst/>
            </a:prstGeom>
            <a:noFill/>
            <a:ln w="57150">
              <a:solidFill>
                <a:srgbClr val="1F0DA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990600" y="3506212"/>
              <a:ext cx="1981200" cy="3046988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IN" sz="3200" b="1" spc="150" dirty="0" smtClean="0">
                  <a:ln w="11430"/>
                  <a:solidFill>
                    <a:srgbClr val="0033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এগুলোতে</a:t>
              </a:r>
            </a:p>
            <a:p>
              <a:r>
                <a:rPr lang="bn-IN" sz="3200" b="1" spc="150" dirty="0" smtClean="0">
                  <a:ln w="11430"/>
                  <a:solidFill>
                    <a:srgbClr val="000099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ষ</a:t>
              </a:r>
              <a:r>
                <a:rPr lang="bn-BD" sz="3200" b="1" spc="150" dirty="0" smtClean="0">
                  <a:ln w="11430"/>
                  <a:solidFill>
                    <a:srgbClr val="000099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-ত্ব </a:t>
              </a:r>
              <a:r>
                <a:rPr lang="bn-BD" sz="3200" b="1" spc="150" dirty="0" smtClean="0">
                  <a:ln w="11430"/>
                  <a:solidFill>
                    <a:srgbClr val="0033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বিধানের</a:t>
              </a:r>
              <a:r>
                <a:rPr lang="en-US" sz="3200" b="1" spc="150" dirty="0" smtClean="0">
                  <a:ln w="11430"/>
                  <a:solidFill>
                    <a:srgbClr val="0033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b="1" spc="150" dirty="0" smtClean="0">
                  <a:ln w="11430"/>
                  <a:solidFill>
                    <a:srgbClr val="0033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কোন্‌ নিয়ম প্রয়োগ হয়েছে? </a:t>
              </a:r>
              <a:endParaRPr lang="en-US" sz="3200" b="1" spc="150" dirty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838200" y="3352800"/>
              <a:ext cx="8077200" cy="3276600"/>
            </a:xfrm>
            <a:prstGeom prst="rect">
              <a:avLst/>
            </a:prstGeom>
            <a:noFill/>
            <a:ln w="5715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Rectangle 19"/>
            <p:cNvSpPr/>
            <p:nvPr/>
          </p:nvSpPr>
          <p:spPr>
            <a:xfrm rot="16200000">
              <a:off x="-2710933" y="3105836"/>
              <a:ext cx="6400800" cy="646331"/>
            </a:xfrm>
            <a:prstGeom prst="rect">
              <a:avLst/>
            </a:prstGeom>
            <a:solidFill>
              <a:schemeClr val="accent4">
                <a:lumMod val="40000"/>
                <a:lumOff val="60000"/>
              </a:schemeClr>
            </a:solidFill>
            <a:ln w="57150">
              <a:solidFill>
                <a:srgbClr val="1F0DA3"/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bn-IN" sz="3600" b="1" spc="150" dirty="0" smtClean="0">
                  <a:ln w="11430"/>
                  <a:solidFill>
                    <a:srgbClr val="C00000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NikoshBAN" pitchFamily="2" charset="0"/>
                  <a:cs typeface="NikoshBAN" pitchFamily="2" charset="0"/>
                </a:rPr>
                <a:t>ছবিগুলো লক্ষ্য কর</a:t>
              </a:r>
              <a:endParaRPr lang="en-US" sz="3600" dirty="0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2971800" y="2133600"/>
            <a:ext cx="1371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4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কিরণ</a:t>
            </a:r>
            <a:endParaRPr lang="en-US" sz="4400" dirty="0">
              <a:solidFill>
                <a:srgbClr val="C00000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29200" y="457200"/>
            <a:ext cx="157767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6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অনুবীক্ষণ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7540447" y="2354759"/>
            <a:ext cx="1298753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b="1" spc="150" dirty="0" smtClean="0">
                <a:ln w="11430"/>
                <a:solidFill>
                  <a:srgbClr val="FFC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রমণী </a:t>
            </a:r>
            <a:endParaRPr lang="en-US" sz="4400" dirty="0">
              <a:solidFill>
                <a:srgbClr val="FFC000"/>
              </a:solidFill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200400" y="3810000"/>
            <a:ext cx="106150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b="1" spc="150" dirty="0" smtClean="0">
                <a:ln w="11430"/>
                <a:solidFill>
                  <a:srgbClr val="0000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মুমূর্ষু</a:t>
            </a:r>
            <a:endParaRPr lang="en-US" sz="4400" dirty="0">
              <a:solidFill>
                <a:srgbClr val="000099"/>
              </a:solidFill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5181600" y="5410200"/>
            <a:ext cx="95571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400" b="1" spc="150" dirty="0" smtClean="0">
                <a:ln w="11430"/>
                <a:solidFill>
                  <a:schemeClr val="bg1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কৃষ্ণ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924800" y="5638800"/>
            <a:ext cx="8050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40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দৃষ্টি</a:t>
            </a:r>
            <a:endParaRPr lang="en-US" sz="4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9" grpId="0"/>
      <p:bldP spid="17" grpId="0"/>
      <p:bldP spid="18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0" y="228600"/>
            <a:ext cx="3505200" cy="830997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4800" b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দলীয় কাজ </a:t>
            </a:r>
            <a:r>
              <a:rPr lang="bn-BD" sz="48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000" b="1" cap="none" spc="150" dirty="0">
              <a:ln w="11430"/>
              <a:solidFill>
                <a:srgbClr val="FF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762000" y="2590800"/>
            <a:ext cx="6934200" cy="35394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ক) </a:t>
            </a:r>
            <a:r>
              <a:rPr lang="bn-BD" sz="3200" b="1" u="sng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ব্যাকর</a:t>
            </a:r>
            <a:r>
              <a:rPr lang="bn-IN" sz="3200" b="1" u="sng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</a:t>
            </a:r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পাঠে মনোযোগ দাও।</a:t>
            </a:r>
          </a:p>
          <a:p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খ) দুঃখীনি </a:t>
            </a:r>
            <a:r>
              <a:rPr lang="bn-IN" sz="3200" b="1" u="sng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বর্নমালা</a:t>
            </a:r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! </a:t>
            </a:r>
          </a:p>
          <a:p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গ) মুক্তিযুদ্ধে প্রান দিয়েছে আমাদের </a:t>
            </a:r>
            <a:r>
              <a:rPr lang="bn-BD" sz="3200" b="1" u="sng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শ্রে</a:t>
            </a:r>
            <a:r>
              <a:rPr lang="bn-IN" sz="3200" b="1" u="sng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ষ্ট </a:t>
            </a:r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সন্তানেরা।</a:t>
            </a:r>
          </a:p>
          <a:p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ঘ) </a:t>
            </a:r>
            <a:r>
              <a:rPr lang="bn-BD" sz="3200" b="1" u="sng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চেষ্টা</a:t>
            </a:r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কর, সফলতা আসবেই।</a:t>
            </a:r>
          </a:p>
          <a:p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ঙ) </a:t>
            </a:r>
            <a:r>
              <a:rPr lang="bn-IN" sz="3200" b="1" u="sng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ঋন</a:t>
            </a:r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করা ভাল নয়।</a:t>
            </a:r>
          </a:p>
          <a:p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চ) মৃগ </a:t>
            </a:r>
            <a:r>
              <a:rPr lang="bn-IN" sz="3200" b="1" u="sng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তৃন </a:t>
            </a:r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খায়।</a:t>
            </a:r>
          </a:p>
          <a:p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ছ) </a:t>
            </a:r>
            <a:r>
              <a:rPr lang="bn-IN" sz="3200" b="1" u="sng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বর্সায় বৃস্টি </a:t>
            </a:r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হয়।</a:t>
            </a:r>
            <a:endParaRPr lang="en-US" sz="3200" b="1" cap="none" spc="150" dirty="0">
              <a:ln w="11430"/>
              <a:solidFill>
                <a:srgbClr val="0033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52400" y="1143000"/>
            <a:ext cx="87038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IN" sz="36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ণ-ত্ব</a:t>
            </a:r>
            <a:r>
              <a:rPr lang="bn-BD" sz="36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6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bn-BD" sz="36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ষ-ত্ব</a:t>
            </a:r>
            <a:r>
              <a:rPr lang="bn-BD" sz="36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বিধানের নিয়ম</a:t>
            </a:r>
            <a:r>
              <a:rPr lang="bn-IN" sz="36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অনুসারে বাক্যগুলো </a:t>
            </a:r>
            <a:r>
              <a:rPr lang="bn-IN" sz="3600" b="1" u="sng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শুদ্ধভাবে</a:t>
            </a:r>
            <a:r>
              <a:rPr lang="bn-IN" sz="36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লিখঃ</a:t>
            </a:r>
            <a:r>
              <a:rPr lang="bn-BD" sz="36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dirty="0">
              <a:solidFill>
                <a:srgbClr val="003300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620000" y="2667000"/>
            <a:ext cx="12362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spc="150" dirty="0" smtClean="0">
                <a:ln w="11430"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ব্যাকর</a:t>
            </a:r>
            <a:r>
              <a:rPr lang="bn-IN" sz="3200" b="1" spc="150" dirty="0" smtClean="0">
                <a:ln w="11430"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ণ</a:t>
            </a:r>
            <a:endParaRPr lang="en-US" sz="3200" dirty="0">
              <a:solidFill>
                <a:srgbClr val="003300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7620000" y="3124200"/>
            <a:ext cx="12234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b="1" spc="150" dirty="0" smtClean="0">
                <a:ln w="11430"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বর্ণমালা</a:t>
            </a:r>
            <a:endParaRPr lang="en-US" sz="3200" dirty="0">
              <a:solidFill>
                <a:srgbClr val="003300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090277" y="3581400"/>
            <a:ext cx="74892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spc="150" dirty="0" smtClean="0">
                <a:ln w="11430"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শ্রে</a:t>
            </a:r>
            <a:r>
              <a:rPr lang="bn-IN" sz="3200" b="1" spc="150" dirty="0" smtClean="0">
                <a:ln w="11430"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ষ্ঠ</a:t>
            </a:r>
            <a:endParaRPr lang="en-US" sz="3200" dirty="0">
              <a:solidFill>
                <a:srgbClr val="003300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055011" y="4038600"/>
            <a:ext cx="78418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BD" sz="3200" b="1" spc="150" dirty="0" smtClean="0">
                <a:ln w="11430"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চেষ্টা</a:t>
            </a:r>
            <a:endParaRPr lang="en-US" sz="3200" dirty="0">
              <a:solidFill>
                <a:srgbClr val="003300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8156859" y="4495800"/>
            <a:ext cx="75052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b="1" spc="150" dirty="0" smtClean="0">
                <a:ln w="11430"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ঋণ </a:t>
            </a:r>
            <a:endParaRPr lang="en-US" sz="3200" dirty="0">
              <a:solidFill>
                <a:srgbClr val="003300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8155256" y="5029200"/>
            <a:ext cx="75212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b="1" spc="150" dirty="0" smtClean="0">
                <a:ln w="11430"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তৃণ </a:t>
            </a:r>
            <a:endParaRPr lang="en-US" sz="3200" dirty="0">
              <a:solidFill>
                <a:srgbClr val="00330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7263986" y="5562600"/>
            <a:ext cx="165141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bn-IN" sz="3200" b="1" spc="150" dirty="0" smtClean="0">
                <a:ln w="11430"/>
                <a:solidFill>
                  <a:srgbClr val="003300"/>
                </a:solidFill>
                <a:latin typeface="NikoshBAN" pitchFamily="2" charset="0"/>
                <a:cs typeface="NikoshBAN" pitchFamily="2" charset="0"/>
              </a:rPr>
              <a:t>বর্ষায় বৃষ্টি </a:t>
            </a:r>
            <a:endParaRPr lang="en-US" sz="3200" dirty="0">
              <a:solidFill>
                <a:srgbClr val="0033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1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" dur="8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895600" y="304800"/>
            <a:ext cx="3886200" cy="132343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8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মূল্যায়ন</a:t>
            </a:r>
            <a:endParaRPr lang="en-US" sz="6600" b="1" cap="none" spc="150" dirty="0">
              <a:ln w="11430"/>
              <a:solidFill>
                <a:srgbClr val="C0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33400" y="2362200"/>
            <a:ext cx="8229600" cy="193899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bn-BD" sz="60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1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 ণ-ত্ব বিধানের </a:t>
            </a:r>
            <a:r>
              <a:rPr lang="bn-IN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 নিয়ম বল।</a:t>
            </a:r>
          </a:p>
          <a:p>
            <a:r>
              <a:rPr lang="bn-BD" sz="60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2। ষ-ত্ব বিধানের </a:t>
            </a:r>
            <a:r>
              <a:rPr lang="bn-IN" sz="60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</a:t>
            </a:r>
            <a:r>
              <a:rPr lang="bn-BD" sz="60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টি নিয়ম বল। </a:t>
            </a:r>
            <a:endParaRPr lang="en-US" sz="48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0" y="762000"/>
            <a:ext cx="4648200" cy="1323439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80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বাড়ির কাজ </a:t>
            </a:r>
            <a:r>
              <a:rPr lang="bn-BD" sz="80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66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371600" y="2895600"/>
            <a:ext cx="7010400" cy="160043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5400" b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উদাহরণসহ</a:t>
            </a:r>
            <a:r>
              <a:rPr lang="bn-BD" sz="44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ণ-ত্ব ও ষ-ত্ব বিধানের </a:t>
            </a:r>
            <a:endParaRPr lang="bn-IN" sz="4400" b="1" spc="150" dirty="0" smtClean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BD" sz="44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মোট ৫টি নিয়ম লিখ</a:t>
            </a:r>
            <a:r>
              <a:rPr lang="bn-IN" sz="44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।</a:t>
            </a:r>
            <a:r>
              <a:rPr lang="bn-BD" sz="44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bolaka.jpg"/>
          <p:cNvPicPr>
            <a:picLocks noChangeAspect="1"/>
          </p:cNvPicPr>
          <p:nvPr/>
        </p:nvPicPr>
        <p:blipFill>
          <a:blip r:embed="rId2"/>
          <a:srcRect t="9722"/>
          <a:stretch>
            <a:fillRect/>
          </a:stretch>
        </p:blipFill>
        <p:spPr>
          <a:xfrm>
            <a:off x="434926" y="304800"/>
            <a:ext cx="8328074" cy="60960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1828800" y="2057400"/>
            <a:ext cx="5334000" cy="2646878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bn-BD" sz="166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solidFill>
                  <a:srgbClr val="E4FEE6"/>
                </a:solidFill>
                <a:effectLst>
                  <a:outerShdw blurRad="50800" algn="tl" rotWithShape="0">
                    <a:srgbClr val="000000"/>
                  </a:outerShdw>
                </a:effectLst>
                <a:latin typeface="NikoshBAN" pitchFamily="2" charset="0"/>
                <a:cs typeface="NikoshBAN" pitchFamily="2" charset="0"/>
              </a:rPr>
              <a:t>ধন্যবাদ</a:t>
            </a:r>
            <a:endParaRPr lang="en-US" sz="7200" dirty="0">
              <a:solidFill>
                <a:srgbClr val="E4FEE6"/>
              </a:solidFill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>
            <a:hlinkClick r:id="" action="ppaction://ole?verb=0"/>
          </p:cNvPr>
          <p:cNvGraphicFramePr>
            <a:graphicFrameLocks noChangeAspect="1"/>
          </p:cNvGraphicFramePr>
          <p:nvPr/>
        </p:nvGraphicFramePr>
        <p:xfrm>
          <a:off x="7391400" y="5257800"/>
          <a:ext cx="1393371" cy="1219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Package" showAsIcon="1" r:id="rId3" imgW="914400" imgH="800280" progId="Package">
                  <p:embed/>
                </p:oleObj>
              </mc:Choice>
              <mc:Fallback>
                <p:oleObj name="Package" showAsIcon="1" r:id="rId3" imgW="914400" imgH="800280" progId="Package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91400" y="5257800"/>
                        <a:ext cx="1393371" cy="1219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1050399" y="1034058"/>
            <a:ext cx="7255401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bn-BD" sz="8800" b="1" spc="150" dirty="0" smtClean="0">
                <a:ln w="11430"/>
                <a:solidFill>
                  <a:srgbClr val="0000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ণ-ত্ব ও ষ-ত্ব বিধান</a:t>
            </a:r>
            <a:endParaRPr lang="bn-IN" sz="8800" b="1" spc="150" dirty="0" smtClean="0">
              <a:ln w="11430"/>
              <a:solidFill>
                <a:srgbClr val="000099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72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অধ্যায়ঃ ৫ম</a:t>
            </a:r>
          </a:p>
          <a:p>
            <a:pPr algn="ctr"/>
            <a:r>
              <a:rPr lang="bn-IN" sz="5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পৃষ্ঠাঃ১১২</a:t>
            </a:r>
            <a:r>
              <a:rPr lang="bn-BD" sz="54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bn-IN" sz="5400" b="1" spc="150" dirty="0" smtClean="0">
              <a:ln w="11430"/>
              <a:solidFill>
                <a:srgbClr val="C000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71800" y="762000"/>
            <a:ext cx="3048000" cy="101566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IN" sz="60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ঃ</a:t>
            </a:r>
            <a:r>
              <a:rPr lang="bn-BD" sz="60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8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838200" y="2209800"/>
            <a:ext cx="7772400" cy="304698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bn-BD" sz="3200" b="1" cap="none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3200" b="1" spc="150" dirty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ণ-ত্ব ও ষ-ত্ব বিধানের </a:t>
            </a:r>
            <a:r>
              <a:rPr lang="bn-BD" sz="3200" b="1" cap="none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3200" b="1" cap="none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সংজ্ঞা</a:t>
            </a:r>
            <a:r>
              <a:rPr lang="bn-BD" sz="3200" b="1" cap="none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বলতে পারবে।</a:t>
            </a:r>
          </a:p>
          <a:p>
            <a:r>
              <a:rPr lang="bn-BD" sz="32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উদাহরণসহ ণ-ত্ব ও ষ-ত্ব বিধানের </a:t>
            </a:r>
            <a:r>
              <a:rPr lang="bn-BD" sz="32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নিয়মগুলি </a:t>
            </a:r>
            <a:r>
              <a:rPr lang="bn-IN" sz="32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</a:p>
          <a:p>
            <a:r>
              <a:rPr lang="bn-IN" sz="32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ব্যাখ্যা করতে</a:t>
            </a:r>
            <a:r>
              <a:rPr lang="bn-BD" sz="32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পারবে।</a:t>
            </a:r>
            <a:endParaRPr lang="bn-IN" sz="3200" b="1" spc="150" dirty="0" smtClean="0">
              <a:ln w="11430"/>
              <a:solidFill>
                <a:srgbClr val="00206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  <a:p>
            <a:r>
              <a:rPr lang="bn-IN" sz="3200" b="1" cap="none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</a:t>
            </a:r>
            <a:r>
              <a:rPr lang="bn-IN" sz="32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ণ-ত্ব</a:t>
            </a:r>
            <a:r>
              <a:rPr lang="bn-BD" sz="32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এবং</a:t>
            </a:r>
            <a:r>
              <a:rPr lang="bn-BD" sz="32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ষ-ত্ব বিধানের নিয়ম</a:t>
            </a:r>
            <a:r>
              <a:rPr lang="bn-IN" sz="32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অনুসারে বাক্য  </a:t>
            </a:r>
          </a:p>
          <a:p>
            <a:r>
              <a:rPr lang="bn-IN" sz="32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 </a:t>
            </a:r>
            <a:r>
              <a:rPr lang="bn-IN" sz="32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শুদ্ধ করে </a:t>
            </a:r>
            <a:r>
              <a:rPr lang="bn-IN" sz="32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লিখতে পারবে।</a:t>
            </a:r>
            <a:r>
              <a:rPr lang="bn-BD" sz="32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200" dirty="0" smtClean="0">
              <a:solidFill>
                <a:srgbClr val="002060"/>
              </a:solidFill>
            </a:endParaRPr>
          </a:p>
          <a:p>
            <a:endParaRPr lang="en-US" sz="3200" b="1" cap="none" spc="150" dirty="0">
              <a:ln w="11430"/>
              <a:solidFill>
                <a:srgbClr val="00206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04800" y="457200"/>
            <a:ext cx="29718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48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ণ-ত্ব বিধান </a:t>
            </a:r>
            <a:r>
              <a:rPr lang="bn-BD" sz="4800" b="1" cap="none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cap="none" spc="150" dirty="0">
              <a:ln w="11430"/>
              <a:solidFill>
                <a:srgbClr val="00206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04800" y="1295400"/>
            <a:ext cx="41148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r>
              <a:rPr lang="bn-BD" sz="36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বাংলা ভাষা</a:t>
            </a:r>
          </a:p>
          <a:p>
            <a:r>
              <a:rPr lang="bn-BD" sz="3600" b="1" spc="150" dirty="0" smtClean="0">
                <a:ln w="11430"/>
                <a:solidFill>
                  <a:srgbClr val="90208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তৎসম বা সংস্কৃত শব্দ </a:t>
            </a:r>
          </a:p>
          <a:p>
            <a:r>
              <a:rPr lang="bn-BD" sz="36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‘ণ’ এর ব্যবহার  </a:t>
            </a:r>
            <a:endParaRPr lang="en-US" sz="2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4572000" y="533400"/>
            <a:ext cx="4343400" cy="181588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অবশেষে মীনার স্বামী  </a:t>
            </a:r>
            <a:r>
              <a:rPr lang="bn-IN" sz="4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পণ</a:t>
            </a:r>
            <a:r>
              <a:rPr lang="bn-IN" sz="40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নেয়া দুটি  </a:t>
            </a:r>
            <a:r>
              <a:rPr lang="bn-IN" sz="4000" b="1" spc="150" dirty="0" smtClean="0">
                <a:ln w="11430"/>
                <a:solidFill>
                  <a:srgbClr val="C0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বৃষ  </a:t>
            </a:r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তার </a:t>
            </a:r>
            <a:r>
              <a:rPr lang="bn-BD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শ্ব</a:t>
            </a:r>
            <a:r>
              <a:rPr lang="bn-IN" sz="32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শুরকে ফিরিয়ে দিল ।</a:t>
            </a:r>
            <a:endParaRPr lang="en-US" sz="3200" dirty="0"/>
          </a:p>
        </p:txBody>
      </p:sp>
      <p:sp>
        <p:nvSpPr>
          <p:cNvPr id="6" name="Rectangle 5"/>
          <p:cNvSpPr/>
          <p:nvPr/>
        </p:nvSpPr>
        <p:spPr>
          <a:xfrm>
            <a:off x="304800" y="3429000"/>
            <a:ext cx="2971800" cy="83099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4800" b="1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ষ-ত্ব বিধান </a:t>
            </a:r>
            <a:r>
              <a:rPr lang="bn-BD" sz="4800" b="1" cap="none" spc="150" dirty="0" smtClean="0">
                <a:ln w="11430"/>
                <a:solidFill>
                  <a:srgbClr val="00206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cap="none" spc="150" dirty="0">
              <a:ln w="11430"/>
              <a:solidFill>
                <a:srgbClr val="00206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04800" y="4419600"/>
            <a:ext cx="4267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bn-BD" sz="36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১। বাংলা ভাষা</a:t>
            </a:r>
          </a:p>
          <a:p>
            <a:r>
              <a:rPr lang="bn-BD" sz="3600" b="1" spc="150" dirty="0" smtClean="0">
                <a:ln w="11430"/>
                <a:solidFill>
                  <a:schemeClr val="accent6">
                    <a:lumMod val="50000"/>
                  </a:schemeClr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২। তৎসম বা সংস্কৃত শব্দ </a:t>
            </a:r>
          </a:p>
          <a:p>
            <a:r>
              <a:rPr lang="bn-BD" sz="3600" b="1" spc="150" dirty="0" smtClean="0">
                <a:ln w="11430"/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৩। ‘ষ’ এর ব্যবহার </a:t>
            </a:r>
            <a:endParaRPr lang="en-US" sz="3600" dirty="0"/>
          </a:p>
        </p:txBody>
      </p:sp>
      <p:sp>
        <p:nvSpPr>
          <p:cNvPr id="8" name="Oval 7"/>
          <p:cNvSpPr/>
          <p:nvPr/>
        </p:nvSpPr>
        <p:spPr>
          <a:xfrm>
            <a:off x="838200" y="2362200"/>
            <a:ext cx="685800" cy="60960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914400" y="5486400"/>
            <a:ext cx="685800" cy="60960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696200" y="533400"/>
            <a:ext cx="685800" cy="60960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6019800" y="1219200"/>
            <a:ext cx="762000" cy="609600"/>
          </a:xfrm>
          <a:prstGeom prst="ellipse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7" name="Group 16"/>
          <p:cNvGrpSpPr/>
          <p:nvPr/>
        </p:nvGrpSpPr>
        <p:grpSpPr>
          <a:xfrm>
            <a:off x="4191000" y="2362200"/>
            <a:ext cx="4876800" cy="4191000"/>
            <a:chOff x="4495800" y="2362200"/>
            <a:chExt cx="4419600" cy="3810000"/>
          </a:xfrm>
        </p:grpSpPr>
        <p:pic>
          <p:nvPicPr>
            <p:cNvPr id="18434" name="Picture 2" descr="C:\Users\Khairul\Desktop\ox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142318" y="2438399"/>
              <a:ext cx="2773082" cy="3657601"/>
            </a:xfrm>
            <a:prstGeom prst="rect">
              <a:avLst/>
            </a:prstGeom>
            <a:noFill/>
          </p:spPr>
        </p:pic>
        <p:pic>
          <p:nvPicPr>
            <p:cNvPr id="18435" name="Picture 3" descr="C:\Users\Khairul\Desktop\Husband-Wife-Joke.png"/>
            <p:cNvPicPr>
              <a:picLocks noChangeAspect="1" noChangeArrowheads="1"/>
            </p:cNvPicPr>
            <p:nvPr/>
          </p:nvPicPr>
          <p:blipFill>
            <a:blip r:embed="rId3"/>
            <a:srcRect r="62000"/>
            <a:stretch>
              <a:fillRect/>
            </a:stretch>
          </p:blipFill>
          <p:spPr bwMode="auto">
            <a:xfrm>
              <a:off x="4495800" y="2362200"/>
              <a:ext cx="1646518" cy="3810000"/>
            </a:xfrm>
            <a:prstGeom prst="rect">
              <a:avLst/>
            </a:prstGeom>
            <a:noFill/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0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mph" presetSubtype="0" repeatCount="indefinite" fill="hold" grpId="1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6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6" presetID="22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Clr clrSpc="hsl" dir="cw">
                                      <p:cBhvr override="childStyle">
                                        <p:cTn id="6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6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7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 animBg="1"/>
      <p:bldP spid="6" grpId="0" animBg="1"/>
      <p:bldP spid="8" grpId="0" animBg="1"/>
      <p:bldP spid="8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el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76200"/>
            <a:ext cx="8610600" cy="5142828"/>
          </a:xfrm>
          <a:prstGeom prst="rect">
            <a:avLst/>
          </a:prstGeom>
        </p:spPr>
      </p:pic>
      <p:pic>
        <p:nvPicPr>
          <p:cNvPr id="3" name="Picture 2" descr="bell.jpg"/>
          <p:cNvPicPr>
            <a:picLocks noChangeAspect="1"/>
          </p:cNvPicPr>
          <p:nvPr/>
        </p:nvPicPr>
        <p:blipFill>
          <a:blip r:embed="rId3"/>
          <a:srcRect l="57138" t="35560" r="24646" b="25916"/>
          <a:stretch>
            <a:fillRect/>
          </a:stretch>
        </p:blipFill>
        <p:spPr>
          <a:xfrm>
            <a:off x="5105400" y="1905000"/>
            <a:ext cx="1905000" cy="1981200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4" name="Rectangle 3"/>
          <p:cNvSpPr/>
          <p:nvPr/>
        </p:nvSpPr>
        <p:spPr>
          <a:xfrm>
            <a:off x="4114800" y="5181600"/>
            <a:ext cx="1295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ঘণ্টা</a:t>
            </a:r>
            <a:endParaRPr lang="en-US" sz="44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5902404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</a:t>
            </a:r>
            <a:r>
              <a:rPr lang="en-US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আগে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endParaRPr lang="en-US" sz="3600" b="1" cap="none" spc="150" dirty="0">
              <a:ln w="11430"/>
              <a:solidFill>
                <a:srgbClr val="00330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Motion origin="layout" path="M -3.33333E-6 -0.01111 L 0.00417 -2.22222E-6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000" y="600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bells004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_37_598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152400"/>
            <a:ext cx="7696200" cy="48768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76200" y="495300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spc="150" dirty="0" smtClean="0">
                <a:ln w="11430"/>
                <a:solidFill>
                  <a:srgbClr val="0000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ময়ূরকণ্ঠ</a:t>
            </a:r>
            <a:r>
              <a:rPr lang="bn-BD" sz="4800" b="1" spc="150" dirty="0" smtClean="0">
                <a:ln w="11430"/>
                <a:solidFill>
                  <a:srgbClr val="000099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cap="none" spc="150" dirty="0">
              <a:ln w="11430"/>
              <a:solidFill>
                <a:srgbClr val="000099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76200" y="5902404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ঠ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আগে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ath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548640"/>
            <a:ext cx="7543800" cy="493776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6200" y="5029200"/>
            <a:ext cx="91440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6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দণ্ড</a:t>
            </a:r>
            <a:r>
              <a:rPr lang="bn-BD" sz="54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76200" y="5902404"/>
            <a:ext cx="91440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ড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এর আগে 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‘</a:t>
            </a:r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হয়েছে</a:t>
            </a:r>
            <a:r>
              <a:rPr lang="bn-BD" sz="60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36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152400"/>
            <a:ext cx="91440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নিয়ম </a:t>
            </a:r>
            <a:r>
              <a:rPr lang="en-US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: 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যুক্ত ব্যঞ্জনে ‘</a:t>
            </a:r>
            <a:r>
              <a:rPr lang="bn-BD" sz="48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ট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বর্গের </a:t>
            </a:r>
            <a:r>
              <a:rPr lang="bn-IN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</a:p>
          <a:p>
            <a:pPr algn="ctr"/>
            <a:r>
              <a:rPr lang="bn-IN" sz="4800" b="1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পূর্বে ‘</a:t>
            </a:r>
            <a:r>
              <a:rPr lang="bn-BD" sz="48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</a:t>
            </a:r>
            <a:r>
              <a:rPr lang="bn-BD" sz="4800" b="1" cap="none" spc="150" dirty="0" smtClean="0">
                <a:ln w="11430"/>
                <a:solidFill>
                  <a:srgbClr val="1F0DA3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’ হয়।</a:t>
            </a:r>
            <a:endParaRPr lang="en-US" sz="2800" b="1" cap="none" spc="150" dirty="0">
              <a:ln w="11430"/>
              <a:solidFill>
                <a:srgbClr val="1F0DA3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pic>
        <p:nvPicPr>
          <p:cNvPr id="4" name="Picture 3" descr="jata.jpg"/>
          <p:cNvPicPr>
            <a:picLocks noChangeAspect="1"/>
          </p:cNvPicPr>
          <p:nvPr/>
        </p:nvPicPr>
        <p:blipFill>
          <a:blip r:embed="rId2"/>
          <a:srcRect l="7362" r="7975"/>
          <a:stretch>
            <a:fillRect/>
          </a:stretch>
        </p:blipFill>
        <p:spPr>
          <a:xfrm>
            <a:off x="228600" y="2667000"/>
            <a:ext cx="2944219" cy="2971800"/>
          </a:xfrm>
          <a:prstGeom prst="rect">
            <a:avLst/>
          </a:prstGeom>
        </p:spPr>
      </p:pic>
      <p:pic>
        <p:nvPicPr>
          <p:cNvPr id="5" name="Picture 4" descr="lonthon1.jpg"/>
          <p:cNvPicPr>
            <a:picLocks noChangeAspect="1"/>
          </p:cNvPicPr>
          <p:nvPr/>
        </p:nvPicPr>
        <p:blipFill>
          <a:blip r:embed="rId3"/>
          <a:srcRect b="19273"/>
          <a:stretch>
            <a:fillRect/>
          </a:stretch>
        </p:blipFill>
        <p:spPr>
          <a:xfrm>
            <a:off x="3352800" y="2667000"/>
            <a:ext cx="2743200" cy="2895600"/>
          </a:xfrm>
          <a:prstGeom prst="rect">
            <a:avLst/>
          </a:prstGeom>
        </p:spPr>
      </p:pic>
      <p:pic>
        <p:nvPicPr>
          <p:cNvPr id="6" name="Picture 5" descr="imxylus_1275929560_1lmc_fire.jpg"/>
          <p:cNvPicPr>
            <a:picLocks noChangeAspect="1"/>
          </p:cNvPicPr>
          <p:nvPr/>
        </p:nvPicPr>
        <p:blipFill>
          <a:blip r:embed="rId4" cstate="print"/>
          <a:srcRect l="5256" r="19407"/>
          <a:stretch>
            <a:fillRect/>
          </a:stretch>
        </p:blipFill>
        <p:spPr>
          <a:xfrm>
            <a:off x="6248400" y="2667000"/>
            <a:ext cx="2743200" cy="2895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457200" y="5715000"/>
            <a:ext cx="1981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ণ্ট</a:t>
            </a:r>
            <a:r>
              <a:rPr lang="bn-BD" sz="6000" b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ক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3352800" y="5715000"/>
            <a:ext cx="19812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ল</a:t>
            </a:r>
            <a:r>
              <a:rPr lang="bn-BD" sz="6000" b="1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ণ্ঠ</a:t>
            </a:r>
            <a:r>
              <a:rPr lang="bn-BD" sz="6000" b="1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ন</a:t>
            </a:r>
            <a:r>
              <a:rPr lang="bn-BD" sz="4800" b="1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 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6400800" y="5638800"/>
            <a:ext cx="2133600" cy="101566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0800000"/>
              </a:lightRig>
            </a:scene3d>
            <a:sp3d>
              <a:bevelT w="27940" h="12700"/>
              <a:contourClr>
                <a:srgbClr val="DDDDDD"/>
              </a:contourClr>
            </a:sp3d>
          </a:bodyPr>
          <a:lstStyle/>
          <a:p>
            <a:pPr algn="ctr"/>
            <a:r>
              <a:rPr lang="bn-BD" sz="6000" b="1" cap="none" spc="150" dirty="0" smtClean="0">
                <a:ln w="11430"/>
                <a:solidFill>
                  <a:srgbClr val="FF00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অগ্নিকু</a:t>
            </a:r>
            <a:r>
              <a:rPr lang="bn-BD" sz="6000" b="1" cap="none" spc="150" dirty="0" smtClean="0">
                <a:ln w="11430"/>
                <a:solidFill>
                  <a:srgbClr val="00330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ণ্ড</a:t>
            </a:r>
            <a:r>
              <a:rPr lang="bn-BD" sz="4800" b="1" cap="none" spc="150" dirty="0" smtClean="0">
                <a:ln w="11430"/>
                <a:solidFill>
                  <a:srgbClr val="00B050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4000" b="1" cap="none" spc="150" dirty="0">
              <a:ln w="11430"/>
              <a:solidFill>
                <a:srgbClr val="00B050"/>
              </a:solidFill>
              <a:effectLst>
                <a:outerShdw blurRad="25400" algn="tl" rotWithShape="0">
                  <a:srgbClr val="000000">
                    <a:alpha val="4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947</TotalTime>
  <Words>496</Words>
  <Application>Microsoft Office PowerPoint</Application>
  <PresentationFormat>On-screen Show (4:3)</PresentationFormat>
  <Paragraphs>111</Paragraphs>
  <Slides>27</Slides>
  <Notes>2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9" baseType="lpstr">
      <vt:lpstr>Office Theme</vt:lpstr>
      <vt:lpstr>Package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/>
  <cp:lastModifiedBy>TTC</cp:lastModifiedBy>
  <cp:revision>305</cp:revision>
  <dcterms:created xsi:type="dcterms:W3CDTF">2006-08-16T00:00:00Z</dcterms:created>
  <dcterms:modified xsi:type="dcterms:W3CDTF">2013-05-06T07:41:09Z</dcterms:modified>
</cp:coreProperties>
</file>