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9" r:id="rId11"/>
    <p:sldId id="273" r:id="rId12"/>
    <p:sldId id="268" r:id="rId13"/>
    <p:sldId id="274" r:id="rId14"/>
    <p:sldId id="275" r:id="rId15"/>
    <p:sldId id="276" r:id="rId16"/>
    <p:sldId id="278" r:id="rId17"/>
    <p:sldId id="301" r:id="rId18"/>
    <p:sldId id="281" r:id="rId19"/>
    <p:sldId id="277" r:id="rId20"/>
    <p:sldId id="283" r:id="rId21"/>
    <p:sldId id="285" r:id="rId22"/>
    <p:sldId id="288" r:id="rId23"/>
    <p:sldId id="289" r:id="rId24"/>
    <p:sldId id="290" r:id="rId25"/>
    <p:sldId id="291" r:id="rId26"/>
    <p:sldId id="295" r:id="rId27"/>
    <p:sldId id="296" r:id="rId28"/>
    <p:sldId id="300" r:id="rId29"/>
    <p:sldId id="297" r:id="rId30"/>
    <p:sldId id="298" r:id="rId31"/>
    <p:sldId id="29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B024A"/>
    <a:srgbClr val="02AE0A"/>
    <a:srgbClr val="01290B"/>
    <a:srgbClr val="022C10"/>
    <a:srgbClr val="A08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1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5/30/2013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5755144"/>
            <a:ext cx="6546742" cy="92333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উপস্থিত সবাইকে শুভেচ্ছা </a:t>
            </a:r>
            <a:endParaRPr lang="en-US" sz="5400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Animated-Ros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85" y="185980"/>
            <a:ext cx="8818535" cy="5486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7492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sp>
        <p:nvSpPr>
          <p:cNvPr id="6" name="Rectangle 5"/>
          <p:cNvSpPr/>
          <p:nvPr/>
        </p:nvSpPr>
        <p:spPr>
          <a:xfrm>
            <a:off x="90410" y="90410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ia ashroy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85" y="914400"/>
            <a:ext cx="4370522" cy="50072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2632" y="163392"/>
            <a:ext cx="7808556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 দেখে তোমরা বলতে পার কী হচ্ছে ? </a:t>
            </a:r>
            <a:endParaRPr lang="en-US" sz="4000" b="1" dirty="0">
              <a:solidFill>
                <a:schemeClr val="tx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110" y="5996544"/>
            <a:ext cx="4234912" cy="646331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মুক্তিযোদ্ধারা ভাত খাচ্ছে । </a:t>
            </a:r>
            <a:endParaRPr lang="en-US" sz="36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pic>
        <p:nvPicPr>
          <p:cNvPr id="6" name="Picture 5" descr="muktijuddo 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010" y="914957"/>
            <a:ext cx="4501935" cy="4990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5990094"/>
            <a:ext cx="4234912" cy="646331"/>
          </a:xfrm>
          <a:prstGeom prst="rect">
            <a:avLst/>
          </a:prstGeom>
          <a:solidFill>
            <a:schemeClr val="accent6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যুদ্ধ করে ফিরছে ।</a:t>
            </a:r>
            <a:endParaRPr lang="en-US" sz="36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dia ashrou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379349"/>
            <a:ext cx="4419600" cy="44015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5922924"/>
            <a:ext cx="33528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যুদ্ধরত মুক্তিযোদ্ধারা </a:t>
            </a:r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5906136"/>
            <a:ext cx="33528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বিশ্রামরত মুক্তিযোদ্ধারা </a:t>
            </a:r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5820" y="349368"/>
            <a:ext cx="4345980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কী দেখতে পাচ্ছ ? </a:t>
            </a:r>
            <a:endParaRPr lang="en-US" sz="5400" b="1" dirty="0">
              <a:solidFill>
                <a:schemeClr val="tx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pic>
        <p:nvPicPr>
          <p:cNvPr id="8" name="Picture 7" descr="new 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83" y="1360218"/>
            <a:ext cx="4351956" cy="4451646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kti juddo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84882"/>
            <a:ext cx="4343400" cy="4172918"/>
          </a:xfrm>
          <a:prstGeom prst="rect">
            <a:avLst/>
          </a:prstGeom>
        </p:spPr>
      </p:pic>
      <p:pic>
        <p:nvPicPr>
          <p:cNvPr id="3" name="Picture 2" descr="muktijodd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495" y="1069383"/>
            <a:ext cx="4343399" cy="41884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2632" y="256380"/>
            <a:ext cx="7808556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ছবিতে কী দেখতে পাচ্ছ বলতে পার ? </a:t>
            </a:r>
            <a:endParaRPr lang="en-US" sz="4000" b="1" dirty="0">
              <a:solidFill>
                <a:schemeClr val="tx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480" y="5715000"/>
            <a:ext cx="8679050" cy="646331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আমাদের মহান মুক্তিযুদ্ধে মুক্তিযোদ্ধারা যুদ্ধের প্রস্তুতি নিচ্ছে 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kti judo 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11" y="1142999"/>
            <a:ext cx="4313693" cy="5505773"/>
          </a:xfrm>
          <a:prstGeom prst="rect">
            <a:avLst/>
          </a:prstGeom>
        </p:spPr>
      </p:pic>
      <p:pic>
        <p:nvPicPr>
          <p:cNvPr id="4" name="Picture 3" descr="mukti juddo 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502" y="1142999"/>
            <a:ext cx="4401518" cy="55057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2632" y="256380"/>
            <a:ext cx="7808556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</a:t>
            </a:r>
            <a:r>
              <a:rPr lang="en-US" sz="40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দু’টি লক্ষ্য কর ? </a:t>
            </a:r>
            <a:endParaRPr lang="en-US" sz="4000" b="1" dirty="0">
              <a:solidFill>
                <a:schemeClr val="tx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517" y="1436177"/>
            <a:ext cx="4566352" cy="3857785"/>
          </a:xfrm>
          <a:prstGeom prst="rect">
            <a:avLst/>
          </a:prstGeom>
        </p:spPr>
      </p:pic>
      <p:pic>
        <p:nvPicPr>
          <p:cNvPr id="3" name="Picture 2" descr="7th marc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32" y="1458134"/>
            <a:ext cx="4170092" cy="38577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7134" y="116898"/>
            <a:ext cx="7808556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 দু’টিতে যে দুই জন মহান ব্যক্তি দেখা যাচ্ছে তোমরা কী তাদের নাম বলতে পার ? </a:t>
            </a:r>
            <a:endParaRPr lang="en-US" sz="3600" b="1" dirty="0">
              <a:solidFill>
                <a:schemeClr val="tx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1480" y="5331420"/>
            <a:ext cx="8679050" cy="156966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ছবির বাম পাশে হাজার বছরের শ্রেষ্ঠ বাঙালী জাতির জনক বঙ্গবন্ধু শেখ মুজিবুর রহমান আর ডান পাশে মুক্তিযুদ্ধ চলাকালীন সময়ে মুক্তিবাহিনীর সর্বাধিনায়ক জেনারেল আতাউল গণি ওসমানী ।</a:t>
            </a:r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kti juddo na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43" y="1100381"/>
            <a:ext cx="4325562" cy="4726978"/>
          </a:xfrm>
          <a:prstGeom prst="rect">
            <a:avLst/>
          </a:prstGeom>
        </p:spPr>
      </p:pic>
      <p:pic>
        <p:nvPicPr>
          <p:cNvPr id="3" name="Picture 2" descr="new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502" y="1095979"/>
            <a:ext cx="4386020" cy="47158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7134" y="271878"/>
            <a:ext cx="7808556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তোমরা বলতে পার নিচের ছবি দু’টিতে কী হচ্ছে ? </a:t>
            </a:r>
            <a:endParaRPr lang="en-US" sz="40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394" y="5912604"/>
            <a:ext cx="3321806" cy="584775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মহিলারা মিছিল করছে </a:t>
            </a:r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19790" y="5898396"/>
            <a:ext cx="2681210" cy="584775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মহিলারা যুদ্ধে যাচ্ছে</a:t>
            </a:r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rila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93" y="1115879"/>
            <a:ext cx="4448499" cy="2541721"/>
          </a:xfrm>
          <a:prstGeom prst="rect">
            <a:avLst/>
          </a:prstGeom>
        </p:spPr>
      </p:pic>
      <p:pic>
        <p:nvPicPr>
          <p:cNvPr id="3" name="Picture 2" descr="gerila 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986" y="1126430"/>
            <a:ext cx="4277532" cy="25001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43200" y="144700"/>
            <a:ext cx="3200400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গেরিলা যুদ্ধ </a:t>
            </a:r>
            <a:endParaRPr lang="en-US" sz="54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gerila 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63" y="3620161"/>
            <a:ext cx="4445430" cy="3090605"/>
          </a:xfrm>
          <a:prstGeom prst="rect">
            <a:avLst/>
          </a:prstGeom>
        </p:spPr>
      </p:pic>
      <p:pic>
        <p:nvPicPr>
          <p:cNvPr id="6" name="Picture 5" descr="geril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3070" y="3662766"/>
            <a:ext cx="4274949" cy="304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ngladesh_divisions_blank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70481"/>
            <a:ext cx="5210014" cy="650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4800600" y="381000"/>
            <a:ext cx="745067" cy="609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8011803" y="3222352"/>
            <a:ext cx="911341" cy="4817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১০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32729" y="2665711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৯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8155975" y="2093564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৮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592299" y="391332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71084" y="404247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৩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6180" y="392623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৪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079777" y="418454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৫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12062" y="1527876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৭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109483" y="989310"/>
            <a:ext cx="745067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৬</a:t>
            </a:r>
            <a:endParaRPr lang="en-US" sz="2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067532" y="3795793"/>
            <a:ext cx="843988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১১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080" y="5868690"/>
            <a:ext cx="383194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মুক্তিযুদ্ধ চলাকালীন সেক্টর</a:t>
            </a:r>
            <a:endParaRPr lang="en-US" sz="3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sp>
        <p:nvSpPr>
          <p:cNvPr id="17" name="TextBox 16"/>
          <p:cNvSpPr txBox="1"/>
          <p:nvPr/>
        </p:nvSpPr>
        <p:spPr>
          <a:xfrm>
            <a:off x="7928670" y="4325322"/>
            <a:ext cx="998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চট্রগ্রাম</a:t>
            </a:r>
            <a:endParaRPr lang="en-US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5000" y="4748946"/>
            <a:ext cx="3235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নোয়াখালী, ঢাকা,আখাউড়া </a:t>
            </a:r>
            <a:endParaRPr lang="en-US" sz="1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8800" y="5221644"/>
            <a:ext cx="3262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কুমিল্লা, সিলেটের কিছু অংশ 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83824" y="5681424"/>
            <a:ext cx="2747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সিলেট জেলার পূর্বাঞ্চল</a:t>
            </a:r>
            <a:r>
              <a:rPr lang="bn-BD" sz="2400" b="1" dirty="0" smtClean="0">
                <a:solidFill>
                  <a:srgbClr val="0000FF"/>
                </a:solidFill>
              </a:rPr>
              <a:t>  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75684" y="6125706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সিলেট জেলা পশ্চীমাঞ্চল</a:t>
            </a:r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1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24400" y="1050012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রংপুর, দিনাজপুর, পঞ্চগড়</a:t>
            </a:r>
            <a:endParaRPr lang="en-US" sz="1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60936" y="1521420"/>
            <a:ext cx="2800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রাজশাহী, পাবনা, বগুড়া</a:t>
            </a:r>
            <a:endParaRPr lang="en-US" sz="1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81600" y="2008326"/>
            <a:ext cx="2800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কুষ্টিয়া, যশোর, ফরিদপুর</a:t>
            </a:r>
            <a:endParaRPr lang="en-US" sz="1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45437" y="2497812"/>
            <a:ext cx="3084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খুলনা, সাতক্ষীরা, বরিশাল </a:t>
            </a:r>
            <a:endParaRPr lang="en-US" sz="1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38216" y="196314"/>
            <a:ext cx="1434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নৌ-কমান্ড</a:t>
            </a:r>
            <a:endParaRPr lang="en-US" sz="1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75694" y="3075126"/>
            <a:ext cx="3084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কিশোরগঞ্জ, টাঙ্গাইল ও ময়মনসিংহ</a:t>
            </a:r>
            <a:endParaRPr lang="en-US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39306E-6 L -0.04896 0.5771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" y="2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12139E-6 L -0.3283 0.009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62428E-6 L -0.36893 0.4423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2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9.82659E-7 L -0.54514 -0.163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00" y="-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33526E-6 L -0.45417 0.3405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0" y="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56069E-6 L -0.5033 -0.3278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00" y="-1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2428E-6 L -0.36823 0.2869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62428E-7 L -0.33472 -0.472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00" y="-2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73988E-6 L -0.46598 0.1942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00" y="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46821E-7 L -0.34514 -0.6705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-3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04046E-6 L -0.79427 -0.0441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00" y="-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65896E-6 L -0.49392 -0.0226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00" y="-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4335E-6 L -0.78611 0.0661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17919E-6 L -0.5842 0.0954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00" y="4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0405E-6 L -0.78264 0.16115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00" y="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16185E-6 L -0.60347 0.18566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00" y="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89017E-6 L -0.7467 0.2444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89017E-7 L -0.55486 0.2804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00" y="1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4335E-6 L -0.52604 0.2504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04624E-7 L 0.07674 0.72139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3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83237E-6 L -0.62014 -0.26428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0" y="-1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56647E-6 L -0.41528 -0.16209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00" y="-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6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6176" y="1038384"/>
            <a:ext cx="5452824" cy="1015663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জোড়ায় কাজ   </a:t>
            </a:r>
            <a:endParaRPr lang="en-US" sz="60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3510" y="3152598"/>
            <a:ext cx="8567976" cy="193899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6000" b="1" dirty="0" smtClean="0">
                <a:solidFill>
                  <a:schemeClr val="accent6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গেরিলা যুদ্ধের কয়েকটি পদ্ধিত </a:t>
            </a:r>
          </a:p>
          <a:p>
            <a:r>
              <a:rPr lang="bn-BD" sz="6000" b="1" dirty="0" smtClean="0">
                <a:solidFill>
                  <a:schemeClr val="accent6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    বর্ণনা কর ।  </a:t>
            </a:r>
            <a:endParaRPr lang="en-US" sz="6000" b="1" dirty="0">
              <a:solidFill>
                <a:schemeClr val="accent6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ia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62372"/>
            <a:ext cx="4343400" cy="2960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988" y="183396"/>
            <a:ext cx="8289012" cy="92333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যুদ্ধকালীন সময়ে ভারতে যাওয়ার ছবি </a:t>
            </a:r>
            <a:endParaRPr lang="en-US" sz="5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pic>
        <p:nvPicPr>
          <p:cNvPr id="5" name="Picture 4" descr="go ind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498" y="1138410"/>
            <a:ext cx="4371813" cy="2976804"/>
          </a:xfrm>
          <a:prstGeom prst="rect">
            <a:avLst/>
          </a:prstGeom>
        </p:spPr>
      </p:pic>
      <p:pic>
        <p:nvPicPr>
          <p:cNvPr id="6" name="Picture 5" descr="india ashroy 0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158714"/>
            <a:ext cx="5241756" cy="2536554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0870" y="295770"/>
            <a:ext cx="3835836" cy="1015663"/>
          </a:xfrm>
          <a:prstGeom prst="rect">
            <a:avLst/>
          </a:prstGeom>
          <a:solidFill>
            <a:schemeClr val="accent1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শ্রেণি : অষ্টম </a:t>
            </a:r>
            <a:endParaRPr lang="en-US" sz="60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7457" y="1431012"/>
            <a:ext cx="8415579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chemeClr val="accent6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বিষয় : </a:t>
            </a:r>
            <a:r>
              <a:rPr lang="bn-BD" sz="6000" b="1" dirty="0" smtClean="0">
                <a:solidFill>
                  <a:schemeClr val="accent6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bn-BD" sz="6000" dirty="0" smtClean="0">
                <a:solidFill>
                  <a:schemeClr val="accent6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ও বিশ্ব পরিচয়</a:t>
            </a:r>
            <a:endParaRPr lang="en-US" sz="6000" dirty="0">
              <a:solidFill>
                <a:schemeClr val="accent6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0800" y="3749597"/>
            <a:ext cx="3835836" cy="769441"/>
          </a:xfrm>
          <a:prstGeom prst="rect">
            <a:avLst/>
          </a:prstGeom>
          <a:solidFill>
            <a:schemeClr val="accent3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: ২য় 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2090" y="4766033"/>
            <a:ext cx="3835836" cy="769441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 : ৪৫ মিনিট </a:t>
            </a:r>
            <a:endParaRPr lang="en-US" sz="4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4824" y="5711429"/>
            <a:ext cx="4241364" cy="769441"/>
          </a:xfrm>
          <a:prstGeom prst="rect">
            <a:avLst/>
          </a:prstGeom>
          <a:solidFill>
            <a:schemeClr val="tx1"/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r>
              <a:rPr lang="bn-BD" sz="44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:</a:t>
            </a:r>
            <a:endParaRPr lang="en-US" sz="44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1651" y="2682498"/>
            <a:ext cx="5002080" cy="769441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পাঠ : </a:t>
            </a:r>
            <a:r>
              <a:rPr lang="bn-BD" sz="4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bn-BD" sz="44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মুক্তিযুদ্ধ</a:t>
            </a:r>
            <a:endParaRPr lang="en-US" sz="44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492" y="77492"/>
            <a:ext cx="8927023" cy="6695268"/>
          </a:xfrm>
          <a:prstGeom prst="rect">
            <a:avLst/>
          </a:prstGeom>
          <a:noFill/>
          <a:ln w="7620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ia ashroy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12" y="991894"/>
            <a:ext cx="4546168" cy="3011836"/>
          </a:xfrm>
          <a:prstGeom prst="rect">
            <a:avLst/>
          </a:prstGeom>
        </p:spPr>
      </p:pic>
      <p:pic>
        <p:nvPicPr>
          <p:cNvPr id="3" name="Picture 2" descr="india ashro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478" y="980138"/>
            <a:ext cx="4184541" cy="2956432"/>
          </a:xfrm>
          <a:prstGeom prst="rect">
            <a:avLst/>
          </a:prstGeom>
        </p:spPr>
      </p:pic>
      <p:pic>
        <p:nvPicPr>
          <p:cNvPr id="4" name="Picture 3" descr="india 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81" y="4014062"/>
            <a:ext cx="4571999" cy="2665708"/>
          </a:xfrm>
          <a:prstGeom prst="rect">
            <a:avLst/>
          </a:prstGeom>
        </p:spPr>
      </p:pic>
      <p:pic>
        <p:nvPicPr>
          <p:cNvPr id="5" name="Picture 4" descr="india 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106" y="3952069"/>
            <a:ext cx="4203914" cy="2727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213102"/>
            <a:ext cx="5257800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নিচের ছবি গুলো লক্ষ্য কর :  </a:t>
            </a:r>
            <a:endParaRPr lang="en-US" sz="44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oid buddijib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489" y="789016"/>
            <a:ext cx="4308528" cy="2290540"/>
          </a:xfrm>
          <a:prstGeom prst="rect">
            <a:avLst/>
          </a:prstGeom>
        </p:spPr>
      </p:pic>
      <p:pic>
        <p:nvPicPr>
          <p:cNvPr id="4" name="Picture 3" descr="shoi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790421"/>
            <a:ext cx="4451889" cy="23402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33592" y="-2580"/>
            <a:ext cx="633880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নিচের ছবি গুলো লক্ষ্য কর ?</a:t>
            </a:r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pic>
        <p:nvPicPr>
          <p:cNvPr id="7" name="Picture 6" descr="india 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94" y="3642102"/>
            <a:ext cx="4466096" cy="2386730"/>
          </a:xfrm>
          <a:prstGeom prst="rect">
            <a:avLst/>
          </a:prstGeom>
        </p:spPr>
      </p:pic>
      <p:pic>
        <p:nvPicPr>
          <p:cNvPr id="8" name="Picture 7" descr="finishi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986" y="3681844"/>
            <a:ext cx="4260743" cy="23314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29530" y="3094494"/>
            <a:ext cx="2860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বধ্যভূমি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10200" y="3018294"/>
            <a:ext cx="2860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শহীদ বুদ্ধিজীবিগণ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6103" y="6097290"/>
            <a:ext cx="3630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স্বাধীনতার সনদপত্র</a:t>
            </a:r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80488" y="6098580"/>
            <a:ext cx="4277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আত্মসমাপর্ণ এর দলিলে স্বাক্ষর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jo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85" y="1332854"/>
            <a:ext cx="8849531" cy="53779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3384" y="183396"/>
            <a:ext cx="3381216" cy="110799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চূড়ান্ত বিজয়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ra gandi and muji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80" y="1146875"/>
            <a:ext cx="8865030" cy="55948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5220" y="147240"/>
            <a:ext cx="7058180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যুদ্ধের পর বঙ্গবন্ধুর ভারত সফর 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TH_OP-ED_BANGALAD_732672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80" y="2340244"/>
            <a:ext cx="8772041" cy="43705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481" y="147240"/>
            <a:ext cx="8849533" cy="212365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ভারতের তৎকালীন প্রধান মন্ত্রী ও  আমাদের জাতির জনক, স্বাধীনতার রূপকার বঙ্গবন্ধু শেখ মুজিবুর রহমান </a:t>
            </a:r>
            <a:endParaRPr lang="en-US" sz="4400" b="1" dirty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gabandhuandgand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85" y="1075840"/>
            <a:ext cx="8834033" cy="38991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6975" y="300930"/>
            <a:ext cx="87875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তোমরা ছবির মহৎ ব্যক্তি দুই জনকে চিনতে পার ? </a:t>
            </a:r>
            <a:endParaRPr lang="en-US" sz="44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0478" y="4905216"/>
            <a:ext cx="8787539" cy="1938992"/>
          </a:xfrm>
          <a:prstGeom prst="rect">
            <a:avLst/>
          </a:prstGeom>
          <a:solidFill>
            <a:schemeClr val="tx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ছবির বাম পাশে ভারতের জাতির জনক মহাত্মা গান্ধী ও </a:t>
            </a:r>
            <a:r>
              <a:rPr lang="bn-BD" sz="4000" b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ছবির ডানপাশে </a:t>
            </a:r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বাংলাদেশের জাতির জনক বঙ্গবন্ধু শেখ মুজিবুর রহমান  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rved Up Ribbon 2"/>
          <p:cNvSpPr/>
          <p:nvPr/>
        </p:nvSpPr>
        <p:spPr>
          <a:xfrm>
            <a:off x="1905000" y="-183396"/>
            <a:ext cx="5486400" cy="1531750"/>
          </a:xfrm>
          <a:prstGeom prst="ellipseRibbon2">
            <a:avLst/>
          </a:prstGeom>
          <a:solidFill>
            <a:srgbClr val="FFFF00"/>
          </a:solidFill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54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2756" y="955734"/>
            <a:ext cx="2707044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সৃজন শীল প্রশ্ন : </a:t>
            </a:r>
            <a:endParaRPr lang="en-US" sz="3600" b="1" dirty="0">
              <a:solidFill>
                <a:schemeClr val="tx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627326"/>
            <a:ext cx="872942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উদ্দীপকটি পড় এবং প্রশ্ন গুলোর উত্তর দাও :</a:t>
            </a:r>
            <a:endParaRPr lang="en-US" sz="3600" b="1" dirty="0">
              <a:solidFill>
                <a:schemeClr val="accent6">
                  <a:lumMod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2329914"/>
            <a:ext cx="8729420" cy="403187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মার্চ ১৯৭১, রাত ১১.৩০ টায় ঢাকা সেনানিবাস থেকে পাকিস্থানী সেনাবাহিনী রাস্তায় বেরিয়ে এসে এদেশের নিরীহ মানুষের উপর আক্রমণ শুরু করে। এদেশের কৃষক, শ্রমিক, শিক্ষক, ছাত্র , চাকুরীজীবি সকলে বঙ্গবন্ধুর ডাকে ঝাপিয়ে পড়ে যুদ্ধে। যুদ্ধ পরিচালনার জন্য সমগ্র বাংলাদেশকে ১১ টি সেক্টরে ভাগ করা হয় । দীর্ঘ নয় মাস যুদ্ধ হয় । ভারত সহ পৃথিবীর অনেক দেশ আমাদেরকে সাহায্য করে। ১৯৭১ সালের ১৬ ডিসেম্বর আমরা বিজয় লাভ করি । পৃথিবীর মানচিত্রে স্থান লাভ করে বাংলাদেশ নামে আরেকটি দেশ । 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979" y="263469"/>
            <a:ext cx="8803037" cy="62478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BD" sz="4000" b="1" u="sng" dirty="0" smtClean="0">
                <a:solidFill>
                  <a:schemeClr val="tx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প্রশ্ন : </a:t>
            </a:r>
          </a:p>
          <a:p>
            <a:r>
              <a:rPr lang="bn-BD" sz="4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ক) কত সালে মুজিবনগর সরকার গঠিত হয় ?</a:t>
            </a: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খ) অপারেশন সার্চ লাইট বলতে কী বুঝ ?</a:t>
            </a:r>
          </a:p>
          <a:p>
            <a:r>
              <a:rPr lang="bn-BD" sz="4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গ) মানচিত্র অংকন পূর্বক মুক্তিযুদ্ধের সেক্টর গুলো</a:t>
            </a:r>
          </a:p>
          <a:p>
            <a:r>
              <a:rPr lang="bn-BD" sz="4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উল্লেখ কর ।</a:t>
            </a:r>
          </a:p>
          <a:p>
            <a:r>
              <a:rPr lang="bn-BD" sz="44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ঘ) মহান মুক্তিযুদ্ধে ভারতের ভূমিকা অনস্বীকার্য</a:t>
            </a:r>
          </a:p>
          <a:p>
            <a:r>
              <a:rPr lang="bn-BD" sz="44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  ব্যাখ্যা কর ।</a:t>
            </a:r>
          </a:p>
          <a:p>
            <a:endParaRPr lang="bn-BD" sz="4400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26" y="1325128"/>
            <a:ext cx="2251128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কর্মপত্র – ১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56" y="4382142"/>
            <a:ext cx="2251128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কর্মপত্র – ২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93751" y="838200"/>
            <a:ext cx="6819251" cy="1938992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ক) কত সালে মুজিবনগর সরকার গঠিত হয় ?</a:t>
            </a:r>
          </a:p>
          <a:p>
            <a:endParaRPr lang="bn-BD" sz="1200" b="1" dirty="0" smtClean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ঘ) মহান মুক্তিযুদ্ধে ভারতের ভূমিকা অনস্বীকার্য</a:t>
            </a:r>
          </a:p>
          <a:p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  ব্যাখ্যা কর ।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18286" y="3891360"/>
            <a:ext cx="6772758" cy="175432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খ) অপারেশন সার্চ লাইট বলতে কী বুঝ ?</a:t>
            </a:r>
          </a:p>
          <a:p>
            <a:r>
              <a:rPr lang="bn-BD" sz="3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গ) মানচিত্র অংকন পূর্বক মুক্তিযুদ্ধের সেক্টর</a:t>
            </a:r>
          </a:p>
          <a:p>
            <a:r>
              <a:rPr lang="bn-BD" sz="36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 গুলো উল্লেখ কর ।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8584" y="179526"/>
            <a:ext cx="3810000" cy="769441"/>
          </a:xfrm>
          <a:prstGeom prst="rect">
            <a:avLst/>
          </a:prstGeom>
          <a:solidFill>
            <a:srgbClr val="02AE0A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chemeClr val="tx1">
                    <a:lumMod val="95000"/>
                  </a:schemeClr>
                </a:solidFill>
                <a:latin typeface="NikoshBAN" pitchFamily="2" charset="0"/>
                <a:cs typeface="NikoshBAN" pitchFamily="2" charset="0"/>
              </a:rPr>
              <a:t>পাঠ মূল্যায়ন</a:t>
            </a:r>
            <a:endParaRPr lang="en-US" sz="4400" b="1" dirty="0">
              <a:solidFill>
                <a:schemeClr val="tx1">
                  <a:lumMod val="9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477" y="1243746"/>
            <a:ext cx="8772041" cy="132343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কোথায় যৌথ বাহিনীর নিকট পাকিস্থানী বাহিনী</a:t>
            </a:r>
          </a:p>
          <a:p>
            <a:r>
              <a:rPr lang="bn-BD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আত্মসমার্পণ করে ?</a:t>
            </a:r>
            <a:endParaRPr lang="en-US" sz="4000" b="1" dirty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979" y="2784534"/>
            <a:ext cx="8787539" cy="1323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4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মহান স্বাধীনতা যুদ্ধে আমাদের প্রথম স্বীকৃতি প্রদান</a:t>
            </a:r>
          </a:p>
          <a:p>
            <a:r>
              <a:rPr lang="bn-BD" sz="4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  করে কোন দেশ ?</a:t>
            </a:r>
            <a:endParaRPr lang="en-US" sz="40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979" y="4316274"/>
            <a:ext cx="8787539" cy="1323439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মুক্তিবাহিনীকে সরকারি পর্যায়ে কয় ভাগে ভাগ করা</a:t>
            </a:r>
          </a:p>
          <a:p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হয় ?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478" y="5844521"/>
            <a:ext cx="8787539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n-BD" sz="40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কত নম্বর সেক্টরের অধীনে নৌ-কমান্ড ছিল ?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05730"/>
            <a:ext cx="2691528" cy="923330"/>
          </a:xfrm>
          <a:prstGeom prst="rect">
            <a:avLst/>
          </a:prstGeom>
          <a:solidFill>
            <a:schemeClr val="bg2"/>
          </a:solidFill>
          <a:ln>
            <a:solidFill>
              <a:schemeClr val="accent6">
                <a:lumMod val="50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910160"/>
            <a:ext cx="3758328" cy="92333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মিন্টু কুমার সাহা  </a:t>
            </a:r>
            <a:endParaRPr lang="en-US" sz="5400" b="1" dirty="0">
              <a:solidFill>
                <a:schemeClr val="bg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68476" y="3206850"/>
            <a:ext cx="391072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সহকারি শিক্ষক</a:t>
            </a:r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856" y="4644312"/>
            <a:ext cx="8663544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কপিলমুনি মেহেরুন্নেছা বালিকা উচ্চ বিদ্যালয়</a:t>
            </a:r>
          </a:p>
          <a:p>
            <a:pPr algn="ctr"/>
            <a:r>
              <a:rPr lang="bn-BD" sz="4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কপিলমুনি , খুলনা । </a:t>
            </a:r>
            <a:endParaRPr lang="en-US" sz="48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492" y="77492"/>
            <a:ext cx="8927023" cy="6695268"/>
          </a:xfrm>
          <a:prstGeom prst="rect">
            <a:avLst/>
          </a:prstGeom>
          <a:noFill/>
          <a:ln w="762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329" y="579931"/>
            <a:ext cx="2732867" cy="3461631"/>
          </a:xfrm>
          <a:prstGeom prst="rect">
            <a:avLst/>
          </a:prstGeom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530820"/>
            <a:ext cx="3124200" cy="101566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r>
              <a:rPr lang="bn-BD" sz="54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252424"/>
            <a:ext cx="8686800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B024A"/>
                </a:solidFill>
                <a:latin typeface="NikoshBAN" pitchFamily="2" charset="0"/>
                <a:cs typeface="NikoshBAN" pitchFamily="2" charset="0"/>
              </a:rPr>
              <a:t>বাংলাদেশের মুক্তিযুদ্ধের  বিরোধীতাকারী বিভিন্ন সংগঠন ও ব্যক্তি সম্পর্কে বিস্তারিত লিখে আনতে হবে । </a:t>
            </a:r>
            <a:endParaRPr lang="en-US" sz="4800" b="1" dirty="0">
              <a:solidFill>
                <a:srgbClr val="0B024A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new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261" y="1766807"/>
            <a:ext cx="5036949" cy="3099661"/>
          </a:xfrm>
          <a:prstGeom prst="rect">
            <a:avLst/>
          </a:prstGeom>
        </p:spPr>
      </p:pic>
      <p:pic>
        <p:nvPicPr>
          <p:cNvPr id="4" name="Picture 3" descr="Bangladesh-240-animated-flag-gif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7924" y="-263466"/>
            <a:ext cx="4267200" cy="3276600"/>
          </a:xfrm>
          <a:prstGeom prst="rect">
            <a:avLst/>
          </a:prstGeom>
        </p:spPr>
      </p:pic>
      <p:sp>
        <p:nvSpPr>
          <p:cNvPr id="5" name="Flowchart: Process 4"/>
          <p:cNvSpPr/>
          <p:nvPr/>
        </p:nvSpPr>
        <p:spPr>
          <a:xfrm>
            <a:off x="384870" y="171775"/>
            <a:ext cx="171772" cy="4781226"/>
          </a:xfrm>
          <a:prstGeom prst="flowChartProcess">
            <a:avLst/>
          </a:prstGeom>
          <a:solidFill>
            <a:schemeClr val="tx1">
              <a:lumMod val="9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angladesh-240-animated-flag-gif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056326" y="-457200"/>
            <a:ext cx="4267200" cy="3276600"/>
          </a:xfrm>
          <a:prstGeom prst="rect">
            <a:avLst/>
          </a:prstGeom>
        </p:spPr>
      </p:pic>
      <p:sp>
        <p:nvSpPr>
          <p:cNvPr id="7" name="Flowchart: Process 6"/>
          <p:cNvSpPr/>
          <p:nvPr/>
        </p:nvSpPr>
        <p:spPr>
          <a:xfrm>
            <a:off x="8608020" y="171774"/>
            <a:ext cx="171772" cy="4781226"/>
          </a:xfrm>
          <a:prstGeom prst="flowChartProcess">
            <a:avLst/>
          </a:prstGeom>
          <a:solidFill>
            <a:schemeClr val="tx1">
              <a:lumMod val="9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895600" y="5146734"/>
            <a:ext cx="335280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375840"/>
            <a:ext cx="4343400" cy="923330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আচরণিক উদ্দেশ্য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4596646"/>
            <a:ext cx="8524066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মুক্তিযুদ্ধে ভারতের অবদান ব্যাখ্যা  </a:t>
            </a:r>
          </a:p>
          <a:p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করতে পারবে। 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500762"/>
            <a:ext cx="8524066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মুক্তিযুদ্ধ কি বলতে পারবে।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2607588"/>
            <a:ext cx="8524066" cy="1754326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মুক্তিযোদ্ধারা কিভাবে দেশ স্বাধীন </a:t>
            </a:r>
          </a:p>
          <a:p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করেছে সেটা উল্লেখ করতে পারবে। 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kti juddo 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63" y="1565329"/>
            <a:ext cx="8555065" cy="49284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5204" y="454620"/>
            <a:ext cx="7789196" cy="830997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ছবিতে তোমরা কী দেখতে পাচ্ছ ?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ukti juddo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69" y="1332854"/>
            <a:ext cx="8617056" cy="50834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5204" y="299640"/>
            <a:ext cx="7789196" cy="83099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ছবিতে তোমরা কী দেখতে পাচ্ছ ?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63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5576" y="1610538"/>
            <a:ext cx="7693620" cy="36317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11500" b="1" dirty="0" smtClean="0">
                <a:ln w="18415" cmpd="sng">
                  <a:noFill/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বাংলাদেশের মুক্তিযুদ্ধ</a:t>
            </a:r>
            <a:r>
              <a:rPr lang="bn-BD" sz="9600" b="1" dirty="0" smtClean="0">
                <a:ln w="18415" cmpd="sng">
                  <a:noFill/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9600" b="1" dirty="0">
              <a:ln w="18415" cmpd="sng">
                <a:noFill/>
                <a:prstDash val="solid"/>
              </a:ln>
              <a:solidFill>
                <a:srgbClr val="0000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492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ukti juddo 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81" y="883403"/>
            <a:ext cx="4386021" cy="48509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0122" y="210522"/>
            <a:ext cx="746760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ছবিতে তোমরা কাদেরকে দেখতে পাচ্ছ ? 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737" y="5775702"/>
            <a:ext cx="439376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অস্ত্র হাতে মুক্তিযোদ্ধাদের </a:t>
            </a:r>
          </a:p>
        </p:txBody>
      </p:sp>
      <p:sp>
        <p:nvSpPr>
          <p:cNvPr id="7" name="Rectangle 6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  <p:pic>
        <p:nvPicPr>
          <p:cNvPr id="8" name="Picture 7" descr="india ashroy 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498" y="870608"/>
            <a:ext cx="4355024" cy="48482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9757" y="5764411"/>
            <a:ext cx="439376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প্রশিক্ষণরত মুক্তিযোদ্ধাদের  </a:t>
            </a:r>
            <a:endParaRPr lang="en-US" sz="36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shikon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67" y="1084882"/>
            <a:ext cx="4262033" cy="2417736"/>
          </a:xfrm>
          <a:prstGeom prst="rect">
            <a:avLst/>
          </a:prstGeom>
        </p:spPr>
      </p:pic>
      <p:pic>
        <p:nvPicPr>
          <p:cNvPr id="4" name="Picture 3" descr="india 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488" y="1038387"/>
            <a:ext cx="4153546" cy="24797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2632" y="252571"/>
            <a:ext cx="780855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নিচের ছবি দু’টি দেখে তোমরা বলতে পার কী হচ্ছে ? </a:t>
            </a:r>
            <a:endParaRPr lang="en-US" sz="36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7686" y="3556119"/>
            <a:ext cx="195020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মুক্তিযোদ্ধা</a:t>
            </a:r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6800" y="3580110"/>
            <a:ext cx="362660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পাকিস্থানী সেনাবাহিনী</a:t>
            </a:r>
            <a:endParaRPr lang="en-US" sz="32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756" y="4419600"/>
            <a:ext cx="8650644" cy="1754326"/>
          </a:xfrm>
          <a:prstGeom prst="rect">
            <a:avLst/>
          </a:prstGeom>
          <a:solidFill>
            <a:schemeClr val="accent6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মুক্তিযোদ্ধারা আগে থেকে ওৎ পেতে ছিল এবং পাকিস্থানী সেনাবাহিনীর গাড়ি যখন আসল তারা তখন আক্রমণ শুরু করে পাকিস্থানী সেনাবাহিনীকে পিছু হঠিয়ে দিল।</a:t>
            </a:r>
            <a:endParaRPr lang="en-US" sz="36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990" y="77492"/>
            <a:ext cx="8927023" cy="6695268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320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945</TotalTime>
  <Words>630</Words>
  <Application>Microsoft Office PowerPoint</Application>
  <PresentationFormat>On-screen Show (4:3)</PresentationFormat>
  <Paragraphs>112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Foundry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TSS</cp:lastModifiedBy>
  <cp:revision>850</cp:revision>
  <dcterms:created xsi:type="dcterms:W3CDTF">2006-08-16T00:00:00Z</dcterms:created>
  <dcterms:modified xsi:type="dcterms:W3CDTF">2013-05-30T17:24:03Z</dcterms:modified>
</cp:coreProperties>
</file>