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notesMasterIdLst>
    <p:notesMasterId r:id="rId22"/>
  </p:notesMasterIdLst>
  <p:sldIdLst>
    <p:sldId id="256" r:id="rId2"/>
    <p:sldId id="258" r:id="rId3"/>
    <p:sldId id="259" r:id="rId4"/>
    <p:sldId id="260" r:id="rId5"/>
    <p:sldId id="263" r:id="rId6"/>
    <p:sldId id="270" r:id="rId7"/>
    <p:sldId id="265" r:id="rId8"/>
    <p:sldId id="266" r:id="rId9"/>
    <p:sldId id="273" r:id="rId10"/>
    <p:sldId id="274" r:id="rId11"/>
    <p:sldId id="267" r:id="rId12"/>
    <p:sldId id="276" r:id="rId13"/>
    <p:sldId id="269" r:id="rId14"/>
    <p:sldId id="271" r:id="rId15"/>
    <p:sldId id="262" r:id="rId16"/>
    <p:sldId id="264" r:id="rId17"/>
    <p:sldId id="268" r:id="rId18"/>
    <p:sldId id="278" r:id="rId19"/>
    <p:sldId id="272" r:id="rId20"/>
    <p:sldId id="279" r:id="rId2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990099"/>
    <a:srgbClr val="996633"/>
    <a:srgbClr val="0033CC"/>
    <a:srgbClr val="CC0099"/>
    <a:srgbClr val="D1FFE1"/>
    <a:srgbClr val="B2FECF"/>
    <a:srgbClr val="F3D59F"/>
    <a:srgbClr val="E1FFEC"/>
    <a:srgbClr val="ECCE5E"/>
    <a:srgbClr val="B9FFD2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46" d="100"/>
        <a:sy n="4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5F7808-EABA-4E2D-8154-6885C8D4A137}" type="datetimeFigureOut">
              <a:rPr lang="en-US" smtClean="0"/>
              <a:pPr/>
              <a:t>5/29/2013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2A23DB8-90B2-4A7A-9ECC-0A1109A030B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8337495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A23DB8-90B2-4A7A-9ECC-0A1109A030B1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0003789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A23DB8-90B2-4A7A-9ECC-0A1109A030B1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0914267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707090-C4D2-43F8-8983-33725C0E3770}" type="datetimeFigureOut">
              <a:rPr lang="en-US" smtClean="0"/>
              <a:pPr/>
              <a:t>5/29/2013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2A7459-4538-416F-9196-027DB1B1BFB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342141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707090-C4D2-43F8-8983-33725C0E3770}" type="datetimeFigureOut">
              <a:rPr lang="en-US" smtClean="0"/>
              <a:pPr/>
              <a:t>5/29/2013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2A7459-4538-416F-9196-027DB1B1BFB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9700102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707090-C4D2-43F8-8983-33725C0E3770}" type="datetimeFigureOut">
              <a:rPr lang="en-US" smtClean="0"/>
              <a:pPr/>
              <a:t>5/29/2013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2A7459-4538-416F-9196-027DB1B1BFB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0244579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707090-C4D2-43F8-8983-33725C0E3770}" type="datetimeFigureOut">
              <a:rPr lang="en-US" smtClean="0"/>
              <a:pPr/>
              <a:t>5/29/2013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2A7459-4538-416F-9196-027DB1B1BFB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6716281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707090-C4D2-43F8-8983-33725C0E3770}" type="datetimeFigureOut">
              <a:rPr lang="en-US" smtClean="0"/>
              <a:pPr/>
              <a:t>5/29/2013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2A7459-4538-416F-9196-027DB1B1BFB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449003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707090-C4D2-43F8-8983-33725C0E3770}" type="datetimeFigureOut">
              <a:rPr lang="en-US" smtClean="0"/>
              <a:pPr/>
              <a:t>5/29/2013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2A7459-4538-416F-9196-027DB1B1BFB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5285437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707090-C4D2-43F8-8983-33725C0E3770}" type="datetimeFigureOut">
              <a:rPr lang="en-US" smtClean="0"/>
              <a:pPr/>
              <a:t>5/29/2013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2A7459-4538-416F-9196-027DB1B1BFB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7171066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707090-C4D2-43F8-8983-33725C0E3770}" type="datetimeFigureOut">
              <a:rPr lang="en-US" smtClean="0"/>
              <a:pPr/>
              <a:t>5/29/2013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2A7459-4538-416F-9196-027DB1B1BFB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253481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707090-C4D2-43F8-8983-33725C0E3770}" type="datetimeFigureOut">
              <a:rPr lang="en-US" smtClean="0"/>
              <a:pPr/>
              <a:t>5/29/2013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2A7459-4538-416F-9196-027DB1B1BFB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9555083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707090-C4D2-43F8-8983-33725C0E3770}" type="datetimeFigureOut">
              <a:rPr lang="en-US" smtClean="0"/>
              <a:pPr/>
              <a:t>5/29/2013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2A7459-4538-416F-9196-027DB1B1BFB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795940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707090-C4D2-43F8-8983-33725C0E3770}" type="datetimeFigureOut">
              <a:rPr lang="en-US" smtClean="0"/>
              <a:pPr/>
              <a:t>5/29/2013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2A7459-4538-416F-9196-027DB1B1BFB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4414355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707090-C4D2-43F8-8983-33725C0E3770}" type="datetimeFigureOut">
              <a:rPr lang="en-US" smtClean="0"/>
              <a:pPr/>
              <a:t>5/29/2013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2A7459-4538-416F-9196-027DB1B1BFB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9309129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gif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blipFill dpi="0" rotWithShape="1"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6" name="Horizontal Scroll 5"/>
          <p:cNvSpPr/>
          <p:nvPr/>
        </p:nvSpPr>
        <p:spPr>
          <a:xfrm>
            <a:off x="0" y="2688771"/>
            <a:ext cx="6629400" cy="1600200"/>
          </a:xfrm>
          <a:prstGeom prst="horizontalScroll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Plain">
              <a:avLst/>
            </a:prstTxWarp>
          </a:bodyPr>
          <a:lstStyle/>
          <a:p>
            <a:pPr algn="ctr"/>
            <a:r>
              <a:rPr lang="bn-BD" sz="6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সবাইকে </a:t>
            </a:r>
            <a:r>
              <a:rPr lang="bn-BD" sz="6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      </a:t>
            </a:r>
            <a:r>
              <a:rPr lang="bn-BD" sz="6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স্বাগতম  </a:t>
            </a:r>
            <a:endParaRPr lang="en-US" sz="60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 dpi="0" rotWithShape="1"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5821893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34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0" dur="10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1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2" dur="5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3" dur="5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4" dur="5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in)">
                                      <p:cBhvr>
                                        <p:cTn id="18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5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20000"/>
                  <a:lumOff val="80000"/>
                </a:schemeClr>
              </a:gs>
              <a:gs pos="50000">
                <a:schemeClr val="accent2">
                  <a:lumMod val="20000"/>
                  <a:lumOff val="80000"/>
                </a:schemeClr>
              </a:gs>
              <a:gs pos="100000">
                <a:srgbClr val="E1FFEC"/>
              </a:gs>
            </a:gsLst>
            <a:path path="circle">
              <a:fillToRect t="100000" r="100000"/>
            </a:path>
            <a:tileRect l="-100000" b="-100000"/>
          </a:gradFill>
          <a:ln w="76200">
            <a:solidFill>
              <a:srgbClr val="ECCE5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5437893" y="565062"/>
            <a:ext cx="536068" cy="511016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5502574" y="997893"/>
            <a:ext cx="464298" cy="521882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5973961" y="179187"/>
            <a:ext cx="457200" cy="385874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6416096" y="135329"/>
            <a:ext cx="372138" cy="429732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5863210" y="533605"/>
            <a:ext cx="519221" cy="460302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4541219" y="152162"/>
            <a:ext cx="501496" cy="45720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001522" y="1067657"/>
            <a:ext cx="526311" cy="398275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6354299" y="1000109"/>
            <a:ext cx="470044" cy="51745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6366473" y="533605"/>
            <a:ext cx="438595" cy="48467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5031194" y="565061"/>
            <a:ext cx="453658" cy="492642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5042715" y="124697"/>
            <a:ext cx="442137" cy="484665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4528817" y="625751"/>
            <a:ext cx="533400" cy="431952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5484852" y="161908"/>
            <a:ext cx="482020" cy="447454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5973961" y="960001"/>
            <a:ext cx="470044" cy="505931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4510209" y="142413"/>
            <a:ext cx="4556051" cy="4460357"/>
          </a:xfrm>
          <a:prstGeom prst="rect">
            <a:avLst/>
          </a:prstGeom>
          <a:noFill/>
          <a:ln w="571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9" name="Straight Connector 18"/>
          <p:cNvCxnSpPr/>
          <p:nvPr/>
        </p:nvCxnSpPr>
        <p:spPr>
          <a:xfrm>
            <a:off x="7728327" y="77736"/>
            <a:ext cx="7974" cy="4460357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7271127" y="124697"/>
            <a:ext cx="0" cy="4460357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6788235" y="124697"/>
            <a:ext cx="0" cy="4460357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6407238" y="152162"/>
            <a:ext cx="23923" cy="4460357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4541220" y="2763343"/>
            <a:ext cx="4527697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>
            <a:off x="5966872" y="178081"/>
            <a:ext cx="0" cy="4460357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>
            <a:off x="5001522" y="179187"/>
            <a:ext cx="33223" cy="4423584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 flipH="1">
            <a:off x="5466248" y="124697"/>
            <a:ext cx="61585" cy="4413396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8261727" y="77736"/>
            <a:ext cx="0" cy="4460357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8677286" y="107861"/>
            <a:ext cx="0" cy="4460357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>
            <a:off x="4566913" y="1891473"/>
            <a:ext cx="4502004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 flipH="1">
            <a:off x="4510209" y="3708754"/>
            <a:ext cx="4595033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 flipH="1">
            <a:off x="4549191" y="3261302"/>
            <a:ext cx="4556050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 flipH="1">
            <a:off x="4571789" y="2354875"/>
            <a:ext cx="4556051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>
            <a:off x="4541219" y="1478576"/>
            <a:ext cx="4527698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 flipV="1">
            <a:off x="4541219" y="993907"/>
            <a:ext cx="4617192" cy="3986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4510209" y="565061"/>
            <a:ext cx="4648202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>
            <a:off x="4469252" y="4216451"/>
            <a:ext cx="4599665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37" name="Rectangle 36"/>
          <p:cNvSpPr/>
          <p:nvPr/>
        </p:nvSpPr>
        <p:spPr>
          <a:xfrm>
            <a:off x="4510209" y="1018275"/>
            <a:ext cx="491313" cy="438798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12405" y="71536"/>
            <a:ext cx="4267200" cy="1172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3200" b="1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ডানের বড় ক্ষেত্রটিকে কতটি ছোট ক্ষেত্রে বা ঘরে ভাগ করা হয়েছে? </a:t>
            </a:r>
            <a:endParaRPr lang="en-US" sz="3200" b="1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0" name="Rectangle 39"/>
          <p:cNvSpPr/>
          <p:nvPr/>
        </p:nvSpPr>
        <p:spPr>
          <a:xfrm>
            <a:off x="12405" y="1624771"/>
            <a:ext cx="4267200" cy="95118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3200" b="1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কয়টি ঘর রং করা হয়েছে ? </a:t>
            </a:r>
            <a:endParaRPr lang="en-US" sz="3200" b="1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12405" y="4705791"/>
            <a:ext cx="9053855" cy="21522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bn-BD" sz="28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বড় ক্ষেত্রটিকে ১০০ টি ছোট ক্ষেত্রে ভাগ করা হয়েছে । ১৫ টি ঘর রং করা হয়েছে । </a:t>
            </a:r>
          </a:p>
          <a:p>
            <a:endParaRPr lang="bn-BD" sz="2800" b="1" dirty="0" smtClean="0">
              <a:solidFill>
                <a:schemeClr val="tx1">
                  <a:lumMod val="95000"/>
                  <a:lumOff val="5000"/>
                </a:schemeClr>
              </a:solidFill>
              <a:latin typeface="NikoshBAN" pitchFamily="2" charset="0"/>
              <a:cs typeface="NikoshBAN" pitchFamily="2" charset="0"/>
            </a:endParaRPr>
          </a:p>
          <a:p>
            <a:r>
              <a:rPr lang="bn-BD" sz="28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এখানে রং করা ঘর গুলো বড় ক্ষেত্রটির             অংশ । </a:t>
            </a:r>
            <a:endParaRPr lang="en-US" sz="2800" b="1" dirty="0">
              <a:solidFill>
                <a:schemeClr val="tx1">
                  <a:lumMod val="95000"/>
                  <a:lumOff val="5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cxnSp>
        <p:nvCxnSpPr>
          <p:cNvPr id="43" name="Straight Connector 42"/>
          <p:cNvCxnSpPr/>
          <p:nvPr/>
        </p:nvCxnSpPr>
        <p:spPr>
          <a:xfrm>
            <a:off x="4469252" y="6188148"/>
            <a:ext cx="693985" cy="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45" name="Rectangle 44"/>
          <p:cNvSpPr/>
          <p:nvPr/>
        </p:nvSpPr>
        <p:spPr>
          <a:xfrm>
            <a:off x="4362916" y="6177515"/>
            <a:ext cx="914400" cy="51036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32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১০০</a:t>
            </a:r>
            <a:r>
              <a:rPr lang="bn-BD" dirty="0" smtClean="0"/>
              <a:t> </a:t>
            </a:r>
            <a:endParaRPr lang="en-US" dirty="0"/>
          </a:p>
        </p:txBody>
      </p:sp>
      <p:sp>
        <p:nvSpPr>
          <p:cNvPr id="46" name="Rectangle 45"/>
          <p:cNvSpPr/>
          <p:nvPr/>
        </p:nvSpPr>
        <p:spPr>
          <a:xfrm>
            <a:off x="4334767" y="5465132"/>
            <a:ext cx="914400" cy="914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36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১৫ </a:t>
            </a:r>
            <a:endParaRPr lang="en-US" sz="3600" b="1" dirty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7" name="Rectangle 46"/>
          <p:cNvSpPr/>
          <p:nvPr/>
        </p:nvSpPr>
        <p:spPr>
          <a:xfrm>
            <a:off x="12405" y="4216451"/>
            <a:ext cx="2349795" cy="81274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5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দেখ</a:t>
            </a:r>
            <a:r>
              <a:rPr lang="bn-BD" sz="2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- </a:t>
            </a:r>
            <a:endParaRPr lang="en-US" sz="28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38587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4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6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9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8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1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4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0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3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6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9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2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5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6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8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8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88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1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4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0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3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6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9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2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5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8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3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4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9" dur="3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0" dur="3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5" dur="3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8" dur="3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1" dur="3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4" dur="3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37" grpId="0" animBg="1"/>
      <p:bldP spid="3" grpId="0"/>
      <p:bldP spid="40" grpId="0"/>
      <p:bldP spid="41" grpId="0"/>
      <p:bldP spid="45" grpId="0"/>
      <p:bldP spid="46" grpId="0"/>
      <p:bldP spid="4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ame 2"/>
          <p:cNvSpPr/>
          <p:nvPr/>
        </p:nvSpPr>
        <p:spPr>
          <a:xfrm>
            <a:off x="0" y="0"/>
            <a:ext cx="9296400" cy="6858000"/>
          </a:xfrm>
          <a:prstGeom prst="frame">
            <a:avLst>
              <a:gd name="adj1" fmla="val 7849"/>
            </a:avLst>
          </a:prstGeom>
          <a:gradFill>
            <a:gsLst>
              <a:gs pos="0">
                <a:schemeClr val="accent6">
                  <a:lumMod val="40000"/>
                  <a:lumOff val="60000"/>
                </a:schemeClr>
              </a:gs>
              <a:gs pos="50000">
                <a:schemeClr val="accent2">
                  <a:lumMod val="40000"/>
                  <a:lumOff val="60000"/>
                </a:schemeClr>
              </a:gs>
              <a:gs pos="100000">
                <a:schemeClr val="accent3">
                  <a:lumMod val="40000"/>
                  <a:lumOff val="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cxnSp>
        <p:nvCxnSpPr>
          <p:cNvPr id="4" name="Straight Connector 3"/>
          <p:cNvCxnSpPr/>
          <p:nvPr/>
        </p:nvCxnSpPr>
        <p:spPr>
          <a:xfrm>
            <a:off x="793714" y="2456119"/>
            <a:ext cx="693985" cy="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5" name="Rectangle 4"/>
          <p:cNvSpPr/>
          <p:nvPr/>
        </p:nvSpPr>
        <p:spPr>
          <a:xfrm>
            <a:off x="687378" y="2445486"/>
            <a:ext cx="914400" cy="51036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১০০</a:t>
            </a:r>
            <a:r>
              <a:rPr lang="bn-BD" sz="2400" dirty="0" smtClean="0"/>
              <a:t> </a:t>
            </a:r>
            <a:endParaRPr lang="en-US" sz="2400" dirty="0"/>
          </a:p>
        </p:txBody>
      </p:sp>
      <p:sp>
        <p:nvSpPr>
          <p:cNvPr id="6" name="Rectangle 5"/>
          <p:cNvSpPr/>
          <p:nvPr/>
        </p:nvSpPr>
        <p:spPr>
          <a:xfrm>
            <a:off x="659229" y="1733103"/>
            <a:ext cx="914400" cy="914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১৫ </a:t>
            </a:r>
            <a:endParaRPr lang="en-US" sz="4400" b="1" dirty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726763" y="609600"/>
            <a:ext cx="2286000" cy="94806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5400" b="1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লক্ষ কর - </a:t>
            </a:r>
            <a:endParaRPr lang="en-US" sz="5400" b="1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572051" y="304800"/>
            <a:ext cx="7952949" cy="452946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bn-BD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ভগ্নাংশটিকে পড়া হয় প্রতি শতে পনের বা শতকরা ১৫। </a:t>
            </a:r>
          </a:p>
          <a:p>
            <a:r>
              <a:rPr lang="bn-BD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একে লেখা হয় ১৫% </a:t>
            </a:r>
            <a:endParaRPr lang="en-US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027595" y="3269226"/>
            <a:ext cx="1150991" cy="1066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7200" b="1" dirty="0" smtClean="0">
                <a:solidFill>
                  <a:schemeClr val="bg2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%</a:t>
            </a:r>
            <a:r>
              <a:rPr lang="bn-BD" dirty="0" smtClean="0"/>
              <a:t> 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1006127" y="3200878"/>
            <a:ext cx="3627464" cy="110046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5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শতকরা প্রতীক </a:t>
            </a:r>
            <a:endParaRPr lang="en-US" sz="5400" b="1" dirty="0">
              <a:solidFill>
                <a:schemeClr val="tx1">
                  <a:lumMod val="95000"/>
                  <a:lumOff val="5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1" name="Right Arrow 10"/>
          <p:cNvSpPr/>
          <p:nvPr/>
        </p:nvSpPr>
        <p:spPr>
          <a:xfrm>
            <a:off x="4661740" y="3591339"/>
            <a:ext cx="1194876" cy="319547"/>
          </a:xfrm>
          <a:prstGeom prst="right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Minus 11"/>
          <p:cNvSpPr/>
          <p:nvPr/>
        </p:nvSpPr>
        <p:spPr>
          <a:xfrm rot="17512216">
            <a:off x="5178760" y="4882796"/>
            <a:ext cx="2470509" cy="749099"/>
          </a:xfrm>
          <a:prstGeom prst="mathMinus">
            <a:avLst/>
          </a:prstGeom>
          <a:solidFill>
            <a:schemeClr val="bg2">
              <a:lumMod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6520340" y="4883058"/>
            <a:ext cx="595003" cy="9448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13800" b="1" dirty="0" smtClean="0">
                <a:solidFill>
                  <a:schemeClr val="bg2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০</a:t>
            </a:r>
            <a:endParaRPr lang="en-US" sz="1400" dirty="0"/>
          </a:p>
        </p:txBody>
      </p:sp>
      <p:sp>
        <p:nvSpPr>
          <p:cNvPr id="15" name="Oval 14"/>
          <p:cNvSpPr/>
          <p:nvPr/>
        </p:nvSpPr>
        <p:spPr>
          <a:xfrm flipH="1" flipV="1">
            <a:off x="8159014" y="4554078"/>
            <a:ext cx="197571" cy="28018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5548525" y="4336026"/>
            <a:ext cx="712469" cy="116328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13800" b="1" dirty="0" smtClean="0">
                <a:solidFill>
                  <a:schemeClr val="bg2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০</a:t>
            </a:r>
            <a:endParaRPr lang="en-US" sz="1400" dirty="0"/>
          </a:p>
        </p:txBody>
      </p:sp>
      <p:sp>
        <p:nvSpPr>
          <p:cNvPr id="19" name="Oval 18"/>
          <p:cNvSpPr/>
          <p:nvPr/>
        </p:nvSpPr>
        <p:spPr>
          <a:xfrm flipH="1" flipV="1">
            <a:off x="8159016" y="5717360"/>
            <a:ext cx="197568" cy="22063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sp>
        <p:nvSpPr>
          <p:cNvPr id="20" name="Oval 19"/>
          <p:cNvSpPr/>
          <p:nvPr/>
        </p:nvSpPr>
        <p:spPr>
          <a:xfrm flipH="1" flipV="1">
            <a:off x="8159014" y="5210242"/>
            <a:ext cx="197570" cy="28583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sp>
        <p:nvSpPr>
          <p:cNvPr id="21" name="Rectangle 20"/>
          <p:cNvSpPr/>
          <p:nvPr/>
        </p:nvSpPr>
        <p:spPr>
          <a:xfrm>
            <a:off x="0" y="4460566"/>
            <a:ext cx="4768430" cy="147742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5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লিখতে হয় </a:t>
            </a:r>
            <a:endParaRPr lang="en-US" sz="5400" b="1" dirty="0">
              <a:solidFill>
                <a:schemeClr val="tx1">
                  <a:lumMod val="95000"/>
                  <a:lumOff val="5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2" name="Right Arrow 21"/>
          <p:cNvSpPr/>
          <p:nvPr/>
        </p:nvSpPr>
        <p:spPr>
          <a:xfrm>
            <a:off x="3768701" y="4993114"/>
            <a:ext cx="1260497" cy="492001"/>
          </a:xfrm>
          <a:prstGeom prst="right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0184115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2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5313 -0.03998 L -0.2448 0.19298 " pathEditMode="relative" rAng="0" ptsTypes="AA">
                                      <p:cBhvr>
                                        <p:cTn id="100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83" y="1164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5313 -0.10261 C -0.23507 -0.10261 -0.2198 -0.0832 -0.2198 -0.0587 C -0.2198 -0.0342 -0.23507 -0.01386 -0.25313 -0.01386 C -0.27188 -0.01386 -0.28646 -0.0342 -0.28646 -0.0587 C -0.28646 -0.0832 -0.27188 -0.10261 -0.25313 -0.10261 Z " pathEditMode="relative" rAng="0" ptsTypes="fffff">
                                      <p:cBhvr>
                                        <p:cTn id="104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443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5435 -0.09475 C -0.13421 -0.09082 -0.11754 -0.07048 -0.12066 -0.0483 C -0.1231 -0.02842 -0.14375 -0.01363 -0.16372 -0.01802 C -0.18369 -0.02265 -0.19671 -0.04437 -0.19428 -0.06378 C -0.1915 -0.0862 -0.17448 -0.09891 -0.15435 -0.09475 Z " pathEditMode="relative" rAng="554298" ptsTypes="fffff">
                                      <p:cBhvr>
                                        <p:cTn id="108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5" y="385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9" grpId="0"/>
      <p:bldP spid="10" grpId="0"/>
      <p:bldP spid="11" grpId="0" animBg="1"/>
      <p:bldP spid="12" grpId="0" animBg="1"/>
      <p:bldP spid="14" grpId="0"/>
      <p:bldP spid="15" grpId="0" animBg="1"/>
      <p:bldP spid="15" grpId="1" animBg="1"/>
      <p:bldP spid="18" grpId="0"/>
      <p:bldP spid="19" grpId="0" animBg="1"/>
      <p:bldP spid="19" grpId="1" animBg="1"/>
      <p:bldP spid="20" grpId="0" animBg="1"/>
      <p:bldP spid="20" grpId="1" animBg="1"/>
      <p:bldP spid="21" grpId="0"/>
      <p:bldP spid="2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315433" y="0"/>
            <a:ext cx="1600200" cy="1524000"/>
          </a:xfrm>
          <a:prstGeom prst="roundRect">
            <a:avLst/>
          </a:prstGeom>
          <a:blipFill dpi="0" rotWithShape="1"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315433" y="1524000"/>
            <a:ext cx="1600200" cy="533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সিয়াম</a:t>
            </a:r>
            <a:r>
              <a:rPr lang="bn-BD" dirty="0" smtClean="0"/>
              <a:t> 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2209800" y="228600"/>
            <a:ext cx="6324600" cy="1143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800" b="1" dirty="0" smtClean="0">
                <a:solidFill>
                  <a:schemeClr val="accent4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সিয়াম ১ম সাময়িক পরীক্ষায় গনিতে ৮২ নম্বর পেয়েছে । </a:t>
            </a:r>
            <a:endParaRPr lang="en-US" sz="2800" b="1" dirty="0">
              <a:solidFill>
                <a:schemeClr val="accent4">
                  <a:lumMod val="75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213344" y="1066800"/>
            <a:ext cx="7576583" cy="2209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bn-BD" sz="28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সিয়ামের প্রাপ্ত নম্বরকে ভগ্নাংশের আকারে লিখলে কত হবে ? </a:t>
            </a:r>
          </a:p>
          <a:p>
            <a:r>
              <a:rPr lang="bn-BD" sz="28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শতকরা প্রতীকে প্রকাশ করলে কত হবে ? </a:t>
            </a:r>
            <a:endParaRPr lang="en-US" sz="2800" b="1" dirty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2199165"/>
            <a:ext cx="1600200" cy="1066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b="1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দেখ- </a:t>
            </a:r>
            <a:r>
              <a:rPr lang="bn-BD" dirty="0" smtClean="0"/>
              <a:t> </a:t>
            </a: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160371" y="3265965"/>
            <a:ext cx="9144001" cy="206803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bn-BD" sz="4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 সিয়াম  ১০০ নম্বরে পেয়েছে  ৮২ নম্বর </a:t>
            </a:r>
          </a:p>
          <a:p>
            <a:r>
              <a:rPr lang="bn-BD" sz="4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 ৮২ নম্বর ১০০ নম্বরের          অংশ । </a:t>
            </a:r>
          </a:p>
          <a:p>
            <a:r>
              <a:rPr lang="bn-BD" sz="4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 প্রতীকের সাহায্যে লিখলে হবে ৮২ %   </a:t>
            </a:r>
          </a:p>
          <a:p>
            <a:endParaRPr lang="en-US" sz="4400" b="1" dirty="0">
              <a:solidFill>
                <a:schemeClr val="tx1">
                  <a:lumMod val="95000"/>
                  <a:lumOff val="5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4368202" y="3452921"/>
            <a:ext cx="717698" cy="373912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bn-BD" sz="3200" b="1" dirty="0" smtClean="0">
                <a:solidFill>
                  <a:schemeClr val="tx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৮২</a:t>
            </a:r>
            <a:r>
              <a:rPr lang="bn-BD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endParaRPr lang="en-US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4280484" y="3826831"/>
            <a:ext cx="857693" cy="669851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bn-BD" sz="32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১০০</a:t>
            </a:r>
            <a:r>
              <a:rPr lang="bn-BD" dirty="0" smtClean="0"/>
              <a:t> </a:t>
            </a:r>
            <a:endParaRPr lang="en-US" dirty="0"/>
          </a:p>
        </p:txBody>
      </p:sp>
      <p:cxnSp>
        <p:nvCxnSpPr>
          <p:cNvPr id="13" name="Straight Connector 12"/>
          <p:cNvCxnSpPr/>
          <p:nvPr/>
        </p:nvCxnSpPr>
        <p:spPr>
          <a:xfrm>
            <a:off x="4362885" y="3883540"/>
            <a:ext cx="609600" cy="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20" name="Rectangle 19"/>
          <p:cNvSpPr/>
          <p:nvPr/>
        </p:nvSpPr>
        <p:spPr>
          <a:xfrm>
            <a:off x="190497" y="5085021"/>
            <a:ext cx="2052973" cy="609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800" b="1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লক্ষ কর - </a:t>
            </a:r>
            <a:endParaRPr lang="en-US" sz="4800" b="1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35442" y="5334000"/>
            <a:ext cx="6778256" cy="1295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শতকরা একটি  ভগ্নাংশ যার হর ১০০ </a:t>
            </a:r>
            <a:endParaRPr lang="en-US" sz="44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3" name="Frame 22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1648"/>
            </a:avLst>
          </a:prstGeom>
          <a:gradFill>
            <a:gsLst>
              <a:gs pos="0">
                <a:schemeClr val="accent6">
                  <a:lumMod val="40000"/>
                  <a:lumOff val="60000"/>
                </a:schemeClr>
              </a:gs>
              <a:gs pos="50000">
                <a:schemeClr val="accent2">
                  <a:lumMod val="40000"/>
                  <a:lumOff val="60000"/>
                </a:schemeClr>
              </a:gs>
              <a:gs pos="100000">
                <a:schemeClr val="accent3">
                  <a:lumMod val="40000"/>
                  <a:lumOff val="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27824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 tmFilter="0,0; .5, 1; 1, 1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8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9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3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31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2" presetID="56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34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35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3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37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3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2000" tmFilter="0,0; .5, 1; 1, 1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6" grpId="0"/>
      <p:bldP spid="8" grpId="0"/>
      <p:bldP spid="9" grpId="0"/>
      <p:bldP spid="10" grpId="0"/>
      <p:bldP spid="11" grpId="0"/>
      <p:bldP spid="20" grpId="0"/>
      <p:bldP spid="2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ame 2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4748"/>
            </a:avLst>
          </a:prstGeom>
          <a:gradFill>
            <a:gsLst>
              <a:gs pos="0">
                <a:schemeClr val="accent6">
                  <a:lumMod val="40000"/>
                  <a:lumOff val="60000"/>
                </a:schemeClr>
              </a:gs>
              <a:gs pos="50000">
                <a:schemeClr val="accent2">
                  <a:lumMod val="40000"/>
                  <a:lumOff val="60000"/>
                </a:schemeClr>
              </a:gs>
              <a:gs pos="100000">
                <a:schemeClr val="accent3">
                  <a:lumMod val="40000"/>
                  <a:lumOff val="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3962400" y="1919620"/>
            <a:ext cx="1200150" cy="1333500"/>
          </a:xfrm>
          <a:prstGeom prst="roundRect">
            <a:avLst/>
          </a:prstGeom>
          <a:blipFill dpi="0" rotWithShape="1"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ounded Rectangle 4"/>
          <p:cNvSpPr/>
          <p:nvPr/>
        </p:nvSpPr>
        <p:spPr>
          <a:xfrm>
            <a:off x="7450765" y="1943099"/>
            <a:ext cx="1143000" cy="1315779"/>
          </a:xfrm>
          <a:prstGeom prst="roundRect">
            <a:avLst/>
          </a:prstGeom>
          <a:blipFill dpi="0" rotWithShape="1"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ounded Rectangle 5"/>
          <p:cNvSpPr/>
          <p:nvPr/>
        </p:nvSpPr>
        <p:spPr>
          <a:xfrm>
            <a:off x="5695950" y="1943100"/>
            <a:ext cx="1181100" cy="1333500"/>
          </a:xfrm>
          <a:prstGeom prst="roundRect">
            <a:avLst/>
          </a:prstGeom>
          <a:blipFill dpi="0" rotWithShape="1"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592765" y="457200"/>
            <a:ext cx="8001000" cy="1066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Plain">
              <a:avLst/>
            </a:prstTxWarp>
          </a:bodyPr>
          <a:lstStyle/>
          <a:p>
            <a:pPr algn="ctr"/>
            <a:r>
              <a:rPr lang="bn-BD" sz="32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নীচে ৩ জন বালকের গণিত বিষয়ে প্রাপ্ত নম্বর দেওয়া হল - </a:t>
            </a:r>
            <a:endParaRPr lang="en-US" sz="3200" b="1" dirty="0">
              <a:solidFill>
                <a:schemeClr val="tx1">
                  <a:lumMod val="95000"/>
                  <a:lumOff val="5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5" name="Rounded Rectangle 24"/>
          <p:cNvSpPr/>
          <p:nvPr/>
        </p:nvSpPr>
        <p:spPr>
          <a:xfrm>
            <a:off x="304800" y="3276600"/>
            <a:ext cx="1752600" cy="723900"/>
          </a:xfrm>
          <a:prstGeom prst="roundRect">
            <a:avLst/>
          </a:prstGeom>
          <a:solidFill>
            <a:srgbClr val="F3D5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000" b="1" dirty="0" smtClean="0">
                <a:solidFill>
                  <a:schemeClr val="accent6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বিষয় </a:t>
            </a:r>
            <a:endParaRPr lang="en-US" sz="4000" b="1" dirty="0">
              <a:solidFill>
                <a:schemeClr val="accent6">
                  <a:lumMod val="50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6" name="Rounded Rectangle 25"/>
          <p:cNvSpPr/>
          <p:nvPr/>
        </p:nvSpPr>
        <p:spPr>
          <a:xfrm>
            <a:off x="2057400" y="3276600"/>
            <a:ext cx="1752600" cy="723900"/>
          </a:xfrm>
          <a:prstGeom prst="roundRect">
            <a:avLst/>
          </a:prstGeom>
          <a:solidFill>
            <a:srgbClr val="F3D5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800" b="1" dirty="0" smtClean="0">
                <a:solidFill>
                  <a:srgbClr val="C00000"/>
                </a:solidFill>
              </a:rPr>
              <a:t> </a:t>
            </a:r>
            <a:r>
              <a:rPr lang="bn-BD" sz="4000" b="1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পূর্ণ নম্বর  </a:t>
            </a:r>
            <a:endParaRPr lang="en-US" sz="2800" b="1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7" name="Rounded Rectangle 26"/>
          <p:cNvSpPr/>
          <p:nvPr/>
        </p:nvSpPr>
        <p:spPr>
          <a:xfrm>
            <a:off x="3810000" y="3303182"/>
            <a:ext cx="1752600" cy="723900"/>
          </a:xfrm>
          <a:prstGeom prst="roundRect">
            <a:avLst/>
          </a:prstGeom>
          <a:solidFill>
            <a:srgbClr val="F3D5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000" b="1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সিরাত  </a:t>
            </a:r>
            <a:endParaRPr lang="en-US" sz="4000" b="1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8" name="Rounded Rectangle 27"/>
          <p:cNvSpPr/>
          <p:nvPr/>
        </p:nvSpPr>
        <p:spPr>
          <a:xfrm>
            <a:off x="5562600" y="3253120"/>
            <a:ext cx="1600200" cy="723900"/>
          </a:xfrm>
          <a:prstGeom prst="roundRect">
            <a:avLst/>
          </a:prstGeom>
          <a:solidFill>
            <a:srgbClr val="F3D5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b="1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পার্থ  </a:t>
            </a:r>
            <a:endParaRPr lang="en-US" sz="4400" b="1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9" name="Rounded Rectangle 28"/>
          <p:cNvSpPr/>
          <p:nvPr/>
        </p:nvSpPr>
        <p:spPr>
          <a:xfrm>
            <a:off x="7162799" y="3253120"/>
            <a:ext cx="1676400" cy="723900"/>
          </a:xfrm>
          <a:prstGeom prst="roundRect">
            <a:avLst/>
          </a:prstGeom>
          <a:solidFill>
            <a:srgbClr val="F3D5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000" b="1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মিতা  </a:t>
            </a:r>
            <a:endParaRPr lang="en-US" sz="4000" b="1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304801" y="4027082"/>
            <a:ext cx="1740194" cy="647256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গণিত</a:t>
            </a:r>
            <a:r>
              <a:rPr lang="bn-BD" dirty="0" smtClean="0"/>
              <a:t> </a:t>
            </a:r>
            <a:endParaRPr lang="en-US" dirty="0"/>
          </a:p>
        </p:txBody>
      </p:sp>
      <p:sp>
        <p:nvSpPr>
          <p:cNvPr id="31" name="Rectangle 30"/>
          <p:cNvSpPr/>
          <p:nvPr/>
        </p:nvSpPr>
        <p:spPr>
          <a:xfrm>
            <a:off x="3810000" y="4012905"/>
            <a:ext cx="1752600" cy="661433"/>
          </a:xfrm>
          <a:prstGeom prst="rect">
            <a:avLst/>
          </a:prstGeom>
          <a:noFill/>
          <a:ln w="28575">
            <a:solidFill>
              <a:srgbClr val="9966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 ৮৫ </a:t>
            </a:r>
            <a:r>
              <a:rPr lang="bn-BD" dirty="0" smtClean="0"/>
              <a:t> </a:t>
            </a:r>
            <a:endParaRPr lang="en-US" dirty="0"/>
          </a:p>
        </p:txBody>
      </p:sp>
      <p:sp>
        <p:nvSpPr>
          <p:cNvPr id="32" name="Rectangle 31"/>
          <p:cNvSpPr/>
          <p:nvPr/>
        </p:nvSpPr>
        <p:spPr>
          <a:xfrm>
            <a:off x="5562600" y="3977020"/>
            <a:ext cx="1600199" cy="697318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 ৭০ </a:t>
            </a:r>
            <a:r>
              <a:rPr lang="bn-BD" dirty="0" smtClean="0"/>
              <a:t> </a:t>
            </a:r>
            <a:endParaRPr lang="en-US" dirty="0"/>
          </a:p>
        </p:txBody>
      </p:sp>
      <p:sp>
        <p:nvSpPr>
          <p:cNvPr id="33" name="Rectangle 32"/>
          <p:cNvSpPr/>
          <p:nvPr/>
        </p:nvSpPr>
        <p:spPr>
          <a:xfrm>
            <a:off x="7216722" y="3977020"/>
            <a:ext cx="1676400" cy="697318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 ৭৩ </a:t>
            </a:r>
            <a:endParaRPr lang="en-US" dirty="0"/>
          </a:p>
        </p:txBody>
      </p:sp>
      <p:sp>
        <p:nvSpPr>
          <p:cNvPr id="34" name="Rectangle 33"/>
          <p:cNvSpPr/>
          <p:nvPr/>
        </p:nvSpPr>
        <p:spPr>
          <a:xfrm>
            <a:off x="2044995" y="3977020"/>
            <a:ext cx="1765005" cy="697318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 ১০০ </a:t>
            </a:r>
            <a:r>
              <a:rPr lang="bn-BD" dirty="0" smtClean="0"/>
              <a:t> </a:t>
            </a:r>
            <a:endParaRPr lang="en-US" dirty="0"/>
          </a:p>
        </p:txBody>
      </p:sp>
      <p:sp>
        <p:nvSpPr>
          <p:cNvPr id="35" name="Rectangle 34"/>
          <p:cNvSpPr/>
          <p:nvPr/>
        </p:nvSpPr>
        <p:spPr>
          <a:xfrm>
            <a:off x="304800" y="4724400"/>
            <a:ext cx="8534400" cy="1828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bn-BD" sz="5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তাদের প্রাপ্ত নম্বরকে ভগ্নাংশের আকারে ও প্রতীকের সাহায্যে প্রকাশ কর । </a:t>
            </a:r>
            <a:endParaRPr lang="en-US" sz="5400" b="1" dirty="0">
              <a:solidFill>
                <a:schemeClr val="tx1">
                  <a:lumMod val="95000"/>
                  <a:lumOff val="5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870912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3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30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91" dur="3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85860" y="392481"/>
            <a:ext cx="8553339" cy="6096000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20000"/>
                  <a:lumOff val="80000"/>
                </a:schemeClr>
              </a:gs>
              <a:gs pos="50000">
                <a:schemeClr val="accent2">
                  <a:lumMod val="20000"/>
                  <a:lumOff val="80000"/>
                </a:schemeClr>
              </a:gs>
              <a:gs pos="100000">
                <a:schemeClr val="accent3">
                  <a:lumMod val="20000"/>
                  <a:lumOff val="80000"/>
                </a:schemeClr>
              </a:gs>
            </a:gsLst>
            <a:path path="circle">
              <a:fillToRect t="100000" r="100000"/>
            </a:path>
            <a:tileRect l="-100000" b="-10000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381000" y="381000"/>
            <a:ext cx="5486400" cy="990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3600" b="1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সাধারণ ভগ্নাংশকে শতকরায় প্রকাশ -  </a:t>
            </a:r>
            <a:endParaRPr lang="en-US" sz="3600" b="1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765989" y="1887277"/>
            <a:ext cx="914400" cy="9144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5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৫</a:t>
            </a:r>
            <a:r>
              <a:rPr lang="bn-BD" sz="3600" dirty="0" smtClean="0"/>
              <a:t> </a:t>
            </a:r>
            <a:endParaRPr lang="en-US" sz="3600" dirty="0"/>
          </a:p>
        </p:txBody>
      </p:sp>
      <p:cxnSp>
        <p:nvCxnSpPr>
          <p:cNvPr id="7" name="Straight Connector 6"/>
          <p:cNvCxnSpPr/>
          <p:nvPr/>
        </p:nvCxnSpPr>
        <p:spPr>
          <a:xfrm>
            <a:off x="838200" y="2062716"/>
            <a:ext cx="685800" cy="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9" name="Rounded Rectangle 8"/>
          <p:cNvSpPr/>
          <p:nvPr/>
        </p:nvSpPr>
        <p:spPr>
          <a:xfrm>
            <a:off x="751812" y="1321094"/>
            <a:ext cx="914400" cy="9144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8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৪</a:t>
            </a:r>
            <a:r>
              <a:rPr lang="bn-BD" sz="1600" dirty="0" smtClean="0"/>
              <a:t> </a:t>
            </a:r>
            <a:endParaRPr lang="en-US" sz="1600" dirty="0"/>
          </a:p>
        </p:txBody>
      </p:sp>
      <p:sp>
        <p:nvSpPr>
          <p:cNvPr id="10" name="Rectangle 9"/>
          <p:cNvSpPr/>
          <p:nvPr/>
        </p:nvSpPr>
        <p:spPr>
          <a:xfrm>
            <a:off x="1638300" y="1778294"/>
            <a:ext cx="6705600" cy="113236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bn-BD" sz="3600" b="1" dirty="0" smtClean="0">
                <a:solidFill>
                  <a:schemeClr val="accent6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একটি সাধারণ ভগ্নাংশ । একে শতকরায় </a:t>
            </a:r>
          </a:p>
          <a:p>
            <a:r>
              <a:rPr lang="bn-BD" sz="3600" b="1" dirty="0" smtClean="0">
                <a:solidFill>
                  <a:schemeClr val="accent6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 প্রকাশ করা যায় </a:t>
            </a:r>
            <a:r>
              <a:rPr lang="bn-BD" dirty="0" smtClean="0">
                <a:solidFill>
                  <a:srgbClr val="C00000"/>
                </a:solidFill>
              </a:rPr>
              <a:t>।     </a:t>
            </a:r>
            <a:r>
              <a:rPr lang="bn-BD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যেমনঃ</a:t>
            </a:r>
            <a:r>
              <a:rPr lang="bn-BD" dirty="0" smtClean="0">
                <a:solidFill>
                  <a:srgbClr val="C00000"/>
                </a:solidFill>
              </a:rPr>
              <a:t> </a:t>
            </a:r>
            <a:r>
              <a:rPr lang="bn-BD" sz="4000" b="1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- </a:t>
            </a:r>
            <a:r>
              <a:rPr lang="bn-BD" dirty="0" smtClean="0">
                <a:solidFill>
                  <a:srgbClr val="C00000"/>
                </a:solidFill>
              </a:rPr>
              <a:t> 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838200" y="3555695"/>
            <a:ext cx="914400" cy="9144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8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৫</a:t>
            </a:r>
            <a:r>
              <a:rPr lang="bn-BD" sz="5400" dirty="0" smtClean="0"/>
              <a:t> </a:t>
            </a:r>
            <a:endParaRPr lang="en-US" sz="5400" dirty="0"/>
          </a:p>
        </p:txBody>
      </p:sp>
      <p:cxnSp>
        <p:nvCxnSpPr>
          <p:cNvPr id="12" name="Straight Connector 11"/>
          <p:cNvCxnSpPr/>
          <p:nvPr/>
        </p:nvCxnSpPr>
        <p:spPr>
          <a:xfrm>
            <a:off x="793013" y="3666452"/>
            <a:ext cx="831998" cy="23035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13" name="Rounded Rectangle 12"/>
          <p:cNvSpPr/>
          <p:nvPr/>
        </p:nvSpPr>
        <p:spPr>
          <a:xfrm>
            <a:off x="838200" y="2898190"/>
            <a:ext cx="914400" cy="9144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8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৪</a:t>
            </a:r>
            <a:r>
              <a:rPr lang="bn-BD" dirty="0" smtClean="0"/>
              <a:t> </a:t>
            </a:r>
            <a:endParaRPr lang="en-US" dirty="0"/>
          </a:p>
        </p:txBody>
      </p:sp>
      <p:sp>
        <p:nvSpPr>
          <p:cNvPr id="14" name="Rounded Rectangle 13"/>
          <p:cNvSpPr/>
          <p:nvPr/>
        </p:nvSpPr>
        <p:spPr>
          <a:xfrm>
            <a:off x="3124200" y="3802902"/>
            <a:ext cx="914400" cy="9144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8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৫</a:t>
            </a:r>
            <a:r>
              <a:rPr lang="bn-BD" sz="4000" dirty="0" smtClean="0"/>
              <a:t> </a:t>
            </a:r>
            <a:endParaRPr lang="en-US" sz="4000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3200622" y="3856068"/>
            <a:ext cx="2552478" cy="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16" name="Rounded Rectangle 15"/>
          <p:cNvSpPr/>
          <p:nvPr/>
        </p:nvSpPr>
        <p:spPr>
          <a:xfrm>
            <a:off x="3124200" y="2983313"/>
            <a:ext cx="914400" cy="9144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8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৪</a:t>
            </a:r>
            <a:r>
              <a:rPr lang="bn-BD" dirty="0" smtClean="0"/>
              <a:t> </a:t>
            </a:r>
            <a:endParaRPr lang="en-US" dirty="0"/>
          </a:p>
        </p:txBody>
      </p:sp>
      <p:sp>
        <p:nvSpPr>
          <p:cNvPr id="17" name="Rectangle 16"/>
          <p:cNvSpPr/>
          <p:nvPr/>
        </p:nvSpPr>
        <p:spPr>
          <a:xfrm>
            <a:off x="1838547" y="3315569"/>
            <a:ext cx="914400" cy="914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80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=</a:t>
            </a:r>
            <a:r>
              <a:rPr lang="bn-BD" dirty="0" smtClean="0"/>
              <a:t> </a:t>
            </a:r>
            <a:endParaRPr lang="en-US" dirty="0"/>
          </a:p>
        </p:txBody>
      </p:sp>
      <p:sp>
        <p:nvSpPr>
          <p:cNvPr id="19" name="Rectangle 18"/>
          <p:cNvSpPr/>
          <p:nvPr/>
        </p:nvSpPr>
        <p:spPr>
          <a:xfrm>
            <a:off x="5753100" y="3429000"/>
            <a:ext cx="914400" cy="914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88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=</a:t>
            </a:r>
            <a:r>
              <a:rPr lang="bn-BD" sz="48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endParaRPr lang="en-US" sz="4800" b="1" dirty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0" name="Multiply 19"/>
          <p:cNvSpPr/>
          <p:nvPr/>
        </p:nvSpPr>
        <p:spPr>
          <a:xfrm>
            <a:off x="4000722" y="3117105"/>
            <a:ext cx="666750" cy="761998"/>
          </a:xfrm>
          <a:prstGeom prst="mathMultiply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Multiply 20"/>
          <p:cNvSpPr/>
          <p:nvPr/>
        </p:nvSpPr>
        <p:spPr>
          <a:xfrm>
            <a:off x="4000722" y="3879103"/>
            <a:ext cx="666750" cy="761998"/>
          </a:xfrm>
          <a:prstGeom prst="mathMultiply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/>
          <p:cNvSpPr/>
          <p:nvPr/>
        </p:nvSpPr>
        <p:spPr>
          <a:xfrm>
            <a:off x="4713767" y="2983313"/>
            <a:ext cx="990600" cy="102958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60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২০ </a:t>
            </a:r>
            <a:endParaRPr lang="en-US" sz="6000" b="1" dirty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4762500" y="3755037"/>
            <a:ext cx="990600" cy="102958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60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২০ </a:t>
            </a:r>
            <a:endParaRPr lang="en-US" sz="6000" b="1" dirty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8" name="Rounded Rectangle 27"/>
          <p:cNvSpPr/>
          <p:nvPr/>
        </p:nvSpPr>
        <p:spPr>
          <a:xfrm>
            <a:off x="6660412" y="2983281"/>
            <a:ext cx="1683488" cy="9144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5400" dirty="0" smtClean="0"/>
              <a:t> </a:t>
            </a:r>
            <a:r>
              <a:rPr lang="bn-BD" sz="66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৮০</a:t>
            </a:r>
            <a:r>
              <a:rPr lang="bn-BD" sz="5400" dirty="0" smtClean="0"/>
              <a:t> </a:t>
            </a:r>
            <a:endParaRPr lang="en-US" sz="5400" dirty="0"/>
          </a:p>
        </p:txBody>
      </p:sp>
      <p:cxnSp>
        <p:nvCxnSpPr>
          <p:cNvPr id="29" name="Straight Connector 28"/>
          <p:cNvCxnSpPr/>
          <p:nvPr/>
        </p:nvCxnSpPr>
        <p:spPr>
          <a:xfrm flipV="1">
            <a:off x="6827393" y="3932323"/>
            <a:ext cx="1351997" cy="1665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30" name="Rounded Rectangle 29"/>
          <p:cNvSpPr/>
          <p:nvPr/>
        </p:nvSpPr>
        <p:spPr>
          <a:xfrm>
            <a:off x="6660412" y="3920716"/>
            <a:ext cx="1858593" cy="9144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6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১০</a:t>
            </a:r>
            <a:r>
              <a:rPr lang="bn-BD" sz="72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০</a:t>
            </a:r>
            <a:r>
              <a:rPr lang="bn-BD" sz="5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dirty="0" smtClean="0"/>
              <a:t> </a:t>
            </a:r>
            <a:endParaRPr lang="en-US" dirty="0"/>
          </a:p>
        </p:txBody>
      </p:sp>
      <p:sp>
        <p:nvSpPr>
          <p:cNvPr id="33" name="Rectangle 32"/>
          <p:cNvSpPr/>
          <p:nvPr/>
        </p:nvSpPr>
        <p:spPr>
          <a:xfrm>
            <a:off x="5545044" y="4664089"/>
            <a:ext cx="914400" cy="914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88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=</a:t>
            </a:r>
            <a:r>
              <a:rPr lang="bn-BD" sz="48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endParaRPr lang="en-US" sz="4800" b="1" dirty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6347803" y="4807607"/>
            <a:ext cx="2308705" cy="6219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6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৮০% </a:t>
            </a:r>
            <a:endParaRPr lang="en-US" sz="6600" b="1" dirty="0">
              <a:solidFill>
                <a:schemeClr val="tx1">
                  <a:lumMod val="95000"/>
                  <a:lumOff val="5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285860" y="5429571"/>
            <a:ext cx="8553339" cy="1058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লক্ষ করঃ </a:t>
            </a:r>
            <a:r>
              <a:rPr lang="bn-BD" sz="4400" b="1" dirty="0" smtClean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ভগ্নাংশের হর ১০০ নিয়ে শতকরা হয় । </a:t>
            </a:r>
            <a:endParaRPr lang="en-US" sz="4400" b="1" dirty="0">
              <a:solidFill>
                <a:srgbClr val="0033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49148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3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30" dur="3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3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36" dur="3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3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40" dur="3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3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44" dur="3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3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48" dur="3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3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52" dur="3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3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56" dur="3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3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60" dur="3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3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64" dur="3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3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68" dur="3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3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72" dur="3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3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76" dur="3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30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80" dur="3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1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30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84" dur="3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1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30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88" dur="3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30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92" dur="3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9" dur="300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9" grpId="0"/>
      <p:bldP spid="10" grpId="0"/>
      <p:bldP spid="11" grpId="0"/>
      <p:bldP spid="13" grpId="0"/>
      <p:bldP spid="14" grpId="0"/>
      <p:bldP spid="16" grpId="0"/>
      <p:bldP spid="17" grpId="0"/>
      <p:bldP spid="19" grpId="0"/>
      <p:bldP spid="20" grpId="0" animBg="1"/>
      <p:bldP spid="21" grpId="0" animBg="1"/>
      <p:bldP spid="24" grpId="0"/>
      <p:bldP spid="25" grpId="0"/>
      <p:bldP spid="28" grpId="0"/>
      <p:bldP spid="30" grpId="0"/>
      <p:bldP spid="33" grpId="0"/>
      <p:bldP spid="3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752600" y="3482163"/>
            <a:ext cx="6934200" cy="2057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6000" b="1" dirty="0" smtClean="0">
                <a:solidFill>
                  <a:schemeClr val="bg2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পাঠ্য বইয়ের ৮৬ পৃষ্ঠা খোল এবং ভালো ভাবে দেখো।  </a:t>
            </a:r>
            <a:endParaRPr lang="en-US" sz="6000" b="1" dirty="0">
              <a:solidFill>
                <a:schemeClr val="bg2">
                  <a:lumMod val="10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Parallelogram 5"/>
          <p:cNvSpPr/>
          <p:nvPr/>
        </p:nvSpPr>
        <p:spPr>
          <a:xfrm>
            <a:off x="3048000" y="838200"/>
            <a:ext cx="3962400" cy="1905000"/>
          </a:xfrm>
          <a:prstGeom prst="parallelogram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Plain">
              <a:avLst/>
            </a:prstTxWarp>
          </a:bodyPr>
          <a:lstStyle/>
          <a:p>
            <a:pPr algn="ctr"/>
            <a:r>
              <a:rPr lang="bn-BD" sz="5400" b="1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নীরব পাঠ  </a:t>
            </a:r>
            <a:endParaRPr lang="en-US" sz="5400" b="1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Frame 6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4438"/>
            </a:avLst>
          </a:prstGeom>
          <a:gradFill>
            <a:gsLst>
              <a:gs pos="0">
                <a:schemeClr val="accent6">
                  <a:lumMod val="40000"/>
                  <a:lumOff val="60000"/>
                </a:schemeClr>
              </a:gs>
              <a:gs pos="50000">
                <a:schemeClr val="accent2">
                  <a:lumMod val="40000"/>
                  <a:lumOff val="60000"/>
                </a:schemeClr>
              </a:gs>
              <a:gs pos="100000">
                <a:schemeClr val="accent3">
                  <a:lumMod val="40000"/>
                  <a:lumOff val="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Oval 2"/>
          <p:cNvSpPr/>
          <p:nvPr/>
        </p:nvSpPr>
        <p:spPr>
          <a:xfrm>
            <a:off x="290622" y="4510863"/>
            <a:ext cx="1842977" cy="1996706"/>
          </a:xfrm>
          <a:prstGeom prst="ellipse">
            <a:avLst/>
          </a:prstGeom>
          <a:blipFill dpi="0" rotWithShape="1"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7439691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2000" tmFilter="0,0; .5, 1; 1, 1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lowchart: Sequential Access Storage 3"/>
          <p:cNvSpPr/>
          <p:nvPr/>
        </p:nvSpPr>
        <p:spPr>
          <a:xfrm>
            <a:off x="2438400" y="1066800"/>
            <a:ext cx="4267200" cy="3810000"/>
          </a:xfrm>
          <a:prstGeom prst="flowChartMagneticTape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  <a:sp3d extrusionH="57150">
              <a:bevelT w="38100" h="38100" prst="angle"/>
            </a:sp3d>
          </a:bodyPr>
          <a:lstStyle/>
          <a:p>
            <a:pPr algn="ctr"/>
            <a:r>
              <a:rPr lang="bn-BD" sz="8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মূল্যায়ন</a:t>
            </a:r>
            <a:r>
              <a:rPr lang="bn-BD" dirty="0" smtClean="0"/>
              <a:t> </a:t>
            </a:r>
            <a:endParaRPr lang="en-US" dirty="0"/>
          </a:p>
        </p:txBody>
      </p:sp>
      <p:sp>
        <p:nvSpPr>
          <p:cNvPr id="3" name="Frame 2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4128"/>
            </a:avLst>
          </a:prstGeom>
          <a:gradFill>
            <a:gsLst>
              <a:gs pos="0">
                <a:schemeClr val="accent6">
                  <a:lumMod val="40000"/>
                  <a:lumOff val="60000"/>
                </a:schemeClr>
              </a:gs>
              <a:gs pos="50000">
                <a:schemeClr val="accent2">
                  <a:lumMod val="40000"/>
                  <a:lumOff val="60000"/>
                </a:schemeClr>
              </a:gs>
              <a:gs pos="100000">
                <a:schemeClr val="accent3">
                  <a:lumMod val="40000"/>
                  <a:lumOff val="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762000" y="5029200"/>
            <a:ext cx="1905000" cy="1524000"/>
          </a:xfrm>
          <a:prstGeom prst="roundRect">
            <a:avLst/>
          </a:prstGeom>
          <a:blipFill dpi="0" rotWithShape="1"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ounded Rectangle 6"/>
          <p:cNvSpPr/>
          <p:nvPr/>
        </p:nvSpPr>
        <p:spPr>
          <a:xfrm>
            <a:off x="6934200" y="4920343"/>
            <a:ext cx="1905000" cy="1524000"/>
          </a:xfrm>
          <a:prstGeom prst="roundRect">
            <a:avLst/>
          </a:prstGeom>
          <a:blipFill dpi="0" rotWithShape="1"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4967253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ame 2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4438"/>
            </a:avLst>
          </a:prstGeom>
          <a:gradFill>
            <a:gsLst>
              <a:gs pos="0">
                <a:schemeClr val="accent6">
                  <a:lumMod val="40000"/>
                  <a:lumOff val="60000"/>
                </a:schemeClr>
              </a:gs>
              <a:gs pos="50000">
                <a:schemeClr val="accent2">
                  <a:lumMod val="40000"/>
                  <a:lumOff val="60000"/>
                </a:schemeClr>
              </a:gs>
              <a:gs pos="100000">
                <a:schemeClr val="accent3">
                  <a:lumMod val="40000"/>
                  <a:lumOff val="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33916" y="1405270"/>
            <a:ext cx="8681484" cy="507173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bn-BD" sz="4400" b="1" dirty="0" smtClean="0">
                <a:solidFill>
                  <a:srgbClr val="99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১। শতকরা প্রতীকটি হল –</a:t>
            </a:r>
          </a:p>
          <a:p>
            <a:r>
              <a:rPr lang="bn-BD" sz="4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ক)  +  খ )  %  গ )      ঘ)               </a:t>
            </a:r>
          </a:p>
          <a:p>
            <a:r>
              <a:rPr lang="bn-BD" sz="4400" b="1" dirty="0" smtClean="0">
                <a:solidFill>
                  <a:srgbClr val="99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২। শতকরা একটি ভগ্নাংশ যার হর - </a:t>
            </a:r>
          </a:p>
          <a:p>
            <a:r>
              <a:rPr lang="bn-BD" sz="4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ক) ১০ খ ) ১০০ গ ) ১০০০ ঘ) ১</a:t>
            </a:r>
            <a:endParaRPr lang="en-US" sz="44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r>
              <a:rPr lang="en-US" sz="4400" b="1" dirty="0" smtClean="0">
                <a:solidFill>
                  <a:srgbClr val="99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3</a:t>
            </a:r>
            <a:r>
              <a:rPr lang="bn-BD" sz="4400" b="1" dirty="0" smtClean="0">
                <a:solidFill>
                  <a:srgbClr val="99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। শতকরা অর্থ – </a:t>
            </a:r>
          </a:p>
          <a:p>
            <a:r>
              <a:rPr lang="bn-BD" sz="4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ক) প্রতি শতে খ) প্রতি হাজারে গ ) প্রতি দশে </a:t>
            </a:r>
          </a:p>
          <a:p>
            <a:r>
              <a:rPr lang="bn-BD" sz="4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ঘ) কোনটিই নয় ।  </a:t>
            </a:r>
            <a:endParaRPr lang="en-US" sz="4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Multiply 4"/>
          <p:cNvSpPr/>
          <p:nvPr/>
        </p:nvSpPr>
        <p:spPr>
          <a:xfrm>
            <a:off x="4038600" y="2264229"/>
            <a:ext cx="533400" cy="609600"/>
          </a:xfrm>
          <a:prstGeom prst="mathMultiply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Not Equal 5"/>
          <p:cNvSpPr/>
          <p:nvPr/>
        </p:nvSpPr>
        <p:spPr>
          <a:xfrm>
            <a:off x="5342103" y="2340429"/>
            <a:ext cx="533400" cy="457200"/>
          </a:xfrm>
          <a:prstGeom prst="mathNotEqual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33916" y="381000"/>
            <a:ext cx="6803065" cy="990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5400" b="1" dirty="0" smtClean="0">
                <a:solidFill>
                  <a:srgbClr val="9966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সঠিক উত্তরটি খাতায় লেখঃ  </a:t>
            </a:r>
            <a:r>
              <a:rPr lang="bn-BD" sz="4800" b="1" dirty="0" smtClean="0">
                <a:solidFill>
                  <a:srgbClr val="9966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endParaRPr lang="en-US" sz="4800" b="1" dirty="0">
              <a:solidFill>
                <a:srgbClr val="99663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062445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  <p:bldP spid="6" grpId="0" animBg="1"/>
      <p:bldP spid="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457201" y="457200"/>
            <a:ext cx="8172892" cy="5943600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20000"/>
                  <a:lumOff val="80000"/>
                </a:schemeClr>
              </a:gs>
              <a:gs pos="50000">
                <a:schemeClr val="accent2">
                  <a:lumMod val="20000"/>
                  <a:lumOff val="80000"/>
                </a:schemeClr>
              </a:gs>
              <a:gs pos="100000">
                <a:schemeClr val="accent6">
                  <a:lumMod val="20000"/>
                  <a:lumOff val="80000"/>
                </a:schemeClr>
              </a:gs>
            </a:gsLst>
            <a:lin ang="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8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      </a:t>
            </a:r>
            <a:endParaRPr lang="en-US" sz="4800" b="1" dirty="0">
              <a:solidFill>
                <a:schemeClr val="tx1">
                  <a:lumMod val="95000"/>
                  <a:lumOff val="5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990600" y="838200"/>
            <a:ext cx="6705600" cy="1828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bn-BD" sz="5400" b="1" dirty="0" smtClean="0">
                <a:solidFill>
                  <a:schemeClr val="accent1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নীচের সাধারণ ভগ্নাংশগুলোকে  শতকরায় প্রকাশ করঃ </a:t>
            </a:r>
            <a:endParaRPr lang="en-US" sz="5400" b="1" dirty="0">
              <a:solidFill>
                <a:schemeClr val="accent1">
                  <a:lumMod val="50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901575" y="3614057"/>
            <a:ext cx="914400" cy="914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60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১৩</a:t>
            </a:r>
            <a:r>
              <a:rPr lang="bn-BD" dirty="0" smtClean="0"/>
              <a:t> </a:t>
            </a: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5892715" y="4528457"/>
            <a:ext cx="1066800" cy="914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6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৫০ </a:t>
            </a:r>
            <a:r>
              <a:rPr lang="bn-BD" sz="5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dirty="0" smtClean="0"/>
              <a:t> </a:t>
            </a:r>
            <a:endParaRPr lang="en-US" dirty="0"/>
          </a:p>
        </p:txBody>
      </p:sp>
      <p:cxnSp>
        <p:nvCxnSpPr>
          <p:cNvPr id="11" name="Straight Connector 10"/>
          <p:cNvCxnSpPr/>
          <p:nvPr/>
        </p:nvCxnSpPr>
        <p:spPr>
          <a:xfrm>
            <a:off x="5901575" y="4528457"/>
            <a:ext cx="914400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2330302" y="3581400"/>
            <a:ext cx="914400" cy="914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60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১৩</a:t>
            </a:r>
            <a:r>
              <a:rPr lang="bn-BD" dirty="0" smtClean="0"/>
              <a:t> </a:t>
            </a:r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2330302" y="4343400"/>
            <a:ext cx="914400" cy="914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6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২৫</a:t>
            </a:r>
            <a:r>
              <a:rPr lang="bn-BD" dirty="0" smtClean="0"/>
              <a:t> </a:t>
            </a:r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330302" y="4495800"/>
            <a:ext cx="914400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6" name="Rectangle 15"/>
          <p:cNvSpPr/>
          <p:nvPr/>
        </p:nvSpPr>
        <p:spPr>
          <a:xfrm>
            <a:off x="987056" y="4038600"/>
            <a:ext cx="1066800" cy="1066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b="1" dirty="0" smtClean="0">
                <a:solidFill>
                  <a:srgbClr val="9966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ক) </a:t>
            </a:r>
            <a:endParaRPr lang="en-US" sz="4400" b="1" dirty="0">
              <a:solidFill>
                <a:srgbClr val="99663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4409473" y="3995057"/>
            <a:ext cx="1066800" cy="1066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b="1" dirty="0" smtClean="0">
                <a:solidFill>
                  <a:srgbClr val="9966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খ) </a:t>
            </a:r>
            <a:endParaRPr lang="en-US" sz="4400" b="1" dirty="0">
              <a:solidFill>
                <a:srgbClr val="99663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258060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3" grpId="0"/>
      <p:bldP spid="14" grpId="0"/>
      <p:bldP spid="16" grpId="0"/>
      <p:bldP spid="1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04800" y="375683"/>
            <a:ext cx="8458200" cy="6096000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20000"/>
                  <a:lumOff val="80000"/>
                </a:schemeClr>
              </a:gs>
              <a:gs pos="50000">
                <a:schemeClr val="accent2">
                  <a:lumMod val="20000"/>
                  <a:lumOff val="80000"/>
                </a:schemeClr>
              </a:gs>
              <a:gs pos="100000">
                <a:srgbClr val="E1FFEC"/>
              </a:gs>
            </a:gsLst>
            <a:path path="circle">
              <a:fillToRect r="100000" b="100000"/>
            </a:path>
            <a:tileRect l="-100000" t="-10000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rapezoid 3"/>
          <p:cNvSpPr/>
          <p:nvPr/>
        </p:nvSpPr>
        <p:spPr>
          <a:xfrm>
            <a:off x="1998921" y="912628"/>
            <a:ext cx="5105400" cy="1447800"/>
          </a:xfrm>
          <a:prstGeom prst="trapezoid">
            <a:avLst/>
          </a:prstGeom>
          <a:solidFill>
            <a:schemeClr val="accent6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Chevron">
              <a:avLst/>
            </a:prstTxWarp>
          </a:bodyPr>
          <a:lstStyle/>
          <a:p>
            <a:pPr algn="ctr"/>
            <a:r>
              <a:rPr lang="bn-BD" sz="6000" b="1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বাড়ির কাজ </a:t>
            </a:r>
            <a:endParaRPr lang="en-US" sz="6000" b="1" dirty="0">
              <a:solidFill>
                <a:srgbClr val="00B05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04800" y="2971800"/>
            <a:ext cx="8458200" cy="349988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bn-BD" sz="6600" b="1" dirty="0" smtClean="0">
                <a:solidFill>
                  <a:srgbClr val="990099"/>
                </a:solidFill>
                <a:latin typeface="NikoshBAN" pitchFamily="2" charset="0"/>
                <a:cs typeface="NikoshBAN" pitchFamily="2" charset="0"/>
              </a:rPr>
              <a:t>পাঠ্য বইয়ের অনুশীলনী অংশের ১ নং অঙ্ক করে আনবে । </a:t>
            </a:r>
            <a:endParaRPr lang="en-US" sz="6600" b="1" dirty="0">
              <a:solidFill>
                <a:srgbClr val="990099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376471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13" dur="5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7999"/>
          </a:xfrm>
          <a:gradFill flip="none" rotWithShape="1">
            <a:gsLst>
              <a:gs pos="0">
                <a:schemeClr val="accent6">
                  <a:lumMod val="20000"/>
                  <a:lumOff val="80000"/>
                </a:schemeClr>
              </a:gs>
              <a:gs pos="50000">
                <a:schemeClr val="accent3">
                  <a:lumMod val="20000"/>
                  <a:lumOff val="80000"/>
                </a:schemeClr>
              </a:gs>
              <a:gs pos="100000">
                <a:schemeClr val="accent3">
                  <a:lumMod val="20000"/>
                  <a:lumOff val="80000"/>
                </a:schemeClr>
              </a:gs>
            </a:gsLst>
            <a:lin ang="16200000" scaled="1"/>
            <a:tileRect/>
          </a:gradFill>
        </p:spPr>
        <p:txBody>
          <a:bodyPr/>
          <a:lstStyle/>
          <a:p>
            <a:endParaRPr lang="en-US" dirty="0"/>
          </a:p>
        </p:txBody>
      </p:sp>
      <p:sp>
        <p:nvSpPr>
          <p:cNvPr id="2" name="Vertical Scroll 1"/>
          <p:cNvSpPr/>
          <p:nvPr/>
        </p:nvSpPr>
        <p:spPr>
          <a:xfrm>
            <a:off x="609600" y="533400"/>
            <a:ext cx="8305800" cy="5638800"/>
          </a:xfrm>
          <a:prstGeom prst="verticalScroll">
            <a:avLst/>
          </a:prstGeom>
          <a:gradFill flip="none" rotWithShape="1">
            <a:gsLst>
              <a:gs pos="0">
                <a:schemeClr val="accent6">
                  <a:lumMod val="20000"/>
                  <a:lumOff val="80000"/>
                </a:schemeClr>
              </a:gs>
              <a:gs pos="50000">
                <a:schemeClr val="accent2">
                  <a:lumMod val="20000"/>
                  <a:lumOff val="80000"/>
                </a:schemeClr>
              </a:gs>
              <a:gs pos="100000">
                <a:srgbClr val="D1FFE1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bn-BD" sz="4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    শিমুল রানী দাস  </a:t>
            </a:r>
          </a:p>
          <a:p>
            <a:r>
              <a:rPr lang="bn-BD" sz="4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    সহকারী শিক্ষক</a:t>
            </a:r>
          </a:p>
          <a:p>
            <a:r>
              <a:rPr lang="bn-BD" sz="4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    ওছখালী আলিয়া মডেল স</a:t>
            </a:r>
            <a:r>
              <a:rPr lang="en-US" sz="4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.</a:t>
            </a:r>
            <a:r>
              <a:rPr lang="bn-BD" sz="4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 প্রা</a:t>
            </a:r>
            <a:r>
              <a:rPr lang="en-US" sz="4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.</a:t>
            </a:r>
            <a:r>
              <a:rPr lang="bn-BD" sz="4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 বি </a:t>
            </a:r>
            <a:r>
              <a:rPr lang="en-US" sz="4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.</a:t>
            </a:r>
            <a:r>
              <a:rPr lang="bn-BD" sz="4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4400" b="1" dirty="0" smtClean="0">
              <a:solidFill>
                <a:schemeClr val="tx1">
                  <a:lumMod val="95000"/>
                  <a:lumOff val="5000"/>
                </a:schemeClr>
              </a:solidFill>
              <a:latin typeface="NikoshBAN" pitchFamily="2" charset="0"/>
              <a:cs typeface="NikoshBAN" pitchFamily="2" charset="0"/>
            </a:endParaRPr>
          </a:p>
          <a:p>
            <a:r>
              <a:rPr lang="bn-BD" sz="4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    হাতিয়া, নোয়াখালী । </a:t>
            </a:r>
          </a:p>
        </p:txBody>
      </p:sp>
      <p:sp>
        <p:nvSpPr>
          <p:cNvPr id="6" name="Frame 5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5988"/>
            </a:avLst>
          </a:prstGeom>
          <a:gradFill flip="none" rotWithShape="1">
            <a:gsLst>
              <a:gs pos="0">
                <a:schemeClr val="bg2">
                  <a:lumMod val="75000"/>
                </a:schemeClr>
              </a:gs>
              <a:gs pos="50000">
                <a:schemeClr val="accent2">
                  <a:lumMod val="60000"/>
                  <a:lumOff val="40000"/>
                </a:schemeClr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2700000" scaled="1"/>
            <a:tileRect/>
          </a:gradFill>
          <a:ln>
            <a:noFill/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811224" y="4469219"/>
            <a:ext cx="1671452" cy="1676400"/>
          </a:xfrm>
          <a:prstGeom prst="rect">
            <a:avLst/>
          </a:prstGeom>
          <a:blipFill dpi="0" rotWithShape="1"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1651153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2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9911316" y="2452579"/>
            <a:ext cx="914400" cy="914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Plain">
              <a:avLst/>
            </a:prstTxWarp>
          </a:bodyPr>
          <a:lstStyle/>
          <a:p>
            <a:pPr algn="ctr"/>
            <a:endParaRPr lang="en-US" sz="6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0972800" y="1555899"/>
            <a:ext cx="914400" cy="914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Plain">
              <a:avLst/>
            </a:prstTxWarp>
          </a:bodyPr>
          <a:lstStyle/>
          <a:p>
            <a:pPr algn="ctr"/>
            <a:r>
              <a:rPr lang="bn-BD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 </a:t>
            </a:r>
            <a:endParaRPr lang="en-US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886" y="13421"/>
            <a:ext cx="9144000" cy="6858000"/>
          </a:xfrm>
          <a:prstGeom prst="rect">
            <a:avLst/>
          </a:prstGeom>
        </p:spPr>
      </p:pic>
      <p:sp>
        <p:nvSpPr>
          <p:cNvPr id="19" name="Rectangle 18"/>
          <p:cNvSpPr/>
          <p:nvPr/>
        </p:nvSpPr>
        <p:spPr>
          <a:xfrm>
            <a:off x="228600" y="4191001"/>
            <a:ext cx="8686800" cy="1523999"/>
          </a:xfrm>
          <a:prstGeom prst="rect">
            <a:avLst/>
          </a:prstGeom>
          <a:blipFill dpi="0" rotWithShape="1"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3135086" y="2165499"/>
            <a:ext cx="914400" cy="914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Plain">
              <a:avLst/>
            </a:prstTxWarp>
          </a:bodyPr>
          <a:lstStyle/>
          <a:p>
            <a:pPr algn="ctr"/>
            <a:r>
              <a:rPr lang="bn-BD" sz="7200" b="1" dirty="0" smtClean="0">
                <a:latin typeface="NikoshBAN" pitchFamily="2" charset="0"/>
                <a:cs typeface="NikoshBAN" pitchFamily="2" charset="0"/>
              </a:rPr>
              <a:t>ধ</a:t>
            </a:r>
            <a:r>
              <a:rPr lang="bn-BD" sz="7200" b="1" dirty="0" smtClean="0"/>
              <a:t> </a:t>
            </a:r>
            <a:endParaRPr lang="en-US" sz="7200" b="1" dirty="0"/>
          </a:p>
        </p:txBody>
      </p:sp>
      <p:sp>
        <p:nvSpPr>
          <p:cNvPr id="18" name="Rectangle 17"/>
          <p:cNvSpPr/>
          <p:nvPr/>
        </p:nvSpPr>
        <p:spPr>
          <a:xfrm>
            <a:off x="4000500" y="2528021"/>
            <a:ext cx="1143000" cy="914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Plain">
              <a:avLst/>
            </a:prstTxWarp>
          </a:bodyPr>
          <a:lstStyle/>
          <a:p>
            <a:pPr algn="ctr"/>
            <a:r>
              <a:rPr lang="bn-BD" sz="7200" b="1" dirty="0" smtClean="0">
                <a:latin typeface="NikoshBAN" pitchFamily="2" charset="0"/>
                <a:cs typeface="NikoshBAN" pitchFamily="2" charset="0"/>
              </a:rPr>
              <a:t> ন্য</a:t>
            </a:r>
            <a:r>
              <a:rPr lang="bn-BD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5257800" y="2909779"/>
            <a:ext cx="914400" cy="914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Plain">
              <a:avLst/>
            </a:prstTxWarp>
          </a:bodyPr>
          <a:lstStyle/>
          <a:p>
            <a:pPr algn="ctr"/>
            <a:r>
              <a:rPr lang="bn-BD" sz="7200" b="1" dirty="0" smtClean="0">
                <a:latin typeface="NikoshBAN" pitchFamily="2" charset="0"/>
                <a:cs typeface="NikoshBAN" pitchFamily="2" charset="0"/>
              </a:rPr>
              <a:t>বা</a:t>
            </a:r>
            <a:r>
              <a:rPr lang="bn-BD" dirty="0" smtClean="0"/>
              <a:t> </a:t>
            </a:r>
            <a:endParaRPr lang="en-US" dirty="0"/>
          </a:p>
        </p:txBody>
      </p:sp>
      <p:sp>
        <p:nvSpPr>
          <p:cNvPr id="21" name="Rectangle 20"/>
          <p:cNvSpPr/>
          <p:nvPr/>
        </p:nvSpPr>
        <p:spPr>
          <a:xfrm>
            <a:off x="6400800" y="3366979"/>
            <a:ext cx="914400" cy="914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Plain">
              <a:avLst/>
            </a:prstTxWarp>
          </a:bodyPr>
          <a:lstStyle/>
          <a:p>
            <a:pPr algn="ctr"/>
            <a:r>
              <a:rPr lang="bn-BD" sz="7200" b="1" dirty="0" smtClean="0">
                <a:latin typeface="NikoshBAN" pitchFamily="2" charset="0"/>
                <a:cs typeface="NikoshBAN" pitchFamily="2" charset="0"/>
              </a:rPr>
              <a:t>দ</a:t>
            </a:r>
            <a:r>
              <a:rPr lang="bn-BD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1702858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repeatCount="indefinite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12" presetClass="entr" presetSubtype="4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3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" dur="3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2" presetClass="entr" presetSubtype="4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3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6" dur="3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2" presetClass="entr" presetSubtype="4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3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3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8" grpId="0"/>
      <p:bldP spid="20" grpId="0"/>
      <p:bldP spid="2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ame 3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5951"/>
            </a:avLst>
          </a:prstGeom>
          <a:gradFill>
            <a:gsLst>
              <a:gs pos="0">
                <a:schemeClr val="accent2">
                  <a:lumMod val="40000"/>
                  <a:lumOff val="60000"/>
                </a:schemeClr>
              </a:gs>
              <a:gs pos="50000">
                <a:schemeClr val="accent6">
                  <a:lumMod val="60000"/>
                  <a:lumOff val="40000"/>
                </a:schemeClr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438400" y="762000"/>
            <a:ext cx="6705600" cy="4953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bn-BD" sz="5400" b="1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শ্রেণি – ৫ম , বিষয়- গণিত </a:t>
            </a:r>
          </a:p>
          <a:p>
            <a:r>
              <a:rPr lang="bn-BD" sz="5400" b="1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বিষয়বস্তু – শতকরা ।</a:t>
            </a:r>
          </a:p>
          <a:p>
            <a:r>
              <a:rPr lang="bn-BD" sz="5400" b="1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পাঠ্যাংশ- ৮৬ পৃষ্ঠা ।   </a:t>
            </a:r>
            <a:endParaRPr lang="en-US" sz="5400" b="1" dirty="0">
              <a:solidFill>
                <a:schemeClr val="bg2">
                  <a:lumMod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Right Arrow 2"/>
          <p:cNvSpPr/>
          <p:nvPr/>
        </p:nvSpPr>
        <p:spPr>
          <a:xfrm rot="20418791">
            <a:off x="514081" y="737726"/>
            <a:ext cx="4368858" cy="1337846"/>
          </a:xfrm>
          <a:prstGeom prst="rightArrow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800" b="1" dirty="0" smtClean="0">
                <a:solidFill>
                  <a:srgbClr val="990099"/>
                </a:solidFill>
                <a:latin typeface="NikoshBAN" pitchFamily="2" charset="0"/>
                <a:cs typeface="NikoshBAN" pitchFamily="2" charset="0"/>
              </a:rPr>
              <a:t>পাঠ পরিচিতি </a:t>
            </a:r>
            <a:endParaRPr lang="en-US" sz="4800" b="1" dirty="0">
              <a:solidFill>
                <a:srgbClr val="990099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Oval 5"/>
          <p:cNvSpPr/>
          <p:nvPr/>
        </p:nvSpPr>
        <p:spPr>
          <a:xfrm>
            <a:off x="685800" y="4648200"/>
            <a:ext cx="1547038" cy="1447800"/>
          </a:xfrm>
          <a:prstGeom prst="ellipse">
            <a:avLst/>
          </a:prstGeom>
          <a:blipFill dpi="0" rotWithShape="1"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8098049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rizontal Scroll 2"/>
          <p:cNvSpPr/>
          <p:nvPr/>
        </p:nvSpPr>
        <p:spPr>
          <a:xfrm>
            <a:off x="914400" y="0"/>
            <a:ext cx="8534400" cy="6400800"/>
          </a:xfrm>
          <a:prstGeom prst="horizontalScroll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bn-BD" sz="4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১। শতকরা সম্পর্কে ধারণা লাভ করবে। </a:t>
            </a:r>
          </a:p>
          <a:p>
            <a:r>
              <a:rPr lang="bn-BD" sz="4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২। শতকরা চিহ্নটি চিনতে ও লিখতে পারবে । </a:t>
            </a:r>
          </a:p>
          <a:p>
            <a:r>
              <a:rPr lang="bn-BD" sz="4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৩। সাধারণ  ভগ্নাংশ কে  শতকরায়  প্রকাশ করতে পারবে </a:t>
            </a:r>
            <a:r>
              <a:rPr lang="bn-BD" sz="32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। </a:t>
            </a:r>
            <a:endParaRPr lang="en-US" sz="3200" b="1" dirty="0">
              <a:solidFill>
                <a:schemeClr val="tx1">
                  <a:lumMod val="95000"/>
                  <a:lumOff val="5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Frame 4"/>
          <p:cNvSpPr/>
          <p:nvPr/>
        </p:nvSpPr>
        <p:spPr>
          <a:xfrm>
            <a:off x="1" y="0"/>
            <a:ext cx="9163492" cy="6858000"/>
          </a:xfrm>
          <a:prstGeom prst="frame">
            <a:avLst>
              <a:gd name="adj1" fmla="val 5988"/>
            </a:avLst>
          </a:prstGeom>
          <a:gradFill>
            <a:gsLst>
              <a:gs pos="0">
                <a:schemeClr val="accent2">
                  <a:lumMod val="40000"/>
                  <a:lumOff val="60000"/>
                </a:schemeClr>
              </a:gs>
              <a:gs pos="50000">
                <a:schemeClr val="accent6">
                  <a:lumMod val="60000"/>
                  <a:lumOff val="40000"/>
                </a:schemeClr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" name="Left-Right Arrow 3"/>
          <p:cNvSpPr/>
          <p:nvPr/>
        </p:nvSpPr>
        <p:spPr>
          <a:xfrm rot="20195190">
            <a:off x="560588" y="839804"/>
            <a:ext cx="3246519" cy="1207649"/>
          </a:xfrm>
          <a:prstGeom prst="leftRightArrow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6000" b="1" dirty="0" smtClean="0">
                <a:solidFill>
                  <a:schemeClr val="accent6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শিখনফল </a:t>
            </a:r>
            <a:endParaRPr lang="en-US" sz="6000" b="1" dirty="0">
              <a:solidFill>
                <a:schemeClr val="accent6">
                  <a:lumMod val="50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Oval 5"/>
          <p:cNvSpPr/>
          <p:nvPr/>
        </p:nvSpPr>
        <p:spPr>
          <a:xfrm>
            <a:off x="7209235" y="5138184"/>
            <a:ext cx="1222092" cy="1146544"/>
          </a:xfrm>
          <a:prstGeom prst="ellipse">
            <a:avLst/>
          </a:prstGeom>
          <a:blipFill dpi="0" rotWithShape="1"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27038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3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3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3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3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3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3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6">
                  <a:lumMod val="20000"/>
                  <a:lumOff val="80000"/>
                </a:schemeClr>
              </a:gs>
              <a:gs pos="50000">
                <a:schemeClr val="accent2">
                  <a:lumMod val="20000"/>
                  <a:lumOff val="80000"/>
                </a:schemeClr>
              </a:gs>
              <a:gs pos="100000">
                <a:srgbClr val="D1FFE1"/>
              </a:gs>
            </a:gsLst>
            <a:lin ang="8100000" scaled="1"/>
            <a:tileRect/>
          </a:gradFill>
        </p:spPr>
        <p:txBody>
          <a:bodyPr/>
          <a:lstStyle/>
          <a:p>
            <a:r>
              <a:rPr lang="en-US" b="1" dirty="0" smtClean="0">
                <a:solidFill>
                  <a:srgbClr val="990099"/>
                </a:solidFill>
                <a:latin typeface="NikoshBAN" pitchFamily="2" charset="0"/>
                <a:cs typeface="NikoshBAN" pitchFamily="2" charset="0"/>
              </a:rPr>
              <a:t>                              </a:t>
            </a:r>
            <a:r>
              <a:rPr lang="bn-BD" b="1" dirty="0" smtClean="0">
                <a:solidFill>
                  <a:srgbClr val="0033CC"/>
                </a:solidFill>
                <a:latin typeface="NikoshBAN" pitchFamily="2" charset="0"/>
                <a:cs typeface="NikoshBAN" pitchFamily="2" charset="0"/>
              </a:rPr>
              <a:t>উঃ ৫০</a:t>
            </a:r>
            <a:r>
              <a:rPr lang="en-US" b="1" dirty="0" smtClean="0">
                <a:solidFill>
                  <a:srgbClr val="0033CC"/>
                </a:solidFill>
                <a:latin typeface="NikoshBAN" pitchFamily="2" charset="0"/>
                <a:cs typeface="NikoshBAN" pitchFamily="2" charset="0"/>
              </a:rPr>
              <a:t>.</a:t>
            </a:r>
            <a:r>
              <a:rPr lang="bn-BD" b="1" dirty="0" smtClean="0">
                <a:solidFill>
                  <a:srgbClr val="0033CC"/>
                </a:solidFill>
                <a:latin typeface="NikoshBAN" pitchFamily="2" charset="0"/>
                <a:cs typeface="NikoshBAN" pitchFamily="2" charset="0"/>
              </a:rPr>
              <a:t>৫০ ও ৪৯</a:t>
            </a:r>
            <a:r>
              <a:rPr lang="en-US" b="1" dirty="0" smtClean="0">
                <a:solidFill>
                  <a:srgbClr val="0033CC"/>
                </a:solidFill>
                <a:latin typeface="NikoshBAN" pitchFamily="2" charset="0"/>
                <a:cs typeface="NikoshBAN" pitchFamily="2" charset="0"/>
              </a:rPr>
              <a:t>.</a:t>
            </a:r>
            <a:r>
              <a:rPr lang="bn-BD" b="1" dirty="0" smtClean="0">
                <a:solidFill>
                  <a:srgbClr val="0033CC"/>
                </a:solidFill>
                <a:latin typeface="NikoshBAN" pitchFamily="2" charset="0"/>
                <a:cs typeface="NikoshBAN" pitchFamily="2" charset="0"/>
              </a:rPr>
              <a:t>৫০টা</a:t>
            </a:r>
            <a:r>
              <a:rPr lang="en-US" dirty="0" smtClean="0">
                <a:solidFill>
                  <a:srgbClr val="0033CC"/>
                </a:solidFill>
                <a:latin typeface="NikoshBAN" pitchFamily="2" charset="0"/>
                <a:cs typeface="NikoshBAN" pitchFamily="2" charset="0"/>
              </a:rPr>
              <a:t>. </a:t>
            </a:r>
            <a:endParaRPr lang="en-US" dirty="0">
              <a:solidFill>
                <a:srgbClr val="0033CC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Frame 4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6609"/>
            </a:avLst>
          </a:prstGeom>
          <a:gradFill>
            <a:gsLst>
              <a:gs pos="0">
                <a:schemeClr val="accent6">
                  <a:lumMod val="60000"/>
                  <a:lumOff val="40000"/>
                </a:schemeClr>
              </a:gs>
              <a:gs pos="50000">
                <a:schemeClr val="accent2">
                  <a:lumMod val="60000"/>
                  <a:lumOff val="40000"/>
                </a:schemeClr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2700000" scaled="1"/>
          </a:gradFill>
          <a:ln>
            <a:noFill/>
          </a:ln>
          <a:effectLst>
            <a:glow rad="101600">
              <a:schemeClr val="accent2">
                <a:satMod val="175000"/>
                <a:alpha val="40000"/>
              </a:schemeClr>
            </a:glo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6317401" y="566057"/>
            <a:ext cx="2368513" cy="914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Plain">
              <a:avLst/>
            </a:prstTxWarp>
          </a:bodyPr>
          <a:lstStyle/>
          <a:p>
            <a:pPr algn="ctr"/>
            <a:r>
              <a:rPr lang="bn-BD" sz="48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আবেগ সৃষ্টি </a:t>
            </a:r>
            <a:endParaRPr lang="en-US" sz="4800" b="1" dirty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32514" y="555171"/>
            <a:ext cx="2743200" cy="762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800" b="1" dirty="0" smtClean="0">
                <a:solidFill>
                  <a:srgbClr val="990099"/>
                </a:solidFill>
                <a:latin typeface="NikoshBAN" pitchFamily="2" charset="0"/>
                <a:cs typeface="NikoshBAN" pitchFamily="2" charset="0"/>
              </a:rPr>
              <a:t>ধাঁধাঁ ও বুদ্ধি </a:t>
            </a:r>
            <a:r>
              <a:rPr lang="en-US" sz="4800" b="1" dirty="0" smtClean="0">
                <a:solidFill>
                  <a:srgbClr val="990099"/>
                </a:solidFill>
                <a:latin typeface="NikoshBAN" pitchFamily="2" charset="0"/>
                <a:cs typeface="NikoshBAN" pitchFamily="2" charset="0"/>
              </a:rPr>
              <a:t>- </a:t>
            </a:r>
            <a:endParaRPr lang="en-US" sz="4800" b="1" dirty="0">
              <a:solidFill>
                <a:srgbClr val="990099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95300" y="1210340"/>
            <a:ext cx="8153400" cy="228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bn-BD" sz="3600" b="1" dirty="0" smtClean="0">
                <a:solidFill>
                  <a:srgbClr val="CC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১। একশ টাকা দুজন লোককে এভাবে ভাগ করে দাও যেন </a:t>
            </a:r>
          </a:p>
          <a:p>
            <a:r>
              <a:rPr lang="bn-BD" sz="3600" b="1" dirty="0" smtClean="0">
                <a:solidFill>
                  <a:srgbClr val="CC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   একজন অন্য জনের চেয়ে এক টাকা বেশি পায় । </a:t>
            </a:r>
            <a:endParaRPr lang="en-US" sz="3600" b="1" dirty="0">
              <a:solidFill>
                <a:srgbClr val="CC00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32514" y="3553933"/>
            <a:ext cx="8153400" cy="2133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bn-BD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২। টেবিলের ওপর ৫ টা হারিকেন রাখা হল ।</a:t>
            </a:r>
          </a:p>
          <a:p>
            <a:r>
              <a:rPr lang="bn-BD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   তিনটা নিভিয়ে ফেলা হল । কয়টা  আছে ?  </a:t>
            </a:r>
          </a:p>
          <a:p>
            <a:r>
              <a:rPr lang="bn-BD" sz="4000" b="1" dirty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bn-BD" sz="4000" b="1" dirty="0" smtClean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                                    উঃ  ৫ টা </a:t>
            </a:r>
            <a:endParaRPr lang="en-US" sz="4000" b="1" dirty="0">
              <a:solidFill>
                <a:srgbClr val="0033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57200" y="5105400"/>
            <a:ext cx="1412856" cy="1143000"/>
          </a:xfrm>
          <a:prstGeom prst="rect">
            <a:avLst/>
          </a:prstGeom>
          <a:blipFill dpi="0" rotWithShape="1"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086600" y="4949456"/>
            <a:ext cx="1524000" cy="1295400"/>
          </a:xfrm>
          <a:prstGeom prst="rect">
            <a:avLst/>
          </a:prstGeom>
          <a:blipFill dpi="0" rotWithShape="1"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4350231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ame 2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5678"/>
            </a:avLst>
          </a:prstGeom>
          <a:gradFill>
            <a:gsLst>
              <a:gs pos="0">
                <a:schemeClr val="accent6">
                  <a:lumMod val="40000"/>
                  <a:lumOff val="60000"/>
                </a:schemeClr>
              </a:gs>
              <a:gs pos="50000">
                <a:schemeClr val="accent2">
                  <a:lumMod val="60000"/>
                  <a:lumOff val="40000"/>
                </a:schemeClr>
              </a:gs>
              <a:gs pos="100000">
                <a:schemeClr val="accent3">
                  <a:lumMod val="40000"/>
                  <a:lumOff val="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" name="Minus 4"/>
          <p:cNvSpPr/>
          <p:nvPr/>
        </p:nvSpPr>
        <p:spPr>
          <a:xfrm rot="16200000">
            <a:off x="-877304" y="2504965"/>
            <a:ext cx="3866938" cy="914400"/>
          </a:xfrm>
          <a:prstGeom prst="mathMinus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Minus 5"/>
          <p:cNvSpPr/>
          <p:nvPr/>
        </p:nvSpPr>
        <p:spPr>
          <a:xfrm rot="16200000">
            <a:off x="-31227" y="2495550"/>
            <a:ext cx="3822856" cy="914400"/>
          </a:xfrm>
          <a:prstGeom prst="mathMinus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Minus 6"/>
          <p:cNvSpPr/>
          <p:nvPr/>
        </p:nvSpPr>
        <p:spPr>
          <a:xfrm rot="16200000">
            <a:off x="-489100" y="2580167"/>
            <a:ext cx="3873797" cy="914400"/>
          </a:xfrm>
          <a:prstGeom prst="mathMinus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Minus 7"/>
          <p:cNvSpPr/>
          <p:nvPr/>
        </p:nvSpPr>
        <p:spPr>
          <a:xfrm rot="16200000">
            <a:off x="-1012741" y="2574956"/>
            <a:ext cx="3911019" cy="914400"/>
          </a:xfrm>
          <a:prstGeom prst="mathMinus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Minus 8"/>
          <p:cNvSpPr/>
          <p:nvPr/>
        </p:nvSpPr>
        <p:spPr>
          <a:xfrm rot="16200000">
            <a:off x="-602944" y="2568506"/>
            <a:ext cx="4016454" cy="914400"/>
          </a:xfrm>
          <a:prstGeom prst="mathMinus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Minus 9"/>
          <p:cNvSpPr/>
          <p:nvPr/>
        </p:nvSpPr>
        <p:spPr>
          <a:xfrm rot="16200000">
            <a:off x="-407135" y="2516311"/>
            <a:ext cx="4043036" cy="914400"/>
          </a:xfrm>
          <a:prstGeom prst="mathMinus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Minus 10"/>
          <p:cNvSpPr/>
          <p:nvPr/>
        </p:nvSpPr>
        <p:spPr>
          <a:xfrm rot="16200000">
            <a:off x="-359285" y="2573184"/>
            <a:ext cx="4043036" cy="914400"/>
          </a:xfrm>
          <a:prstGeom prst="mathMinus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Minus 11"/>
          <p:cNvSpPr/>
          <p:nvPr/>
        </p:nvSpPr>
        <p:spPr>
          <a:xfrm rot="16200000">
            <a:off x="-277776" y="2574957"/>
            <a:ext cx="4043034" cy="914400"/>
          </a:xfrm>
          <a:prstGeom prst="mathMinus">
            <a:avLst/>
          </a:prstGeom>
          <a:solidFill>
            <a:srgbClr val="808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Minus 12"/>
          <p:cNvSpPr/>
          <p:nvPr/>
        </p:nvSpPr>
        <p:spPr>
          <a:xfrm rot="16200000">
            <a:off x="-570178" y="2533647"/>
            <a:ext cx="4043034" cy="914400"/>
          </a:xfrm>
          <a:prstGeom prst="mathMinus">
            <a:avLst/>
          </a:prstGeom>
          <a:solidFill>
            <a:schemeClr val="tx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Minus 13"/>
          <p:cNvSpPr/>
          <p:nvPr/>
        </p:nvSpPr>
        <p:spPr>
          <a:xfrm rot="16200000">
            <a:off x="299058" y="2662789"/>
            <a:ext cx="3924301" cy="914400"/>
          </a:xfrm>
          <a:prstGeom prst="mathMinus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Minus 14"/>
          <p:cNvSpPr/>
          <p:nvPr/>
        </p:nvSpPr>
        <p:spPr>
          <a:xfrm rot="16200000">
            <a:off x="-803182" y="2545719"/>
            <a:ext cx="4012905" cy="914400"/>
          </a:xfrm>
          <a:prstGeom prst="mathMinus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Minus 15"/>
          <p:cNvSpPr/>
          <p:nvPr/>
        </p:nvSpPr>
        <p:spPr>
          <a:xfrm rot="16200000">
            <a:off x="-286626" y="2565542"/>
            <a:ext cx="4106826" cy="914400"/>
          </a:xfrm>
          <a:prstGeom prst="mathMinus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Minus 16"/>
          <p:cNvSpPr/>
          <p:nvPr/>
        </p:nvSpPr>
        <p:spPr>
          <a:xfrm rot="16200000">
            <a:off x="-899776" y="2506509"/>
            <a:ext cx="4106827" cy="914400"/>
          </a:xfrm>
          <a:prstGeom prst="mathMinus">
            <a:avLst/>
          </a:prstGeom>
          <a:solidFill>
            <a:srgbClr val="9933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Minus 17"/>
          <p:cNvSpPr/>
          <p:nvPr/>
        </p:nvSpPr>
        <p:spPr>
          <a:xfrm rot="16200000">
            <a:off x="-807627" y="2504965"/>
            <a:ext cx="4106828" cy="914400"/>
          </a:xfrm>
          <a:prstGeom prst="mathMinus">
            <a:avLst/>
          </a:prstGeom>
          <a:solidFill>
            <a:schemeClr val="accent3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Minus 18"/>
          <p:cNvSpPr/>
          <p:nvPr/>
        </p:nvSpPr>
        <p:spPr>
          <a:xfrm rot="16200000">
            <a:off x="-610915" y="2548709"/>
            <a:ext cx="4106828" cy="914400"/>
          </a:xfrm>
          <a:prstGeom prst="mathMinus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Minus 19"/>
          <p:cNvSpPr/>
          <p:nvPr/>
        </p:nvSpPr>
        <p:spPr>
          <a:xfrm rot="16200000">
            <a:off x="-148416" y="2484415"/>
            <a:ext cx="4106828" cy="914400"/>
          </a:xfrm>
          <a:prstGeom prst="mathMinus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Minus 20"/>
          <p:cNvSpPr/>
          <p:nvPr/>
        </p:nvSpPr>
        <p:spPr>
          <a:xfrm rot="16200000">
            <a:off x="-638069" y="2474283"/>
            <a:ext cx="3866938" cy="914400"/>
          </a:xfrm>
          <a:prstGeom prst="mathMinus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Minus 21"/>
          <p:cNvSpPr/>
          <p:nvPr/>
        </p:nvSpPr>
        <p:spPr>
          <a:xfrm rot="16200000">
            <a:off x="-485669" y="2473509"/>
            <a:ext cx="3866938" cy="914400"/>
          </a:xfrm>
          <a:prstGeom prst="mathMinus">
            <a:avLst/>
          </a:prstGeom>
          <a:solidFill>
            <a:schemeClr val="tx1">
              <a:lumMod val="95000"/>
              <a:lumOff val="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Minus 22"/>
          <p:cNvSpPr/>
          <p:nvPr/>
        </p:nvSpPr>
        <p:spPr>
          <a:xfrm rot="16200000">
            <a:off x="-207445" y="2504963"/>
            <a:ext cx="3866938" cy="914400"/>
          </a:xfrm>
          <a:prstGeom prst="mathMinus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Minus 23"/>
          <p:cNvSpPr/>
          <p:nvPr/>
        </p:nvSpPr>
        <p:spPr>
          <a:xfrm rot="16200000">
            <a:off x="-404151" y="2504964"/>
            <a:ext cx="3866938" cy="914400"/>
          </a:xfrm>
          <a:prstGeom prst="mathMinus">
            <a:avLst/>
          </a:prstGeom>
          <a:solidFill>
            <a:srgbClr val="808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Minus 24"/>
          <p:cNvSpPr/>
          <p:nvPr/>
        </p:nvSpPr>
        <p:spPr>
          <a:xfrm rot="16200000">
            <a:off x="-664645" y="2486910"/>
            <a:ext cx="3866938" cy="914400"/>
          </a:xfrm>
          <a:prstGeom prst="mathMinus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Minus 25"/>
          <p:cNvSpPr/>
          <p:nvPr/>
        </p:nvSpPr>
        <p:spPr>
          <a:xfrm rot="16200000">
            <a:off x="-44297" y="2519912"/>
            <a:ext cx="3898617" cy="914400"/>
          </a:xfrm>
          <a:prstGeom prst="mathMinus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Minus 26"/>
          <p:cNvSpPr/>
          <p:nvPr/>
        </p:nvSpPr>
        <p:spPr>
          <a:xfrm rot="16200000">
            <a:off x="-81077" y="2487462"/>
            <a:ext cx="4106828" cy="914400"/>
          </a:xfrm>
          <a:prstGeom prst="mathMinus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Minus 27"/>
          <p:cNvSpPr/>
          <p:nvPr/>
        </p:nvSpPr>
        <p:spPr>
          <a:xfrm rot="16200000">
            <a:off x="-664061" y="2463652"/>
            <a:ext cx="4106828" cy="914400"/>
          </a:xfrm>
          <a:prstGeom prst="mathMinus">
            <a:avLst/>
          </a:prstGeom>
          <a:solidFill>
            <a:schemeClr val="accent3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Minus 28"/>
          <p:cNvSpPr/>
          <p:nvPr/>
        </p:nvSpPr>
        <p:spPr>
          <a:xfrm rot="16200000">
            <a:off x="142173" y="2603085"/>
            <a:ext cx="3950997" cy="914400"/>
          </a:xfrm>
          <a:prstGeom prst="mathMinus">
            <a:avLst/>
          </a:prstGeom>
          <a:solidFill>
            <a:srgbClr val="9933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Minus 29"/>
          <p:cNvSpPr/>
          <p:nvPr/>
        </p:nvSpPr>
        <p:spPr>
          <a:xfrm rot="16200000">
            <a:off x="-150163" y="2675416"/>
            <a:ext cx="4106827" cy="914400"/>
          </a:xfrm>
          <a:prstGeom prst="mathMinus">
            <a:avLst/>
          </a:prstGeom>
          <a:solidFill>
            <a:srgbClr val="9933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Minus 30"/>
          <p:cNvSpPr/>
          <p:nvPr/>
        </p:nvSpPr>
        <p:spPr>
          <a:xfrm rot="16200000">
            <a:off x="-809456" y="2580167"/>
            <a:ext cx="4220354" cy="914400"/>
          </a:xfrm>
          <a:prstGeom prst="mathMinus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Minus 31"/>
          <p:cNvSpPr/>
          <p:nvPr/>
        </p:nvSpPr>
        <p:spPr>
          <a:xfrm rot="16200000">
            <a:off x="-315868" y="2682283"/>
            <a:ext cx="4012905" cy="914400"/>
          </a:xfrm>
          <a:prstGeom prst="mathMinus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Minus 32"/>
          <p:cNvSpPr/>
          <p:nvPr/>
        </p:nvSpPr>
        <p:spPr>
          <a:xfrm rot="16200000">
            <a:off x="-172308" y="2603086"/>
            <a:ext cx="4012905" cy="914400"/>
          </a:xfrm>
          <a:prstGeom prst="mathMinus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Minus 33"/>
          <p:cNvSpPr/>
          <p:nvPr/>
        </p:nvSpPr>
        <p:spPr>
          <a:xfrm rot="16200000">
            <a:off x="-406247" y="2578725"/>
            <a:ext cx="3924301" cy="914400"/>
          </a:xfrm>
          <a:prstGeom prst="mathMinus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Minus 34"/>
          <p:cNvSpPr/>
          <p:nvPr/>
        </p:nvSpPr>
        <p:spPr>
          <a:xfrm rot="16200000">
            <a:off x="-830937" y="2670427"/>
            <a:ext cx="3951443" cy="914400"/>
          </a:xfrm>
          <a:prstGeom prst="mathMinus">
            <a:avLst/>
          </a:prstGeom>
          <a:solidFill>
            <a:schemeClr val="tx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Minus 35"/>
          <p:cNvSpPr/>
          <p:nvPr/>
        </p:nvSpPr>
        <p:spPr>
          <a:xfrm rot="16200000">
            <a:off x="-209488" y="2713234"/>
            <a:ext cx="3952552" cy="914400"/>
          </a:xfrm>
          <a:prstGeom prst="mathMinus">
            <a:avLst/>
          </a:prstGeom>
          <a:solidFill>
            <a:schemeClr val="tx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Minus 36"/>
          <p:cNvSpPr/>
          <p:nvPr/>
        </p:nvSpPr>
        <p:spPr>
          <a:xfrm rot="16200000">
            <a:off x="-653451" y="2536861"/>
            <a:ext cx="4043036" cy="914400"/>
          </a:xfrm>
          <a:prstGeom prst="mathMinus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Minus 37"/>
          <p:cNvSpPr/>
          <p:nvPr/>
        </p:nvSpPr>
        <p:spPr>
          <a:xfrm rot="16200000">
            <a:off x="-624701" y="2704320"/>
            <a:ext cx="4043036" cy="914400"/>
          </a:xfrm>
          <a:prstGeom prst="mathMinus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Minus 38"/>
          <p:cNvSpPr/>
          <p:nvPr/>
        </p:nvSpPr>
        <p:spPr>
          <a:xfrm rot="16200000">
            <a:off x="-550674" y="2598531"/>
            <a:ext cx="4043036" cy="914400"/>
          </a:xfrm>
          <a:prstGeom prst="mathMinus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Minus 39"/>
          <p:cNvSpPr/>
          <p:nvPr/>
        </p:nvSpPr>
        <p:spPr>
          <a:xfrm rot="16200000">
            <a:off x="163924" y="2526112"/>
            <a:ext cx="3911019" cy="914400"/>
          </a:xfrm>
          <a:prstGeom prst="mathMinus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Minus 40"/>
          <p:cNvSpPr/>
          <p:nvPr/>
        </p:nvSpPr>
        <p:spPr>
          <a:xfrm rot="16200000">
            <a:off x="-207172" y="2521852"/>
            <a:ext cx="3919544" cy="914400"/>
          </a:xfrm>
          <a:prstGeom prst="mathMinus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Minus 41"/>
          <p:cNvSpPr/>
          <p:nvPr/>
        </p:nvSpPr>
        <p:spPr>
          <a:xfrm rot="16200000">
            <a:off x="-567181" y="2504965"/>
            <a:ext cx="3866938" cy="914400"/>
          </a:xfrm>
          <a:prstGeom prst="mathMinus">
            <a:avLst/>
          </a:prstGeom>
          <a:solidFill>
            <a:srgbClr val="808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Minus 42"/>
          <p:cNvSpPr/>
          <p:nvPr/>
        </p:nvSpPr>
        <p:spPr>
          <a:xfrm rot="16200000">
            <a:off x="-646928" y="2670428"/>
            <a:ext cx="3866938" cy="914400"/>
          </a:xfrm>
          <a:prstGeom prst="mathMinus">
            <a:avLst/>
          </a:prstGeom>
          <a:solidFill>
            <a:srgbClr val="808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Minus 43"/>
          <p:cNvSpPr/>
          <p:nvPr/>
        </p:nvSpPr>
        <p:spPr>
          <a:xfrm rot="16200000">
            <a:off x="56598" y="2634107"/>
            <a:ext cx="3866938" cy="914400"/>
          </a:xfrm>
          <a:prstGeom prst="mathMinus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Arc 44"/>
          <p:cNvSpPr/>
          <p:nvPr/>
        </p:nvSpPr>
        <p:spPr>
          <a:xfrm rot="15271514" flipH="1">
            <a:off x="1264080" y="2113653"/>
            <a:ext cx="721082" cy="1704484"/>
          </a:xfrm>
          <a:prstGeom prst="arc">
            <a:avLst>
              <a:gd name="adj1" fmla="val 16200000"/>
              <a:gd name="adj2" fmla="val 4595620"/>
            </a:avLst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ounded Rectangle 3"/>
          <p:cNvSpPr/>
          <p:nvPr/>
        </p:nvSpPr>
        <p:spPr>
          <a:xfrm>
            <a:off x="746070" y="5183038"/>
            <a:ext cx="1972339" cy="531962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32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১০০ টি কাঠি </a:t>
            </a:r>
            <a:endParaRPr lang="en-US" sz="3200" b="1" dirty="0">
              <a:solidFill>
                <a:schemeClr val="tx1">
                  <a:lumMod val="95000"/>
                  <a:lumOff val="5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6" name="Rectangle 45"/>
          <p:cNvSpPr/>
          <p:nvPr/>
        </p:nvSpPr>
        <p:spPr>
          <a:xfrm>
            <a:off x="3124200" y="5183038"/>
            <a:ext cx="1676399" cy="46534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32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৪ টি কাঠি </a:t>
            </a:r>
            <a:endParaRPr lang="en-US" sz="3200" b="1" dirty="0">
              <a:solidFill>
                <a:schemeClr val="tx1">
                  <a:lumMod val="95000"/>
                  <a:lumOff val="5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7" name="Rectangle 46"/>
          <p:cNvSpPr/>
          <p:nvPr/>
        </p:nvSpPr>
        <p:spPr>
          <a:xfrm>
            <a:off x="4800599" y="1057422"/>
            <a:ext cx="4102395" cy="14153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3600" b="1" dirty="0" smtClean="0">
                <a:solidFill>
                  <a:schemeClr val="accent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বাণ্ডিলে কয়টি কাঠি আছে ? </a:t>
            </a:r>
            <a:endParaRPr lang="en-US" sz="3600" b="1" dirty="0">
              <a:solidFill>
                <a:schemeClr val="accent2">
                  <a:lumMod val="50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8" name="Rectangle 47"/>
          <p:cNvSpPr/>
          <p:nvPr/>
        </p:nvSpPr>
        <p:spPr>
          <a:xfrm>
            <a:off x="4800600" y="3055730"/>
            <a:ext cx="3657602" cy="13174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000" b="1" dirty="0" smtClean="0">
                <a:solidFill>
                  <a:schemeClr val="accent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কয়টি কাঠি আলাদা </a:t>
            </a:r>
          </a:p>
          <a:p>
            <a:pPr algn="ctr"/>
            <a:r>
              <a:rPr lang="bn-BD" sz="4000" b="1" dirty="0" smtClean="0">
                <a:solidFill>
                  <a:schemeClr val="accent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করা হল? </a:t>
            </a:r>
            <a:endParaRPr lang="en-US" sz="4000" b="1" dirty="0">
              <a:solidFill>
                <a:schemeClr val="accent2">
                  <a:lumMod val="50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187838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2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3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8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2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3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7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8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2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3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7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8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2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3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4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7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8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9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2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3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4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7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8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9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2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3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4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7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8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9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2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3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4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7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8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9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0" fill="hold">
                      <p:stCondLst>
                        <p:cond delay="indefinite"/>
                      </p:stCondLst>
                      <p:childTnLst>
                        <p:par>
                          <p:cTn id="211" fill="hold">
                            <p:stCondLst>
                              <p:cond delay="0"/>
                            </p:stCondLst>
                            <p:childTnLst>
                              <p:par>
                                <p:cTn id="21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4" dur="2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5" dur="2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6" fill="hold">
                      <p:stCondLst>
                        <p:cond delay="indefinite"/>
                      </p:stCondLst>
                      <p:childTnLst>
                        <p:par>
                          <p:cTn id="217" fill="hold">
                            <p:stCondLst>
                              <p:cond delay="0"/>
                            </p:stCondLst>
                            <p:childTnLst>
                              <p:par>
                                <p:cTn id="2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3" fill="hold">
                      <p:stCondLst>
                        <p:cond delay="indefinite"/>
                      </p:stCondLst>
                      <p:childTnLst>
                        <p:par>
                          <p:cTn id="224" fill="hold">
                            <p:stCondLst>
                              <p:cond delay="0"/>
                            </p:stCondLst>
                            <p:childTnLst>
                              <p:par>
                                <p:cTn id="225" presetID="63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6.84077E-7 L 0.30677 -0.0067 " pathEditMode="relative" rAng="0" ptsTypes="AA">
                                      <p:cBhvr>
                                        <p:cTn id="226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330" y="-347"/>
                                    </p:animMotion>
                                  </p:childTnLst>
                                </p:cTn>
                              </p:par>
                              <p:par>
                                <p:cTn id="227" presetID="63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5.77768E-8 L 0.2349 0.02057 " pathEditMode="relative" rAng="0" ptsTypes="AA">
                                      <p:cBhvr>
                                        <p:cTn id="228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736" y="1017"/>
                                    </p:animMotion>
                                  </p:childTnLst>
                                </p:cTn>
                              </p:par>
                              <p:par>
                                <p:cTn id="229" presetID="63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9.75272E-7 L 0.19166 0.02496 " pathEditMode="relative" rAng="0" ptsTypes="AA">
                                      <p:cBhvr>
                                        <p:cTn id="230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583" y="1248"/>
                                    </p:animMotion>
                                  </p:childTnLst>
                                </p:cTn>
                              </p:par>
                              <p:par>
                                <p:cTn id="231" presetID="63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4.66605E-6 L 0.20729 0.00485 " pathEditMode="relative" rAng="0" ptsTypes="AA">
                                      <p:cBhvr>
                                        <p:cTn id="232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365" y="2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3" fill="hold">
                      <p:stCondLst>
                        <p:cond delay="indefinite"/>
                      </p:stCondLst>
                      <p:childTnLst>
                        <p:par>
                          <p:cTn id="234" fill="hold">
                            <p:stCondLst>
                              <p:cond delay="0"/>
                            </p:stCondLst>
                            <p:childTnLst>
                              <p:par>
                                <p:cTn id="23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7" dur="2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8" dur="2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9" fill="hold">
                      <p:stCondLst>
                        <p:cond delay="indefinite"/>
                      </p:stCondLst>
                      <p:childTnLst>
                        <p:par>
                          <p:cTn id="240" fill="hold">
                            <p:stCondLst>
                              <p:cond delay="0"/>
                            </p:stCondLst>
                            <p:childTnLst>
                              <p:par>
                                <p:cTn id="2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3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4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5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6" grpId="1" animBg="1"/>
      <p:bldP spid="37" grpId="0" animBg="1"/>
      <p:bldP spid="38" grpId="0" animBg="1"/>
      <p:bldP spid="39" grpId="0" animBg="1"/>
      <p:bldP spid="40" grpId="0" animBg="1"/>
      <p:bldP spid="40" grpId="1" animBg="1"/>
      <p:bldP spid="41" grpId="0" animBg="1"/>
      <p:bldP spid="41" grpId="1" animBg="1"/>
      <p:bldP spid="42" grpId="0" animBg="1"/>
      <p:bldP spid="43" grpId="0" animBg="1"/>
      <p:bldP spid="44" grpId="0" animBg="1"/>
      <p:bldP spid="44" grpId="1" animBg="1"/>
      <p:bldP spid="45" grpId="0" animBg="1"/>
      <p:bldP spid="4" grpId="0"/>
      <p:bldP spid="46" grpId="0"/>
      <p:bldP spid="47" grpId="0"/>
      <p:bldP spid="4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6">
                  <a:lumMod val="20000"/>
                  <a:lumOff val="80000"/>
                </a:schemeClr>
              </a:gs>
              <a:gs pos="50000">
                <a:schemeClr val="accent2">
                  <a:lumMod val="20000"/>
                  <a:lumOff val="80000"/>
                </a:schemeClr>
              </a:gs>
              <a:gs pos="100000">
                <a:srgbClr val="D1FFE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3" name="Frame 2"/>
          <p:cNvSpPr/>
          <p:nvPr/>
        </p:nvSpPr>
        <p:spPr>
          <a:xfrm>
            <a:off x="14177" y="-8860"/>
            <a:ext cx="9144000" cy="6858000"/>
          </a:xfrm>
          <a:prstGeom prst="frame">
            <a:avLst>
              <a:gd name="adj1" fmla="val 6298"/>
            </a:avLst>
          </a:prstGeom>
          <a:gradFill>
            <a:gsLst>
              <a:gs pos="0">
                <a:schemeClr val="accent6">
                  <a:lumMod val="40000"/>
                  <a:lumOff val="60000"/>
                </a:schemeClr>
              </a:gs>
              <a:gs pos="50000">
                <a:schemeClr val="accent2">
                  <a:lumMod val="40000"/>
                  <a:lumOff val="60000"/>
                </a:schemeClr>
              </a:gs>
              <a:gs pos="100000">
                <a:schemeClr val="accent3">
                  <a:lumMod val="40000"/>
                  <a:lumOff val="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094075" y="562640"/>
            <a:ext cx="3505200" cy="1295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Plain">
              <a:avLst/>
            </a:prstTxWarp>
          </a:bodyPr>
          <a:lstStyle/>
          <a:p>
            <a:pPr algn="ctr"/>
            <a:r>
              <a:rPr lang="bn-BD" sz="6000" b="1" dirty="0" smtClean="0">
                <a:solidFill>
                  <a:srgbClr val="CC0099"/>
                </a:solidFill>
                <a:latin typeface="NikoshBAN" pitchFamily="2" charset="0"/>
                <a:cs typeface="NikoshBAN" pitchFamily="2" charset="0"/>
              </a:rPr>
              <a:t>আজকের</a:t>
            </a:r>
            <a:r>
              <a:rPr lang="bn-BD" sz="6000" b="1" dirty="0" smtClean="0">
                <a:solidFill>
                  <a:srgbClr val="996633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6000" b="1" dirty="0" smtClean="0">
                <a:solidFill>
                  <a:srgbClr val="CC0099"/>
                </a:solidFill>
                <a:latin typeface="NikoshBAN" pitchFamily="2" charset="0"/>
                <a:cs typeface="NikoshBAN" pitchFamily="2" charset="0"/>
              </a:rPr>
              <a:t>পাঠ</a:t>
            </a:r>
            <a:r>
              <a:rPr lang="bn-BD" sz="6000" b="1" dirty="0" smtClean="0">
                <a:solidFill>
                  <a:srgbClr val="996633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6000" b="1" dirty="0">
              <a:solidFill>
                <a:srgbClr val="996633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85877" y="2133600"/>
            <a:ext cx="4800600" cy="4038598"/>
          </a:xfrm>
          <a:prstGeom prst="ellipse">
            <a:avLst/>
          </a:prstGeom>
          <a:blipFill dpi="0" rotWithShape="1"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2895601" y="3276599"/>
            <a:ext cx="3703674" cy="175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Plain">
              <a:avLst/>
            </a:prstTxWarp>
          </a:bodyPr>
          <a:lstStyle/>
          <a:p>
            <a:pPr algn="ctr"/>
            <a:r>
              <a:rPr lang="bn-BD" sz="6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শতকরা</a:t>
            </a:r>
            <a:r>
              <a:rPr lang="bn-BD" sz="2000" b="1" dirty="0" smtClean="0">
                <a:solidFill>
                  <a:srgbClr val="9933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en-US" sz="2000" b="1" dirty="0">
              <a:solidFill>
                <a:srgbClr val="9933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23647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4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3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3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6" grpId="0" animBg="1"/>
      <p:bldP spid="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ame 2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5678"/>
            </a:avLst>
          </a:prstGeom>
          <a:gradFill>
            <a:gsLst>
              <a:gs pos="0">
                <a:schemeClr val="accent6">
                  <a:lumMod val="40000"/>
                  <a:lumOff val="60000"/>
                </a:schemeClr>
              </a:gs>
              <a:gs pos="50000">
                <a:schemeClr val="accent2">
                  <a:lumMod val="40000"/>
                  <a:lumOff val="60000"/>
                </a:schemeClr>
              </a:gs>
              <a:gs pos="100000">
                <a:schemeClr val="accent3">
                  <a:lumMod val="40000"/>
                  <a:lumOff val="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1371600" y="4077586"/>
            <a:ext cx="6400800" cy="22098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Plain">
              <a:avLst/>
            </a:prstTxWarp>
          </a:bodyPr>
          <a:lstStyle/>
          <a:p>
            <a:pPr algn="ctr"/>
            <a:r>
              <a:rPr lang="bn-BD" sz="115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উপস্থাপন</a:t>
            </a:r>
            <a:r>
              <a:rPr lang="bn-BD" dirty="0" smtClean="0"/>
              <a:t> </a:t>
            </a:r>
            <a:endParaRPr lang="en-US" dirty="0"/>
          </a:p>
        </p:txBody>
      </p:sp>
      <p:sp>
        <p:nvSpPr>
          <p:cNvPr id="7" name="Oval 6"/>
          <p:cNvSpPr/>
          <p:nvPr/>
        </p:nvSpPr>
        <p:spPr>
          <a:xfrm>
            <a:off x="3173186" y="746558"/>
            <a:ext cx="3124200" cy="3413557"/>
          </a:xfrm>
          <a:prstGeom prst="ellipse">
            <a:avLst/>
          </a:prstGeom>
          <a:blipFill dpi="0" rotWithShape="1"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ounded Rectangle 3"/>
          <p:cNvSpPr/>
          <p:nvPr/>
        </p:nvSpPr>
        <p:spPr>
          <a:xfrm>
            <a:off x="3499757" y="1045029"/>
            <a:ext cx="2819400" cy="2457893"/>
          </a:xfrm>
          <a:prstGeom prst="roundRect">
            <a:avLst/>
          </a:prstGeom>
          <a:blipFill dpi="0" rotWithShape="1"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3106212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 animBg="1"/>
      <p:bldP spid="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858000"/>
          </a:xfrm>
          <a:prstGeom prst="frame">
            <a:avLst>
              <a:gd name="adj1" fmla="val 5678"/>
            </a:avLst>
          </a:prstGeom>
          <a:gradFill>
            <a:gsLst>
              <a:gs pos="0">
                <a:schemeClr val="accent6">
                  <a:lumMod val="40000"/>
                  <a:lumOff val="60000"/>
                </a:schemeClr>
              </a:gs>
              <a:gs pos="50000">
                <a:schemeClr val="accent2">
                  <a:lumMod val="40000"/>
                  <a:lumOff val="60000"/>
                </a:schemeClr>
              </a:gs>
              <a:gs pos="100000">
                <a:schemeClr val="accent3">
                  <a:lumMod val="40000"/>
                  <a:lumOff val="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dirty="0"/>
          </a:p>
        </p:txBody>
      </p:sp>
      <p:sp>
        <p:nvSpPr>
          <p:cNvPr id="2" name="Rectangle 1"/>
          <p:cNvSpPr/>
          <p:nvPr/>
        </p:nvSpPr>
        <p:spPr>
          <a:xfrm>
            <a:off x="381000" y="377455"/>
            <a:ext cx="8382000" cy="6088912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20000"/>
                  <a:lumOff val="80000"/>
                </a:schemeClr>
              </a:gs>
              <a:gs pos="50000">
                <a:schemeClr val="accent2">
                  <a:lumMod val="20000"/>
                  <a:lumOff val="80000"/>
                </a:schemeClr>
              </a:gs>
              <a:gs pos="100000">
                <a:schemeClr val="accent3">
                  <a:lumMod val="40000"/>
                  <a:lumOff val="60000"/>
                </a:schemeClr>
              </a:gs>
            </a:gsLst>
            <a:path path="circle">
              <a:fillToRect l="100000" t="100000"/>
            </a:path>
            <a:tileRect r="-100000" b="-10000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Horizontal Scroll 4"/>
          <p:cNvSpPr/>
          <p:nvPr/>
        </p:nvSpPr>
        <p:spPr>
          <a:xfrm>
            <a:off x="1600200" y="1143000"/>
            <a:ext cx="6172200" cy="4114800"/>
          </a:xfrm>
          <a:prstGeom prst="horizontalScroll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60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বাস্তব উপকরণ পাতা , কলম দেখিয়ে আলোচনা । </a:t>
            </a:r>
            <a:endParaRPr lang="en-US" sz="6000" b="1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Oval 5"/>
          <p:cNvSpPr/>
          <p:nvPr/>
        </p:nvSpPr>
        <p:spPr>
          <a:xfrm>
            <a:off x="381000" y="4713767"/>
            <a:ext cx="1752600" cy="1752600"/>
          </a:xfrm>
          <a:prstGeom prst="ellipse">
            <a:avLst/>
          </a:prstGeom>
          <a:blipFill dpi="0" rotWithShape="1"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693040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1438</TotalTime>
  <Words>485</Words>
  <Application>Microsoft Office PowerPoint</Application>
  <PresentationFormat>On-screen Show (4:3)</PresentationFormat>
  <Paragraphs>118</Paragraphs>
  <Slides>20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Office Theme</vt:lpstr>
      <vt:lpstr>Slide 1</vt:lpstr>
      <vt:lpstr>Slide 2</vt:lpstr>
      <vt:lpstr>Slide 3</vt:lpstr>
      <vt:lpstr>Slide 4</vt:lpstr>
      <vt:lpstr>                              উঃ ৫০.৫০ ও ৪৯.৫০টা. 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ARNAB</dc:creator>
  <cp:lastModifiedBy>PTI</cp:lastModifiedBy>
  <cp:revision>186</cp:revision>
  <dcterms:created xsi:type="dcterms:W3CDTF">2013-04-13T06:59:55Z</dcterms:created>
  <dcterms:modified xsi:type="dcterms:W3CDTF">2013-05-29T16:32:39Z</dcterms:modified>
</cp:coreProperties>
</file>