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9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0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D911-178D-4CC5-8A20-8F39BC0DD36E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5B75-E17D-4A7E-9B0E-C3C39A3F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amadulhoque" TargetMode="External"/><Relationship Id="rId2" Type="http://schemas.openxmlformats.org/officeDocument/2006/relationships/hyperlink" Target="mailto:samadul2011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428999"/>
            <a:ext cx="58674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641421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 শ্রেণির হিসাব বিজ্ঞান ক্লাশে সকলকে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588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532"/>
            <a:ext cx="9144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নিছের ছবিতে কোনটি লেনদেন ও কোনটি লেনদেন নয়  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69" y="2210676"/>
            <a:ext cx="5230738" cy="260809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00250"/>
            <a:ext cx="3810000" cy="3028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5650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আসবাবপত্র ক্রয় ২৫০০০ টাকা।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650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পুকুরের মাছ বিক্রয় ২৫০০ টাকা।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336" y="233323"/>
            <a:ext cx="146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92766" y="222280"/>
            <a:ext cx="237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লেনদেন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3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4167 -3.33333E-6 C -0.20521 -3.33333E-6 -0.28333 0.17894 -0.28333 0.325 L -0.28333 0.65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02674 -2.96296E-6 C 0.03872 -2.96296E-6 0.05348 0.18542 0.05348 0.33635 L 0.05348 0.67385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2179" y="0"/>
            <a:ext cx="64008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" y="1006215"/>
            <a:ext cx="7391400" cy="58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822500"/>
            <a:ext cx="26380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X+4=Y+6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0" y="-67270"/>
            <a:ext cx="1600200" cy="1743670"/>
          </a:xfrm>
          <a:prstGeom prst="wedgeRectCallout">
            <a:avLst>
              <a:gd name="adj1" fmla="val 14142"/>
              <a:gd name="adj2" fmla="val 67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এখানে কী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447800" y="-67270"/>
            <a:ext cx="1600200" cy="1743670"/>
          </a:xfrm>
          <a:prstGeom prst="wedgeRectCallout">
            <a:avLst>
              <a:gd name="adj1" fmla="val -30194"/>
              <a:gd name="adj2" fmla="val 72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এটি একটি সমীকরণ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124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A=L+E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5638800" cy="3505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  <a:cs typeface="NikoshBAN" pitchFamily="2" charset="0"/>
              </a:rPr>
              <a:t>A=L+E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	</a:t>
            </a:r>
            <a:endParaRPr lang="en-US" sz="3600" dirty="0" smtClean="0">
              <a:latin typeface="SutonnyMJ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†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hLv‡b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,</a:t>
            </a:r>
          </a:p>
          <a:p>
            <a:r>
              <a:rPr lang="en-US" sz="3600" dirty="0">
                <a:latin typeface="+mj-lt"/>
                <a:cs typeface="NikoshBAN" pitchFamily="2" charset="0"/>
              </a:rPr>
              <a:t>A= Assets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  (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m¤ú`mg~n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) </a:t>
            </a:r>
            <a:br>
              <a:rPr lang="en-US" sz="3600" dirty="0">
                <a:latin typeface="SutonnyMJ" pitchFamily="2" charset="0"/>
                <a:cs typeface="NikoshBAN" pitchFamily="2" charset="0"/>
              </a:rPr>
            </a:br>
            <a:r>
              <a:rPr lang="en-US" sz="3600" dirty="0">
                <a:latin typeface="+mj-lt"/>
                <a:cs typeface="NikoshBAN" pitchFamily="2" charset="0"/>
              </a:rPr>
              <a:t>L=  Liabilities 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(`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vqmg~n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) </a:t>
            </a:r>
            <a:br>
              <a:rPr lang="en-US" sz="3600" dirty="0">
                <a:latin typeface="SutonnyMJ" pitchFamily="2" charset="0"/>
                <a:cs typeface="NikoshBAN" pitchFamily="2" charset="0"/>
              </a:rPr>
            </a:br>
            <a:r>
              <a:rPr lang="en-US" sz="3600" dirty="0">
                <a:latin typeface="+mj-lt"/>
                <a:cs typeface="NikoshBAN" pitchFamily="2" charset="0"/>
              </a:rPr>
              <a:t>E=  Equity 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gvwjKvbv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m¦Z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¡)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524000"/>
            <a:ext cx="61722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এটি একটি হিসাবের সমীকরন।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cs typeface="NikoshBAN" pitchFamily="2" charset="0"/>
              </a:rPr>
              <a:t>A= Assets</a:t>
            </a:r>
            <a:r>
              <a:rPr lang="en-US" dirty="0">
                <a:latin typeface="SutonnyMJ" pitchFamily="2" charset="0"/>
                <a:cs typeface="NikoshBAN" pitchFamily="2" charset="0"/>
              </a:rPr>
              <a:t>  (</a:t>
            </a:r>
            <a:r>
              <a:rPr lang="en-US" dirty="0" err="1">
                <a:latin typeface="SutonnyMJ" pitchFamily="2" charset="0"/>
                <a:cs typeface="NikoshBAN" pitchFamily="2" charset="0"/>
              </a:rPr>
              <a:t>m¤ú`mg~n</a:t>
            </a:r>
            <a:r>
              <a:rPr lang="en-US" dirty="0">
                <a:latin typeface="SutonnyMJ" pitchFamily="2" charset="0"/>
                <a:cs typeface="NikoshBAN" pitchFamily="2" charset="0"/>
              </a:rPr>
              <a:t>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189037"/>
            <a:ext cx="5409365" cy="2697163"/>
          </a:xfrm>
        </p:spPr>
      </p:pic>
      <p:pic>
        <p:nvPicPr>
          <p:cNvPr id="102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4191000" cy="25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3794721"/>
            <a:ext cx="9144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NikoshBAN" pitchFamily="2" charset="0"/>
              </a:rPr>
              <a:t>m¤ú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` :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m¤ú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eySvq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A_©‰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bwZK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cwim¤ú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hv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Kvb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gvwjKvbvaxb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v‡K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hv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gybvdv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AR©‡bi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Kv‡R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üZ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| †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hgb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mv‡qi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gvwjKvbvaxb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AvmevecÎ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, `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vjvb‡KvVv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KjKâv</a:t>
            </a:r>
            <a:r>
              <a:rPr lang="bn-BD" sz="3600" dirty="0" smtClean="0">
                <a:latin typeface="SutonnyMJ" pitchFamily="2" charset="0"/>
                <a:cs typeface="NikoshBAN" pitchFamily="2" charset="0"/>
              </a:rPr>
              <a:t>, অফিস সরঞ্জাম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4876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L=  Liabilities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(`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vqmg~n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)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219200"/>
            <a:ext cx="4286250" cy="3362325"/>
          </a:xfrm>
        </p:spPr>
      </p:pic>
      <p:sp>
        <p:nvSpPr>
          <p:cNvPr id="5" name="Rectangle 4"/>
          <p:cNvSpPr/>
          <p:nvPr/>
        </p:nvSpPr>
        <p:spPr>
          <a:xfrm>
            <a:off x="0" y="4875074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</a:rPr>
              <a:t>`</a:t>
            </a:r>
            <a:r>
              <a:rPr lang="en-US" sz="3600" dirty="0" err="1">
                <a:latin typeface="SutonnyMJ" pitchFamily="2" charset="0"/>
              </a:rPr>
              <a:t>vq</a:t>
            </a:r>
            <a:r>
              <a:rPr lang="en-US" sz="3600" dirty="0">
                <a:latin typeface="SutonnyMJ" pitchFamily="2" charset="0"/>
              </a:rPr>
              <a:t> : `</a:t>
            </a:r>
            <a:r>
              <a:rPr lang="en-US" sz="3600" dirty="0" err="1">
                <a:latin typeface="SutonnyMJ" pitchFamily="2" charset="0"/>
              </a:rPr>
              <a:t>vq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n‡”Q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e¨emv‡qi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Avw</a:t>
            </a:r>
            <a:r>
              <a:rPr lang="en-US" sz="3600" dirty="0">
                <a:latin typeface="SutonnyMJ" pitchFamily="2" charset="0"/>
              </a:rPr>
              <a:t>_©K `</a:t>
            </a:r>
            <a:r>
              <a:rPr lang="en-US" sz="3600" dirty="0" err="1">
                <a:latin typeface="SutonnyMJ" pitchFamily="2" charset="0"/>
              </a:rPr>
              <a:t>vqe×Zv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hv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e¨emv‡qi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wbw</a:t>
            </a:r>
            <a:r>
              <a:rPr lang="en-US" sz="3600" dirty="0">
                <a:latin typeface="SutonnyMJ" pitchFamily="2" charset="0"/>
              </a:rPr>
              <a:t>`©ó </a:t>
            </a:r>
            <a:r>
              <a:rPr lang="en-US" sz="3600" dirty="0" err="1">
                <a:latin typeface="SutonnyMJ" pitchFamily="2" charset="0"/>
              </a:rPr>
              <a:t>mgq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c‡i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Aek¨B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cwi‡kva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A</a:t>
            </a:r>
            <a:r>
              <a:rPr lang="en-US" sz="3600" dirty="0">
                <a:latin typeface="SutonnyMJ" pitchFamily="2" charset="0"/>
              </a:rPr>
              <a:t>_©</a:t>
            </a:r>
            <a:r>
              <a:rPr lang="en-US" sz="3600" dirty="0" err="1">
                <a:latin typeface="SutonnyMJ" pitchFamily="2" charset="0"/>
              </a:rPr>
              <a:t>vr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e¨emv‡qi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gvU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</a:rPr>
              <a:t>Dci</a:t>
            </a:r>
            <a:r>
              <a:rPr lang="en-US" sz="3600" dirty="0">
                <a:latin typeface="SutonnyMJ" pitchFamily="2" charset="0"/>
              </a:rPr>
              <a:t> Z…</a:t>
            </a:r>
            <a:r>
              <a:rPr lang="en-US" sz="3600" dirty="0" err="1">
                <a:latin typeface="SutonnyMJ" pitchFamily="2" charset="0"/>
              </a:rPr>
              <a:t>Zxq</a:t>
            </a:r>
            <a:r>
              <a:rPr lang="en-US" sz="3600" dirty="0">
                <a:latin typeface="SutonnyMJ" pitchFamily="2" charset="0"/>
              </a:rPr>
              <a:t> c‡¶i `</a:t>
            </a:r>
            <a:r>
              <a:rPr lang="en-US" sz="3600" dirty="0" err="1">
                <a:latin typeface="SutonnyMJ" pitchFamily="2" charset="0"/>
              </a:rPr>
              <a:t>vweB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n‡”Q</a:t>
            </a:r>
            <a:r>
              <a:rPr lang="en-US" sz="3600" dirty="0">
                <a:latin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</a:rPr>
              <a:t>vq</a:t>
            </a:r>
            <a:r>
              <a:rPr lang="en-US" sz="3600" dirty="0">
                <a:latin typeface="SutonnyMJ" pitchFamily="2" charset="0"/>
              </a:rPr>
              <a:t>|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72055" y="2362200"/>
            <a:ext cx="3352800" cy="1447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ঋন/বাকিতে ক্রয়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cs typeface="NikoshBAN" pitchFamily="2" charset="0"/>
              </a:rPr>
              <a:t>E=  Equity </a:t>
            </a:r>
            <a:r>
              <a:rPr lang="en-US" dirty="0">
                <a:latin typeface="SutonnyMJ" pitchFamily="2" charset="0"/>
                <a:cs typeface="NikoshBAN" pitchFamily="2" charset="0"/>
              </a:rPr>
              <a:t>(</a:t>
            </a:r>
            <a:r>
              <a:rPr lang="en-US" dirty="0" err="1">
                <a:latin typeface="SutonnyMJ" pitchFamily="2" charset="0"/>
                <a:cs typeface="NikoshBAN" pitchFamily="2" charset="0"/>
              </a:rPr>
              <a:t>gvwjKvbv</a:t>
            </a:r>
            <a:r>
              <a:rPr lang="en-US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NikoshBAN" pitchFamily="2" charset="0"/>
              </a:rPr>
              <a:t>m¦Z</a:t>
            </a:r>
            <a:r>
              <a:rPr lang="en-US" dirty="0">
                <a:latin typeface="SutonnyMJ" pitchFamily="2" charset="0"/>
                <a:cs typeface="NikoshBAN" pitchFamily="2" charset="0"/>
              </a:rPr>
              <a:t>¡)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1586271"/>
            <a:ext cx="4017818" cy="2769425"/>
          </a:xfrm>
        </p:spPr>
      </p:pic>
      <p:sp>
        <p:nvSpPr>
          <p:cNvPr id="7" name="Rectangle 6"/>
          <p:cNvSpPr/>
          <p:nvPr/>
        </p:nvSpPr>
        <p:spPr>
          <a:xfrm>
            <a:off x="-88826" y="4952835"/>
            <a:ext cx="9232826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latin typeface="SutonnyMJ" pitchFamily="2" charset="0"/>
              </a:rPr>
              <a:t>gvwjKvbv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m¦Z</a:t>
            </a:r>
            <a:r>
              <a:rPr lang="en-US" sz="3600" dirty="0">
                <a:latin typeface="SutonnyMJ" pitchFamily="2" charset="0"/>
              </a:rPr>
              <a:t>¡ : </a:t>
            </a:r>
            <a:r>
              <a:rPr lang="en-US" sz="3600" dirty="0" err="1">
                <a:latin typeface="SutonnyMJ" pitchFamily="2" charset="0"/>
              </a:rPr>
              <a:t>e¨emv‡qi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gvU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</a:rPr>
              <a:t>` †_‡K Z…</a:t>
            </a:r>
            <a:r>
              <a:rPr lang="en-US" sz="3600" dirty="0" err="1">
                <a:latin typeface="SutonnyMJ" pitchFamily="2" charset="0"/>
              </a:rPr>
              <a:t>Zxq</a:t>
            </a:r>
            <a:r>
              <a:rPr lang="en-US" sz="3600" dirty="0">
                <a:latin typeface="SutonnyMJ" pitchFamily="2" charset="0"/>
              </a:rPr>
              <a:t> c‡¶i `</a:t>
            </a:r>
            <a:r>
              <a:rPr lang="en-US" sz="3600" dirty="0" err="1">
                <a:latin typeface="SutonnyMJ" pitchFamily="2" charset="0"/>
              </a:rPr>
              <a:t>vwe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</a:rPr>
              <a:t>w`‡j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hvnv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Aewkó</a:t>
            </a:r>
            <a:r>
              <a:rPr lang="en-US" sz="3600" dirty="0">
                <a:latin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</a:rPr>
              <a:t>v‡K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n‡”Q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gvwjKvbv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m¦Z</a:t>
            </a:r>
            <a:r>
              <a:rPr lang="en-US" sz="3600" dirty="0">
                <a:latin typeface="SutonnyMJ" pitchFamily="2" charset="0"/>
              </a:rPr>
              <a:t>¡| A_©</a:t>
            </a:r>
            <a:r>
              <a:rPr lang="en-US" sz="3600" dirty="0" err="1">
                <a:latin typeface="SutonnyMJ" pitchFamily="2" charset="0"/>
              </a:rPr>
              <a:t>vr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gvU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</a:rPr>
              <a:t>Dci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gvwj‡Ki</a:t>
            </a:r>
            <a:r>
              <a:rPr lang="en-US" sz="3600" dirty="0">
                <a:latin typeface="SutonnyMJ" pitchFamily="2" charset="0"/>
              </a:rPr>
              <a:t> †h `</a:t>
            </a:r>
            <a:r>
              <a:rPr lang="en-US" sz="3600" dirty="0" err="1">
                <a:latin typeface="SutonnyMJ" pitchFamily="2" charset="0"/>
              </a:rPr>
              <a:t>vwe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n‡”Q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gvwjKvbv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m¦Z</a:t>
            </a:r>
            <a:r>
              <a:rPr lang="en-US" sz="3600" dirty="0" smtClean="0">
                <a:latin typeface="SutonnyMJ" pitchFamily="2" charset="0"/>
              </a:rPr>
              <a:t>¡¡|</a:t>
            </a:r>
            <a:endParaRPr lang="bn-BD" sz="3600" dirty="0" smtClean="0">
              <a:latin typeface="SutonnyMJ" pitchFamily="2" charset="0"/>
            </a:endParaRPr>
          </a:p>
          <a:p>
            <a:endParaRPr lang="en-US" sz="800" dirty="0">
              <a:latin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125" y="1537135"/>
            <a:ext cx="4755675" cy="33526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ক্রয়, বিক্রয়, প্রদান, প্রাপ্তি, মুলধন, উত্তলন।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972" y="2136339"/>
            <a:ext cx="73914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</a:rPr>
              <a:t>` = `</a:t>
            </a:r>
            <a:r>
              <a:rPr lang="en-US" sz="3200" dirty="0" err="1">
                <a:latin typeface="SutonnyMJ" pitchFamily="2" charset="0"/>
              </a:rPr>
              <a:t>vq</a:t>
            </a:r>
            <a:r>
              <a:rPr lang="en-US" sz="3200" dirty="0">
                <a:latin typeface="SutonnyMJ" pitchFamily="2" charset="0"/>
              </a:rPr>
              <a:t> + </a:t>
            </a:r>
            <a:r>
              <a:rPr lang="en-US" sz="3200" dirty="0" err="1">
                <a:latin typeface="SutonnyMJ" pitchFamily="2" charset="0"/>
              </a:rPr>
              <a:t>g~jab</a:t>
            </a:r>
            <a:r>
              <a:rPr lang="en-US" sz="3200" dirty="0">
                <a:latin typeface="SutonnyMJ" pitchFamily="2" charset="0"/>
              </a:rPr>
              <a:t> + </a:t>
            </a:r>
            <a:r>
              <a:rPr lang="en-US" sz="3200" dirty="0" err="1">
                <a:latin typeface="SutonnyMJ" pitchFamily="2" charset="0"/>
              </a:rPr>
              <a:t>Avq</a:t>
            </a:r>
            <a:r>
              <a:rPr lang="en-US" sz="3200" dirty="0">
                <a:latin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</a:rPr>
              <a:t>LiP</a:t>
            </a:r>
            <a:r>
              <a:rPr lang="en-US" sz="3200" dirty="0">
                <a:latin typeface="SutonnyMJ" pitchFamily="2" charset="0"/>
              </a:rPr>
              <a:t> - </a:t>
            </a:r>
            <a:r>
              <a:rPr lang="en-US" sz="3200" dirty="0" err="1" smtClean="0">
                <a:latin typeface="SutonnyMJ" pitchFamily="2" charset="0"/>
              </a:rPr>
              <a:t>D‡Ëvjb</a:t>
            </a:r>
            <a:endParaRPr lang="bn-BD" sz="3200" dirty="0" smtClean="0">
              <a:latin typeface="SutonnyMJ" pitchFamily="2" charset="0"/>
            </a:endParaRPr>
          </a:p>
          <a:p>
            <a:r>
              <a:rPr lang="en-US" sz="3200" dirty="0">
                <a:latin typeface="SutonnyMJ" pitchFamily="2" charset="0"/>
              </a:rPr>
              <a:t>	†</a:t>
            </a:r>
            <a:r>
              <a:rPr lang="en-US" sz="3200" dirty="0" err="1">
                <a:latin typeface="SutonnyMJ" pitchFamily="2" charset="0"/>
              </a:rPr>
              <a:t>hLv‡b</a:t>
            </a:r>
            <a:r>
              <a:rPr lang="en-US" sz="3200" dirty="0" smtClean="0">
                <a:latin typeface="SutonnyMJ" pitchFamily="2" charset="0"/>
              </a:rPr>
              <a:t>,</a:t>
            </a:r>
            <a:r>
              <a:rPr lang="en-US" sz="3200" dirty="0">
                <a:cs typeface="NikoshBAN" pitchFamily="2" charset="0"/>
              </a:rPr>
              <a:t> A = L + (C + R - E - D)</a:t>
            </a:r>
            <a:endParaRPr lang="en-US" sz="3200" dirty="0">
              <a:latin typeface="SutonnyMJ" pitchFamily="2" charset="0"/>
            </a:endParaRPr>
          </a:p>
          <a:p>
            <a:r>
              <a:rPr lang="en-US" sz="3200" dirty="0">
                <a:latin typeface="SutonnyMJ" pitchFamily="2" charset="0"/>
              </a:rPr>
              <a:t>A_©</a:t>
            </a:r>
            <a:r>
              <a:rPr lang="en-US" sz="3200" dirty="0" err="1">
                <a:latin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</a:rPr>
              <a:t>	</a:t>
            </a:r>
            <a:r>
              <a:rPr lang="en-US" sz="3200" dirty="0">
                <a:latin typeface="+mj-lt"/>
              </a:rPr>
              <a:t>A=Assets</a:t>
            </a:r>
            <a:r>
              <a:rPr lang="en-US" sz="3200" dirty="0">
                <a:latin typeface="SutonnyMJ" pitchFamily="2" charset="0"/>
              </a:rPr>
              <a:t> ( </a:t>
            </a:r>
            <a:r>
              <a:rPr lang="en-US" sz="3200" dirty="0" err="1">
                <a:latin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</a:rPr>
              <a:t>` )</a:t>
            </a:r>
          </a:p>
          <a:p>
            <a:r>
              <a:rPr lang="en-US" sz="3200" dirty="0">
                <a:latin typeface="+mj-lt"/>
                <a:cs typeface="NikoshBAN" pitchFamily="2" charset="0"/>
              </a:rPr>
              <a:t>	L=Liabilities </a:t>
            </a:r>
            <a:r>
              <a:rPr lang="en-US" sz="3200" dirty="0">
                <a:latin typeface="SutonnyMJ" pitchFamily="2" charset="0"/>
              </a:rPr>
              <a:t>( `</a:t>
            </a:r>
            <a:r>
              <a:rPr lang="en-US" sz="3200" dirty="0" err="1">
                <a:latin typeface="SutonnyMJ" pitchFamily="2" charset="0"/>
              </a:rPr>
              <a:t>vq</a:t>
            </a:r>
            <a:r>
              <a:rPr lang="en-US" sz="3200" dirty="0">
                <a:latin typeface="SutonnyMJ" pitchFamily="2" charset="0"/>
              </a:rPr>
              <a:t> )</a:t>
            </a:r>
          </a:p>
          <a:p>
            <a:r>
              <a:rPr lang="bn-BD" sz="3200" dirty="0" smtClean="0">
                <a:latin typeface="+mj-lt"/>
              </a:rPr>
              <a:t>	</a:t>
            </a:r>
            <a:r>
              <a:rPr lang="en-US" sz="3200" dirty="0" smtClean="0">
                <a:latin typeface="+mj-lt"/>
              </a:rPr>
              <a:t>C=Capital</a:t>
            </a:r>
            <a:r>
              <a:rPr lang="en-US" sz="3200" dirty="0">
                <a:latin typeface="+mj-lt"/>
              </a:rPr>
              <a:t> </a:t>
            </a:r>
            <a:r>
              <a:rPr lang="en-US" sz="3200" dirty="0">
                <a:latin typeface="SutonnyMJ" pitchFamily="2" charset="0"/>
              </a:rPr>
              <a:t> ( </a:t>
            </a:r>
            <a:r>
              <a:rPr lang="en-US" sz="3200" dirty="0" err="1">
                <a:latin typeface="SutonnyMJ" pitchFamily="2" charset="0"/>
              </a:rPr>
              <a:t>g~jab</a:t>
            </a:r>
            <a:r>
              <a:rPr lang="en-US" sz="3200" dirty="0">
                <a:latin typeface="SutonnyMJ" pitchFamily="2" charset="0"/>
              </a:rPr>
              <a:t> ) </a:t>
            </a:r>
            <a:br>
              <a:rPr lang="en-US" sz="3200" dirty="0">
                <a:latin typeface="SutonnyMJ" pitchFamily="2" charset="0"/>
              </a:rPr>
            </a:br>
            <a:r>
              <a:rPr lang="bn-BD" sz="3200" dirty="0" smtClean="0">
                <a:latin typeface="SutonnyMJ" pitchFamily="2" charset="0"/>
              </a:rPr>
              <a:t>	</a:t>
            </a:r>
            <a:r>
              <a:rPr lang="en-US" sz="3200" dirty="0" smtClean="0">
                <a:latin typeface="+mj-lt"/>
              </a:rPr>
              <a:t>R=Revenue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</a:rPr>
              <a:t>Avq</a:t>
            </a:r>
            <a:r>
              <a:rPr lang="en-US" sz="3200" dirty="0">
                <a:latin typeface="SutonnyMJ" pitchFamily="2" charset="0"/>
              </a:rPr>
              <a:t>) </a:t>
            </a:r>
            <a:br>
              <a:rPr lang="en-US" sz="3200" dirty="0">
                <a:latin typeface="SutonnyMJ" pitchFamily="2" charset="0"/>
              </a:rPr>
            </a:br>
            <a:r>
              <a:rPr lang="bn-BD" sz="3200" dirty="0" smtClean="0">
                <a:latin typeface="SutonnyMJ" pitchFamily="2" charset="0"/>
              </a:rPr>
              <a:t>	</a:t>
            </a:r>
            <a:r>
              <a:rPr lang="en-US" sz="3200" dirty="0" smtClean="0">
                <a:latin typeface="+mj-lt"/>
              </a:rPr>
              <a:t>E=Expenses</a:t>
            </a:r>
            <a:r>
              <a:rPr lang="en-US" sz="3200" dirty="0">
                <a:latin typeface="SutonnyMJ" pitchFamily="2" charset="0"/>
              </a:rPr>
              <a:t>  (</a:t>
            </a:r>
            <a:r>
              <a:rPr lang="en-US" sz="3200" dirty="0" err="1">
                <a:latin typeface="SutonnyMJ" pitchFamily="2" charset="0"/>
              </a:rPr>
              <a:t>LiP</a:t>
            </a:r>
            <a:r>
              <a:rPr lang="en-US" sz="3200" dirty="0">
                <a:latin typeface="SutonnyMJ" pitchFamily="2" charset="0"/>
              </a:rPr>
              <a:t>) </a:t>
            </a:r>
            <a:br>
              <a:rPr lang="en-US" sz="3200" dirty="0">
                <a:latin typeface="SutonnyMJ" pitchFamily="2" charset="0"/>
              </a:rPr>
            </a:br>
            <a:r>
              <a:rPr lang="bn-BD" sz="3200" dirty="0" smtClean="0">
                <a:latin typeface="SutonnyMJ" pitchFamily="2" charset="0"/>
              </a:rPr>
              <a:t>	</a:t>
            </a:r>
            <a:r>
              <a:rPr lang="en-US" sz="3200" dirty="0" smtClean="0">
                <a:latin typeface="+mj-lt"/>
              </a:rPr>
              <a:t>D=Drawings</a:t>
            </a:r>
            <a:r>
              <a:rPr lang="en-US" sz="3200" dirty="0">
                <a:latin typeface="SutonnyMJ" pitchFamily="2" charset="0"/>
              </a:rPr>
              <a:t>  (</a:t>
            </a:r>
            <a:r>
              <a:rPr lang="en-US" sz="3200" dirty="0" err="1">
                <a:latin typeface="SutonnyMJ" pitchFamily="2" charset="0"/>
              </a:rPr>
              <a:t>D‡Ëvjb</a:t>
            </a:r>
            <a:r>
              <a:rPr lang="en-US" sz="3200" dirty="0">
                <a:latin typeface="SutonnyMJ" pitchFamily="2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972" y="381000"/>
            <a:ext cx="7086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</a:rPr>
              <a:t>wnmve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mgxKiYwU‡K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ewa©Z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Ki‡j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cvIqv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Ñ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838200"/>
            <a:ext cx="77724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2865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91600" cy="208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86883"/>
            <a:ext cx="4749800" cy="480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419600"/>
            <a:ext cx="88487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4038600" cy="2013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05" y="609600"/>
            <a:ext cx="2470095" cy="2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28800"/>
            <a:ext cx="8753475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06" y="2743200"/>
            <a:ext cx="2549693" cy="219910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24455"/>
            <a:ext cx="4895850" cy="32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" y="4800600"/>
            <a:ext cx="8810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" y="4595732"/>
            <a:ext cx="6019800" cy="1020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পন্য বিক্রয় ২,০০০ টাকা।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2743200" cy="2057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76200"/>
            <a:ext cx="3505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দলিয় কাজঃ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9144000" cy="1020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লেনদেন গুলোর ফলে হিসাব সমীকরনের কোন কোন উপাদানের পরিবর্তন ঘটেছে?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0999"/>
            <a:ext cx="2743200" cy="18302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276" y="2590800"/>
            <a:ext cx="6019800" cy="1020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smtClean="0">
                <a:latin typeface="NikoshBAN" pitchFamily="2" charset="0"/>
                <a:cs typeface="NikoshBAN" pitchFamily="2" charset="0"/>
              </a:rPr>
              <a:t>১. ব্যাংক হতে টাকা উত্তলন ১০,০০০।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429000" y="762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524" y="1226644"/>
            <a:ext cx="8472948" cy="50217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905000"/>
            <a:ext cx="8305800" cy="38099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 সামাদুল হক।</a:t>
            </a:r>
            <a:b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বাতিসা মাধ্যমিক বিদ্যালয়</a:t>
            </a:r>
            <a:b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চৌদ্দগ্রাম, কুমিল্লা।</a:t>
            </a:r>
            <a:b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০১৭৪৯-২৬৯৩৪৬</a:t>
            </a:r>
            <a:b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01835-349184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  <a:hlinkClick r:id="rId2"/>
              </a:rPr>
              <a:t>samadul2011@gmail.com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b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</a:b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Facebook: 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  <a:hlinkClick r:id="rId3"/>
              </a:rPr>
              <a:t>www.facebook.com/samadulhoque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/>
            </a:r>
            <a:b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</a:b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skype:      samadulhoque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</a:b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196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2743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হিসাব সমীকরনের বর্ধিত রূপটি কী?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দায় কী?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সম্পদ কী?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এর পূর্ণরূপ কী?</a:t>
            </a:r>
          </a:p>
        </p:txBody>
      </p:sp>
    </p:spTree>
    <p:extLst>
      <p:ext uri="{BB962C8B-B14F-4D97-AF65-F5344CB8AC3E}">
        <p14:creationId xmlns:p14="http://schemas.microsoft.com/office/powerpoint/2010/main" val="17348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2971800" cy="1311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9006083" cy="2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799"/>
            <a:ext cx="8610600" cy="20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suman\photo\pictur samad\PinkRose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69278"/>
            <a:ext cx="6248399" cy="6488722"/>
          </a:xfrm>
          <a:prstGeom prst="rect">
            <a:avLst/>
          </a:prstGeom>
          <a:noFill/>
        </p:spPr>
      </p:pic>
      <p:pic>
        <p:nvPicPr>
          <p:cNvPr id="3076" name="Picture 4" descr="C:\suman\Downloads\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152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219200"/>
            <a:ext cx="7696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1676400"/>
            <a:ext cx="8153400" cy="4449763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বিষয়-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810000" cy="9604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perspectiveRight"/>
              <a:lightRig rig="threePt" dir="t"/>
            </a:scene3d>
          </a:bodyPr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নিছের ছবিগুলো দেখ:-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286000"/>
            <a:ext cx="4326835" cy="28950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72" y="2286000"/>
            <a:ext cx="4268628" cy="28479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0" y="156030"/>
            <a:ext cx="1371600" cy="1676400"/>
          </a:xfrm>
          <a:prstGeom prst="wedgeRoundRectCallout">
            <a:avLst>
              <a:gd name="adj1" fmla="val -20833"/>
              <a:gd name="adj2" fmla="val 85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লোকটি কে? কী করে?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085023">
            <a:off x="7541507" y="990601"/>
            <a:ext cx="1371600" cy="1676400"/>
          </a:xfrm>
          <a:prstGeom prst="wedgeRoundRectCallout">
            <a:avLst>
              <a:gd name="adj1" fmla="val -57539"/>
              <a:gd name="adj2" fmla="val 93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লোকটি কে? কী করে?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1569608">
            <a:off x="1285820" y="676728"/>
            <a:ext cx="1451202" cy="1676400"/>
          </a:xfrm>
          <a:prstGeom prst="wedgeRoundRectCallout">
            <a:avLst>
              <a:gd name="adj1" fmla="val -57539"/>
              <a:gd name="adj2" fmla="val 93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লোকটি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বিক্রেতা। পন্য বিক্রি করে।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638800" cy="1828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-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399" y="3505200"/>
            <a:ext cx="365760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905000"/>
            <a:ext cx="8153400" cy="10849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AdorshoLipi"/>
                <a:cs typeface="NikoshBAN" pitchFamily="2" charset="0"/>
              </a:rPr>
              <a:t>পাঠ শেষে শিক্ষার্থীরা -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AdorshoLipi"/>
                <a:cs typeface="NikoshBAN" pitchFamily="2" charset="0"/>
              </a:rPr>
              <a:t> </a:t>
            </a:r>
          </a:p>
          <a:p>
            <a:endParaRPr lang="bn-BD" sz="105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57199"/>
            <a:ext cx="37846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AdorshoLipi"/>
                <a:cs typeface="NikoshBAN" pitchFamily="2" charset="0"/>
              </a:rPr>
              <a:t>শিখনফলঃ</a:t>
            </a:r>
            <a:endParaRPr lang="bn-BD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ea typeface="AdorshoLipi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9808" y="3281471"/>
            <a:ext cx="732739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</a:rPr>
              <a:t>jb</a:t>
            </a:r>
            <a:r>
              <a:rPr lang="en-US" sz="2800" dirty="0">
                <a:latin typeface="SutonnyMJ" pitchFamily="2" charset="0"/>
              </a:rPr>
              <a:t>‡`‡bi </a:t>
            </a:r>
            <a:r>
              <a:rPr lang="en-US" sz="2800" dirty="0" err="1">
                <a:latin typeface="SutonnyMJ" pitchFamily="2" charset="0"/>
              </a:rPr>
              <a:t>aviYv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e¨vL¨v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</a:rPr>
              <a:t>|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</a:rPr>
              <a:t>jb</a:t>
            </a:r>
            <a:r>
              <a:rPr lang="en-US" sz="2800" dirty="0">
                <a:latin typeface="SutonnyMJ" pitchFamily="2" charset="0"/>
              </a:rPr>
              <a:t>‡`b I </a:t>
            </a:r>
            <a:r>
              <a:rPr lang="en-US" sz="2800" dirty="0" err="1">
                <a:latin typeface="SutonnyMJ" pitchFamily="2" charset="0"/>
              </a:rPr>
              <a:t>NUbvi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</a:rPr>
              <a:t>_©K¨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</a:rPr>
              <a:t>|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jb</a:t>
            </a:r>
            <a:r>
              <a:rPr lang="en-US" sz="2800" dirty="0">
                <a:latin typeface="SutonnyMJ" pitchFamily="2" charset="0"/>
              </a:rPr>
              <a:t>‡`‡bi </a:t>
            </a:r>
            <a:r>
              <a:rPr lang="en-US" sz="2800" dirty="0" err="1">
                <a:latin typeface="SutonnyMJ" pitchFamily="2" charset="0"/>
              </a:rPr>
              <a:t>cÖK</a:t>
            </a:r>
            <a:r>
              <a:rPr lang="en-US" sz="2800" dirty="0">
                <a:latin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</a:rPr>
              <a:t> kbv³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</a:rPr>
              <a:t>|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wnmve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mgxKiY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we‡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শ্ল</a:t>
            </a:r>
            <a:r>
              <a:rPr lang="en-US" sz="2800" dirty="0" err="1" smtClean="0">
                <a:latin typeface="SutonnyMJ" pitchFamily="2" charset="0"/>
              </a:rPr>
              <a:t>lY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278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নিছের ছবিতে কোনটি ঘটনা ও কোনটি লেনদেন?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267200" cy="30756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86" y="1066800"/>
            <a:ext cx="3429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43" y="418413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মালিকের কেমেরাটি চুরি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5114" y="436227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অফিসের জন্য ক্যলকোলেটর ক্রয়।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58380"/>
            <a:ext cx="3276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 ঘটে, তাই ঘটনা।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657" y="4731603"/>
            <a:ext cx="4267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ঘটনার ফলে ব্যবসায়ের আর্থিক অবস্থার পরিবর্তন ঘটে, তাকেই লেনদেন বলে।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52871"/>
            <a:ext cx="45157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কেমেরাটি চুরি হওয়াতে ব্যবসায়ের আর্থিক অবস্থার কোন পরিবর্তন হয়নি, তাই এটি লেনদেন নয়। শুধুমাত্র একটি ঘটনা।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657" y="5581471"/>
            <a:ext cx="42672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ক্যলকোলেটর ক্রয় করাতে ব্যবসায় থেকে টাকা গেছে এবং ক্যলকোলেটর এসেছে। তাই এটি লেনদেন।</a:t>
            </a:r>
          </a:p>
        </p:txBody>
      </p:sp>
    </p:spTree>
    <p:extLst>
      <p:ext uri="{BB962C8B-B14F-4D97-AF65-F5344CB8AC3E}">
        <p14:creationId xmlns:p14="http://schemas.microsoft.com/office/powerpoint/2010/main" val="33778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লেনদেন এর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বৈশিষ্ট্য: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>
                <a:latin typeface="SutonnyMJ" pitchFamily="2" charset="0"/>
                <a:cs typeface="SutonnyAMJ" pitchFamily="2" charset="0"/>
              </a:rPr>
              <a:t>A‡_©i 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As‡K</a:t>
            </a:r>
            <a:r>
              <a:rPr lang="en-US" dirty="0">
                <a:latin typeface="SutonnyMJ" pitchFamily="2" charset="0"/>
                <a:cs typeface="SutonnyA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cwigvc‡hvM</a:t>
            </a:r>
            <a:r>
              <a:rPr lang="en-US" dirty="0" smtClean="0">
                <a:latin typeface="SutonnyMJ" pitchFamily="2" charset="0"/>
                <a:cs typeface="SutonnyAMJ" pitchFamily="2" charset="0"/>
              </a:rPr>
              <a:t>¨</a:t>
            </a:r>
            <a:r>
              <a:rPr lang="bn-BD" dirty="0" smtClean="0">
                <a:latin typeface="SutonnyMJ" pitchFamily="2" charset="0"/>
                <a:cs typeface="SutonnyAMJ" pitchFamily="2" charset="0"/>
              </a:rPr>
              <a:t>।</a:t>
            </a:r>
            <a:endParaRPr lang="bn-BD" dirty="0" smtClean="0">
              <a:latin typeface="SutonnyMJ" pitchFamily="2" charset="0"/>
              <a:cs typeface="SutonnyA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AMJ" pitchFamily="2" charset="0"/>
              </a:rPr>
              <a:t>Avw</a:t>
            </a:r>
            <a:r>
              <a:rPr lang="en-US" dirty="0">
                <a:latin typeface="SutonnyMJ" pitchFamily="2" charset="0"/>
                <a:cs typeface="SutonnyAMJ" pitchFamily="2" charset="0"/>
              </a:rPr>
              <a:t>_©K 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Ae</a:t>
            </a:r>
            <a:r>
              <a:rPr lang="en-US" dirty="0">
                <a:latin typeface="SutonnyMJ" pitchFamily="2" charset="0"/>
                <a:cs typeface="SutonnyAMJ" pitchFamily="2" charset="0"/>
              </a:rPr>
              <a:t>¯’vi </a:t>
            </a:r>
            <a:r>
              <a:rPr lang="en-US" dirty="0" err="1" smtClean="0">
                <a:latin typeface="SutonnyMJ" pitchFamily="2" charset="0"/>
                <a:cs typeface="SutonnyAMJ" pitchFamily="2" charset="0"/>
              </a:rPr>
              <a:t>cwieZ©b</a:t>
            </a:r>
            <a:r>
              <a:rPr lang="bn-BD" dirty="0" smtClean="0">
                <a:latin typeface="SutonnyMJ" pitchFamily="2" charset="0"/>
                <a:cs typeface="SutonnyAMJ" pitchFamily="2" charset="0"/>
              </a:rPr>
              <a:t>।</a:t>
            </a:r>
            <a:endParaRPr lang="en-US" dirty="0">
              <a:latin typeface="SutonnyMJ" pitchFamily="2" charset="0"/>
              <a:cs typeface="SutonnyA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AMJ" pitchFamily="2" charset="0"/>
              </a:rPr>
              <a:t>wnmve</a:t>
            </a:r>
            <a:r>
              <a:rPr lang="en-US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mgxKi‡Y</a:t>
            </a:r>
            <a:r>
              <a:rPr lang="en-US" dirty="0">
                <a:latin typeface="SutonnyMJ" pitchFamily="2" charset="0"/>
                <a:cs typeface="SutonnyA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cÖfve</a:t>
            </a:r>
            <a:r>
              <a:rPr lang="en-US" dirty="0">
                <a:latin typeface="SutonnyMJ" pitchFamily="2" charset="0"/>
                <a:cs typeface="SutonnyAMJ" pitchFamily="2" charset="0"/>
              </a:rPr>
              <a:t> </a:t>
            </a:r>
            <a:r>
              <a:rPr lang="en-US" dirty="0" err="1" smtClean="0">
                <a:latin typeface="SutonnySushreeMJ" pitchFamily="2" charset="0"/>
                <a:cs typeface="SutonnySushreeMJ" pitchFamily="2" charset="0"/>
              </a:rPr>
              <a:t>we¯Ívi</a:t>
            </a:r>
            <a:r>
              <a:rPr lang="bn-BD" dirty="0" smtClean="0">
                <a:latin typeface="SutonnyMJ" pitchFamily="2" charset="0"/>
                <a:cs typeface="SutonnyAMJ" pitchFamily="2" charset="0"/>
              </a:rPr>
              <a:t>।</a:t>
            </a:r>
            <a:endParaRPr lang="en-US" dirty="0">
              <a:latin typeface="SutonnyMJ" pitchFamily="2" charset="0"/>
              <a:cs typeface="SutonnyAMJ" pitchFamily="2" charset="0"/>
            </a:endParaRPr>
          </a:p>
          <a:p>
            <a:r>
              <a:rPr lang="en-US" dirty="0">
                <a:latin typeface="SutonnyMJ" pitchFamily="2" charset="0"/>
                <a:cs typeface="SutonnyAMJ" pitchFamily="2" charset="0"/>
              </a:rPr>
              <a:t>ˆØZ </a:t>
            </a:r>
            <a:r>
              <a:rPr lang="en-US" dirty="0" err="1" smtClean="0">
                <a:latin typeface="SutonnyMJ" pitchFamily="2" charset="0"/>
                <a:cs typeface="SutonnyAMJ" pitchFamily="2" charset="0"/>
              </a:rPr>
              <a:t>mËv</a:t>
            </a:r>
            <a:r>
              <a:rPr lang="bn-BD" dirty="0">
                <a:latin typeface="SutonnyMJ" pitchFamily="2" charset="0"/>
                <a:cs typeface="SutonnyAMJ" pitchFamily="2" charset="0"/>
              </a:rPr>
              <a:t>।</a:t>
            </a:r>
            <a:endParaRPr lang="en-US" dirty="0">
              <a:latin typeface="SutonnyMJ" pitchFamily="2" charset="0"/>
              <a:cs typeface="SutonnyAMJ" pitchFamily="2" charset="0"/>
            </a:endParaRPr>
          </a:p>
          <a:p>
            <a:r>
              <a:rPr lang="en-US" dirty="0">
                <a:latin typeface="SutonnyMJ" pitchFamily="2" charset="0"/>
                <a:cs typeface="SutonnyAMJ" pitchFamily="2" charset="0"/>
              </a:rPr>
              <a:t>¯^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qsm¤ú~Y</a:t>
            </a:r>
            <a:r>
              <a:rPr lang="en-US" dirty="0">
                <a:latin typeface="SutonnyMJ" pitchFamily="2" charset="0"/>
                <a:cs typeface="SutonnyAMJ" pitchFamily="2" charset="0"/>
              </a:rPr>
              <a:t>© I ¯^</a:t>
            </a:r>
            <a:r>
              <a:rPr lang="en-US" dirty="0" err="1">
                <a:latin typeface="SutonnyMJ" pitchFamily="2" charset="0"/>
                <a:cs typeface="SutonnyAMJ" pitchFamily="2" charset="0"/>
              </a:rPr>
              <a:t>Zš</a:t>
            </a:r>
            <a:r>
              <a:rPr lang="en-US" dirty="0" smtClean="0">
                <a:latin typeface="SutonnyMJ" pitchFamily="2" charset="0"/>
                <a:cs typeface="SutonnyAMJ" pitchFamily="2" charset="0"/>
              </a:rPr>
              <a:t>¿</a:t>
            </a:r>
            <a:r>
              <a:rPr lang="bn-BD" dirty="0" smtClean="0">
                <a:latin typeface="SutonnyMJ" pitchFamily="2" charset="0"/>
                <a:cs typeface="SutonnyAMJ" pitchFamily="2" charset="0"/>
              </a:rPr>
              <a:t>।</a:t>
            </a:r>
            <a:endParaRPr lang="en-US" dirty="0">
              <a:latin typeface="Sutonny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AMJ" pitchFamily="2" charset="0"/>
            </a:endParaRPr>
          </a:p>
          <a:p>
            <a:endParaRPr lang="en-US" dirty="0">
              <a:latin typeface="Sutonny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নিছের ছবিতে কোনটি লেনদেন ও কোনটি লেনদেন নয়  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800675"/>
            <a:ext cx="4550229" cy="30198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2" y="1828800"/>
            <a:ext cx="4114800" cy="2991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952" y="547473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লা বৈশাখে ইলিশ মাছ ক্রয় ৩০০০ টাকা।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47473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চাল বিক্রয় ২৫০০ টাকা।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4102" y="217557"/>
            <a:ext cx="146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206514"/>
            <a:ext cx="237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লেনদেন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7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1267 -3.33333E-6 C 0.30799 -3.33333E-6 0.42535 0.18218 0.42535 0.33056 L 0.42535 0.66111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31076 2.22222E-6 C -0.45034 2.22222E-6 -0.62152 0.18055 -0.62152 0.32731 L -0.62152 0.65555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76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526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মো: সামাদুল হক। বাতিসা মাধ্যমিক বিদ্যালয় চৌদ্দগ্রাম, কুমিল্লা। মোবাইল- ০১৭৪৯-২৬৯৩৪৬     01835-349184 ইমেইল-  samadul2011@gmail.com  Facebook: www.facebook.com/samadulhoque skype:      samadulhoque </vt:lpstr>
      <vt:lpstr>PowerPoint Presentation</vt:lpstr>
      <vt:lpstr>নিছের ছবিগুলো দেখ:-</vt:lpstr>
      <vt:lpstr>অধ্যায় - ২</vt:lpstr>
      <vt:lpstr>PowerPoint Presentation</vt:lpstr>
      <vt:lpstr>নিছের ছবিতে কোনটি ঘটনা ও কোনটি লেনদেন?</vt:lpstr>
      <vt:lpstr>লেনদেন এর বৈশিষ্ট্য:</vt:lpstr>
      <vt:lpstr>PowerPoint Presentation</vt:lpstr>
      <vt:lpstr>PowerPoint Presentation</vt:lpstr>
      <vt:lpstr>নিচের ছবিতে কী দেখতে পাচ্ছ?</vt:lpstr>
      <vt:lpstr>A=L+E</vt:lpstr>
      <vt:lpstr>A= Assets  (m¤ú`mg~n) </vt:lpstr>
      <vt:lpstr>L=  Liabilities (`vqmg~n) </vt:lpstr>
      <vt:lpstr>E=  Equity (gvwjKvbv m¦Z¡)</vt:lpstr>
      <vt:lpstr>PowerPoint Presentation</vt:lpstr>
      <vt:lpstr>PowerPoint Presentation</vt:lpstr>
      <vt:lpstr>PowerPoint Presentation</vt:lpstr>
      <vt:lpstr>২. পন্য বিক্রয় ২,০০০ টাকা।</vt:lpstr>
      <vt:lpstr>মূল্যায়ন</vt:lpstr>
      <vt:lpstr>বাড়ির কাজঃ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SSA. SAZIB # 01671417741 # 01816746474</dc:creator>
  <cp:lastModifiedBy>SSA. SAZIB # 01671417741 # 01816746474</cp:lastModifiedBy>
  <cp:revision>49</cp:revision>
  <dcterms:created xsi:type="dcterms:W3CDTF">2013-04-21T06:02:07Z</dcterms:created>
  <dcterms:modified xsi:type="dcterms:W3CDTF">2013-04-28T06:20:01Z</dcterms:modified>
</cp:coreProperties>
</file>