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0" r:id="rId4"/>
    <p:sldId id="262" r:id="rId5"/>
    <p:sldId id="293" r:id="rId6"/>
    <p:sldId id="294" r:id="rId7"/>
    <p:sldId id="295" r:id="rId8"/>
    <p:sldId id="263" r:id="rId9"/>
    <p:sldId id="264" r:id="rId10"/>
    <p:sldId id="265" r:id="rId11"/>
    <p:sldId id="267" r:id="rId12"/>
    <p:sldId id="269" r:id="rId13"/>
    <p:sldId id="271" r:id="rId14"/>
    <p:sldId id="273" r:id="rId15"/>
    <p:sldId id="275" r:id="rId16"/>
    <p:sldId id="277" r:id="rId17"/>
    <p:sldId id="279" r:id="rId18"/>
    <p:sldId id="281" r:id="rId19"/>
    <p:sldId id="283" r:id="rId20"/>
    <p:sldId id="284" r:id="rId21"/>
    <p:sldId id="286" r:id="rId22"/>
    <p:sldId id="288" r:id="rId23"/>
    <p:sldId id="290" r:id="rId24"/>
    <p:sldId id="292" r:id="rId25"/>
    <p:sldId id="296" r:id="rId26"/>
    <p:sldId id="297" r:id="rId27"/>
    <p:sldId id="303" r:id="rId28"/>
    <p:sldId id="299" r:id="rId29"/>
    <p:sldId id="300" r:id="rId30"/>
    <p:sldId id="301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C9FC10"/>
    <a:srgbClr val="009900"/>
    <a:srgbClr val="C5D8A0"/>
    <a:srgbClr val="00FFFF"/>
    <a:srgbClr val="99FF99"/>
    <a:srgbClr val="FFCCCC"/>
    <a:srgbClr val="33CC33"/>
    <a:srgbClr val="FF33CC"/>
    <a:srgbClr val="C2D3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36BAC-BC93-4600-A4D1-F4F6A337225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43CDE-293C-4418-8ACB-D587B6D8A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3CDE-293C-4418-8ACB-D587B6D8A08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flow.gif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5029200" y="4800600"/>
            <a:ext cx="1762125" cy="1781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9FC1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7400000" scaled="0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eautiful-rose-23717--rose-wallpaper.jpg"/>
          <p:cNvPicPr>
            <a:picLocks noChangeAspect="1"/>
          </p:cNvPicPr>
          <p:nvPr/>
        </p:nvPicPr>
        <p:blipFill>
          <a:blip r:embed="rId3">
            <a:lum bright="30000" contrast="40000"/>
          </a:blip>
          <a:stretch>
            <a:fillRect/>
          </a:stretch>
        </p:blipFill>
        <p:spPr>
          <a:xfrm>
            <a:off x="1828800" y="990600"/>
            <a:ext cx="4663440" cy="3780299"/>
          </a:xfrm>
          <a:prstGeom prst="ellipse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629400" y="1447800"/>
            <a:ext cx="1295400" cy="685800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010400" y="1676400"/>
            <a:ext cx="1295400" cy="685800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19200" y="2895600"/>
            <a:ext cx="533400" cy="457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19200" y="3886200"/>
            <a:ext cx="533400" cy="457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000" y="3124200"/>
            <a:ext cx="533400" cy="457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90600" y="3429000"/>
            <a:ext cx="533400" cy="457200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15200" y="1981200"/>
            <a:ext cx="1295400" cy="685800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819400" y="4724400"/>
            <a:ext cx="3491197" cy="1578660"/>
          </a:xfrm>
          <a:prstGeom prst="round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orthographicFront">
              <a:rot lat="0" lon="0" rev="0"/>
            </a:camera>
            <a:lightRig rig="glow" dir="t"/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70000">
                      <a:srgbClr val="FFCCCC"/>
                    </a:gs>
                    <a:gs pos="0">
                      <a:srgbClr val="C9FC10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70000">
                      <a:srgbClr val="FFCCCC"/>
                    </a:gs>
                    <a:gs pos="0">
                      <a:srgbClr val="C9FC10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ভেচ্ছা</a:t>
            </a:r>
            <a:r>
              <a:rPr lang="bn-BD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Animated-Beautiful-Flowers-Pictures-3.gif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3429000" y="1524000"/>
            <a:ext cx="1543050" cy="1714500"/>
          </a:xfrm>
          <a:prstGeom prst="rect">
            <a:avLst/>
          </a:prstGeom>
        </p:spPr>
      </p:pic>
      <p:pic>
        <p:nvPicPr>
          <p:cNvPr id="25" name="Picture 24" descr="44218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2819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 descr="bangladesh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228600" y="1066800"/>
            <a:ext cx="4297680" cy="3219117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4724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আমাদের দেশ </a:t>
            </a:r>
            <a:endParaRPr lang="en-US" sz="4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ater fall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5334000" y="2286000"/>
            <a:ext cx="3291840" cy="4393022"/>
          </a:xfrm>
          <a:prstGeom prst="ellipse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914400" y="304800"/>
            <a:ext cx="457200" cy="609600"/>
          </a:xfrm>
          <a:prstGeom prst="frame">
            <a:avLst>
              <a:gd name="adj1" fmla="val 12500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2819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8" name="Picture 7" descr="tripura-4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228600" y="1219200"/>
            <a:ext cx="4206240" cy="3150625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495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ত্রিপুরা রাজ্য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6096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পার্বত্য এলাকা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hittagong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4648200" y="2895600"/>
            <a:ext cx="4297680" cy="3223260"/>
          </a:xfrm>
          <a:prstGeom prst="ellipse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914400" y="304800"/>
            <a:ext cx="457200" cy="609600"/>
          </a:xfrm>
          <a:prstGeom prst="frame">
            <a:avLst>
              <a:gd name="adj1" fmla="val 12500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উপজাতির ছবিঃ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2819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87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 উপজাতি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552700" y="3848100"/>
            <a:ext cx="1981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3124200" y="52578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cakma-1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152400" y="762000"/>
            <a:ext cx="4762500" cy="3600450"/>
          </a:xfrm>
          <a:prstGeom prst="ellipse">
            <a:avLst/>
          </a:prstGeom>
        </p:spPr>
      </p:pic>
      <p:pic>
        <p:nvPicPr>
          <p:cNvPr id="12" name="Picture 11" descr="cakma-2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4191000" y="3505200"/>
            <a:ext cx="4663440" cy="2899444"/>
          </a:xfrm>
          <a:prstGeom prst="ellipse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1066800" y="304800"/>
            <a:ext cx="457200" cy="609600"/>
          </a:xfrm>
          <a:prstGeom prst="frame">
            <a:avLst>
              <a:gd name="adj1" fmla="val 12500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উপজাতির ছবিঃ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2819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495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 উপজাতি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aro-1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457200" y="1066800"/>
            <a:ext cx="4572000" cy="3050275"/>
          </a:xfrm>
          <a:prstGeom prst="ellipse">
            <a:avLst/>
          </a:prstGeom>
        </p:spPr>
      </p:pic>
      <p:pic>
        <p:nvPicPr>
          <p:cNvPr id="9" name="Picture 8" descr="garo-2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4800600" y="3657600"/>
            <a:ext cx="4297680" cy="2841244"/>
          </a:xfrm>
          <a:prstGeom prst="ellipse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1066800" y="304800"/>
            <a:ext cx="457200" cy="609600"/>
          </a:xfrm>
          <a:prstGeom prst="frame">
            <a:avLst>
              <a:gd name="adj1" fmla="val 12500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2819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343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286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উপজাতির ছবিঃ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aotal-2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495800" y="3124200"/>
            <a:ext cx="4381500" cy="3286125"/>
          </a:xfrm>
          <a:prstGeom prst="ellipse">
            <a:avLst/>
          </a:prstGeom>
        </p:spPr>
      </p:pic>
      <p:pic>
        <p:nvPicPr>
          <p:cNvPr id="8" name="Picture 7" descr="saotal-5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tretch>
            <a:fillRect/>
          </a:stretch>
        </p:blipFill>
        <p:spPr>
          <a:xfrm>
            <a:off x="533400" y="1143000"/>
            <a:ext cx="3840480" cy="2880360"/>
          </a:xfrm>
          <a:prstGeom prst="ellipse">
            <a:avLst/>
          </a:prstGeom>
        </p:spPr>
      </p:pic>
      <p:sp>
        <p:nvSpPr>
          <p:cNvPr id="9" name="Frame 8"/>
          <p:cNvSpPr/>
          <p:nvPr/>
        </p:nvSpPr>
        <p:spPr>
          <a:xfrm>
            <a:off x="228600" y="381000"/>
            <a:ext cx="457200" cy="609600"/>
          </a:xfrm>
          <a:prstGeom prst="frame">
            <a:avLst>
              <a:gd name="adj1" fmla="val 12500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2819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4495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bn-BD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28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উপজাতির ছবিঃ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ripura-1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81000" y="1066800"/>
            <a:ext cx="4754880" cy="3142356"/>
          </a:xfrm>
          <a:prstGeom prst="roundRect">
            <a:avLst/>
          </a:prstGeom>
        </p:spPr>
      </p:pic>
      <p:pic>
        <p:nvPicPr>
          <p:cNvPr id="9" name="Picture 8" descr="tripura-2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4724400" y="3657600"/>
            <a:ext cx="4114800" cy="2818637"/>
          </a:xfrm>
          <a:prstGeom prst="ellipse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381000" y="381000"/>
            <a:ext cx="457200" cy="609600"/>
          </a:xfrm>
          <a:prstGeom prst="frame">
            <a:avLst>
              <a:gd name="adj1" fmla="val 12500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2819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4038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তংচঙগা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04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উপজাতির ছবিঃ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ongconga-2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914400"/>
            <a:ext cx="4846320" cy="3060831"/>
          </a:xfrm>
          <a:prstGeom prst="ellipse">
            <a:avLst/>
          </a:prstGeom>
        </p:spPr>
      </p:pic>
      <p:pic>
        <p:nvPicPr>
          <p:cNvPr id="12" name="Picture 11" descr="murong-2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4953000" y="3124200"/>
            <a:ext cx="3931920" cy="2948940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7800" y="5842337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মুরং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381000" y="381000"/>
            <a:ext cx="457200" cy="609600"/>
          </a:xfrm>
          <a:prstGeom prst="frame">
            <a:avLst>
              <a:gd name="adj1" fmla="val 12500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সম্প্রদায়ের ছবিঃ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2819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191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0" name="Picture 9" descr="muslim-1.jpe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0" y="1066800"/>
            <a:ext cx="4846320" cy="3091962"/>
          </a:xfrm>
          <a:prstGeom prst="ellipse">
            <a:avLst/>
          </a:prstGeom>
        </p:spPr>
      </p:pic>
      <p:pic>
        <p:nvPicPr>
          <p:cNvPr id="14" name="Picture 13" descr="hindu-1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267200" y="2895600"/>
            <a:ext cx="4480560" cy="2987040"/>
          </a:xfrm>
          <a:prstGeom prst="ellipse">
            <a:avLst/>
          </a:prstGeom>
        </p:spPr>
      </p:pic>
      <p:sp>
        <p:nvSpPr>
          <p:cNvPr id="9" name="Frame 8"/>
          <p:cNvSpPr/>
          <p:nvPr/>
        </p:nvSpPr>
        <p:spPr>
          <a:xfrm>
            <a:off x="685800" y="304800"/>
            <a:ext cx="457200" cy="609600"/>
          </a:xfrm>
          <a:prstGeom prst="frame">
            <a:avLst>
              <a:gd name="adj1" fmla="val 12500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সম্প্রদায়ের ছবিঃ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2819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3962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বৌদ্ধ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59346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খৃষ্টান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uddishts-2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304800" y="990600"/>
            <a:ext cx="4572000" cy="3048000"/>
          </a:xfrm>
          <a:prstGeom prst="ellipse">
            <a:avLst/>
          </a:prstGeom>
        </p:spPr>
      </p:pic>
      <p:pic>
        <p:nvPicPr>
          <p:cNvPr id="12" name="Picture 11" descr="Rent-A-Santa-6.jpgkhristan-1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4724400" y="3124200"/>
            <a:ext cx="4114800" cy="2939155"/>
          </a:xfrm>
          <a:prstGeom prst="ellipse">
            <a:avLst/>
          </a:prstGeom>
        </p:spPr>
      </p:pic>
      <p:sp>
        <p:nvSpPr>
          <p:cNvPr id="9" name="Flowchart: Multidocument 8"/>
          <p:cNvSpPr/>
          <p:nvPr/>
        </p:nvSpPr>
        <p:spPr>
          <a:xfrm>
            <a:off x="533400" y="304800"/>
            <a:ext cx="679704" cy="533400"/>
          </a:xfrm>
          <a:prstGeom prst="flowChartMultidocumen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glow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সম্প্রদায়ের ছবিঃ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2819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1" name="Picture 10" descr="joino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609600" y="1066801"/>
            <a:ext cx="3840480" cy="2884623"/>
          </a:xfrm>
          <a:prstGeom prst="ellipse">
            <a:avLst/>
          </a:prstGeom>
        </p:spPr>
      </p:pic>
      <p:pic>
        <p:nvPicPr>
          <p:cNvPr id="12" name="Picture 11" descr="joino-4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5638800" y="2819400"/>
            <a:ext cx="3108960" cy="3108960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4038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জৈন প্রার্থনাগার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6019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জৈন মূর্তি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533400" y="304800"/>
            <a:ext cx="679704" cy="533400"/>
          </a:xfrm>
          <a:prstGeom prst="flowChartMultidocumen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glow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rgbClr val="FFCCCC"/>
              </a:gs>
              <a:gs pos="0">
                <a:srgbClr val="99FF99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rgbClr val="CCCCFF"/>
                  </a:gs>
                  <a:gs pos="17999">
                    <a:srgbClr val="FFFF00"/>
                  </a:gs>
                  <a:gs pos="36000">
                    <a:srgbClr val="FF0000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534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53400" y="3048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34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95600" y="2057400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মাছুমা আকতার 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800" b="1" dirty="0" smtClean="0">
                <a:solidFill>
                  <a:srgbClr val="1DEF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ওছখালী আলিয়া মডেল সঃ প্রাঃ বিঃ 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হাতিয়া-নোয়াখালী।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daisies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7924800" y="5553075"/>
            <a:ext cx="981075" cy="1304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9906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পস্থাপনায়ঃ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2286000" y="1295400"/>
            <a:ext cx="612648" cy="612648"/>
          </a:xfrm>
          <a:prstGeom prst="flowChartMagneticTape">
            <a:avLst/>
          </a:prstGeom>
          <a:solidFill>
            <a:srgbClr val="99FF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twoPt" dir="t"/>
          </a:scene3d>
          <a:sp3d extrusionH="254000" contourW="6350" prstMaterial="legacyWireframe">
            <a:bevelT w="82550" h="44450" prst="angle"/>
            <a:bevelB w="82550" h="317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09600" y="5334000"/>
            <a:ext cx="457200" cy="457200"/>
          </a:xfrm>
          <a:prstGeom prst="flowChartConnector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 rot="3914449">
            <a:off x="834964" y="5801541"/>
            <a:ext cx="497074" cy="478839"/>
          </a:xfrm>
          <a:prstGeom prst="flowChartTerminator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/>
        </p:nvSpPr>
        <p:spPr>
          <a:xfrm>
            <a:off x="304800" y="5715000"/>
            <a:ext cx="457200" cy="731520"/>
          </a:xfrm>
          <a:prstGeom prst="flowChartSor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647700" y="2324100"/>
            <a:ext cx="3429000" cy="213360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ing season artwork backgrounds 1280x800 wallpaper_www.wallpapermay.com_3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3733800" y="1828800"/>
            <a:ext cx="48768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সরব পাঠ</a:t>
            </a: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715000" y="2743200"/>
            <a:ext cx="457200" cy="685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Oval 6"/>
          <p:cNvSpPr/>
          <p:nvPr/>
        </p:nvSpPr>
        <p:spPr>
          <a:xfrm>
            <a:off x="4191000" y="3429000"/>
            <a:ext cx="37338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3962400"/>
            <a:ext cx="24384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 আলোচনা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419600" y="0"/>
            <a:ext cx="4495800" cy="9906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3200400" y="3733800"/>
            <a:ext cx="4495800" cy="6096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5410200" y="381000"/>
            <a:ext cx="3505200" cy="914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22098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সরব পাঠ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8194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3886200"/>
            <a:ext cx="49530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প্রমিত উচ্চারণ অনুশীলণ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lass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304800" y="2667000"/>
            <a:ext cx="3108960" cy="2331720"/>
          </a:xfrm>
          <a:prstGeom prst="ellipse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8458200" y="6248400"/>
            <a:ext cx="457200" cy="381000"/>
          </a:xfrm>
          <a:prstGeom prst="wedgeEllipseCallou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Callout 17"/>
          <p:cNvSpPr/>
          <p:nvPr/>
        </p:nvSpPr>
        <p:spPr>
          <a:xfrm>
            <a:off x="8001000" y="6172200"/>
            <a:ext cx="304800" cy="381000"/>
          </a:xfrm>
          <a:prstGeom prst="cloudCallout">
            <a:avLst/>
          </a:prstGeom>
          <a:solidFill>
            <a:srgbClr val="0099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/>
          <p:cNvSpPr/>
          <p:nvPr/>
        </p:nvSpPr>
        <p:spPr>
          <a:xfrm>
            <a:off x="8077200" y="5715000"/>
            <a:ext cx="609600" cy="457200"/>
          </a:xfrm>
          <a:prstGeom prst="lightningBolt">
            <a:avLst/>
          </a:prstGeom>
          <a:solidFill>
            <a:schemeClr val="accent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57200" y="6172200"/>
            <a:ext cx="7543800" cy="2286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3200400" y="3733800"/>
            <a:ext cx="4495800" cy="6096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5000">
                <a:srgbClr val="FFCCCC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6248400" y="2286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04800"/>
            <a:ext cx="48768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 ও কঠিন শব্দের অনুশীলণঃ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3200400" y="2209800"/>
            <a:ext cx="4038600" cy="2667000"/>
          </a:xfrm>
          <a:prstGeom prst="star3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43400" y="2743200"/>
            <a:ext cx="1676400" cy="13849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অর্থ, সমার্থক শব্দ ও বাক্য তৈরি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Sequential Access Storage 18"/>
          <p:cNvSpPr/>
          <p:nvPr/>
        </p:nvSpPr>
        <p:spPr>
          <a:xfrm>
            <a:off x="6705600" y="1981200"/>
            <a:ext cx="1828800" cy="1069848"/>
          </a:xfrm>
          <a:prstGeom prst="flowChartMagneticTape">
            <a:avLst/>
          </a:prstGeom>
          <a:solidFill>
            <a:srgbClr val="C9F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Flowchart: Sequential Access Storage 19"/>
          <p:cNvSpPr/>
          <p:nvPr/>
        </p:nvSpPr>
        <p:spPr>
          <a:xfrm>
            <a:off x="4267200" y="914400"/>
            <a:ext cx="1447800" cy="1066800"/>
          </a:xfrm>
          <a:prstGeom prst="flowChartMagneticTape">
            <a:avLst/>
          </a:prstGeom>
          <a:solidFill>
            <a:srgbClr val="EAE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তংচঙগা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Sequential Access Storage 21"/>
          <p:cNvSpPr/>
          <p:nvPr/>
        </p:nvSpPr>
        <p:spPr>
          <a:xfrm>
            <a:off x="1752600" y="1752600"/>
            <a:ext cx="1600200" cy="1066800"/>
          </a:xfrm>
          <a:prstGeom prst="flowChartMagneticTape">
            <a:avLst/>
          </a:prstGeom>
          <a:solidFill>
            <a:srgbClr val="EAE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Sequential Access Storage 22"/>
          <p:cNvSpPr/>
          <p:nvPr/>
        </p:nvSpPr>
        <p:spPr>
          <a:xfrm>
            <a:off x="7162800" y="4114800"/>
            <a:ext cx="1447800" cy="1143000"/>
          </a:xfrm>
          <a:prstGeom prst="flowChartMagneticTape">
            <a:avLst/>
          </a:prstGeom>
          <a:solidFill>
            <a:srgbClr val="EAE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সুখ্যাতি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Sequential Access Storage 23"/>
          <p:cNvSpPr/>
          <p:nvPr/>
        </p:nvSpPr>
        <p:spPr>
          <a:xfrm>
            <a:off x="1905000" y="4038600"/>
            <a:ext cx="1447800" cy="1066800"/>
          </a:xfrm>
          <a:prstGeom prst="flowChartMagneticTape">
            <a:avLst/>
          </a:prstGeom>
          <a:solidFill>
            <a:srgbClr val="EAE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Sequential Access Storage 24"/>
          <p:cNvSpPr/>
          <p:nvPr/>
        </p:nvSpPr>
        <p:spPr>
          <a:xfrm>
            <a:off x="4495800" y="5257800"/>
            <a:ext cx="1752600" cy="1143000"/>
          </a:xfrm>
          <a:prstGeom prst="flowChartMagneticTape">
            <a:avLst/>
          </a:prstGeom>
          <a:solidFill>
            <a:srgbClr val="EAE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সীমান্ত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3200400" y="3733800"/>
            <a:ext cx="4495800" cy="6096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9FF99"/>
              </a:gs>
              <a:gs pos="80000">
                <a:srgbClr val="FFCCCC"/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6248400" y="2286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914400"/>
            <a:ext cx="56388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 সমার্থক শব্দ বলঃ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2019300" y="4000500"/>
            <a:ext cx="48768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1600200"/>
            <a:ext cx="83820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6515100" y="4000500"/>
            <a:ext cx="47244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6477000"/>
            <a:ext cx="8458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2000" y="1828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6800" y="2895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সুখ্যাতি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6800" y="4191000"/>
            <a:ext cx="19812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সংখ্যাগরিষ্ঠ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3000" y="5334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সীমান্ত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10000" y="1905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নানারকম, বিভিন্নতা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86200" y="2895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সুনাম, প্রশংসা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41910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সংখ্যায় সবচেয়ে বেশি এমন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7600" y="54102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 প্রান্ত, শেষ সীমা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3048000" y="2133600"/>
            <a:ext cx="685800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9" name="Right Arrow 48"/>
          <p:cNvSpPr/>
          <p:nvPr/>
        </p:nvSpPr>
        <p:spPr>
          <a:xfrm>
            <a:off x="3048000" y="3124200"/>
            <a:ext cx="685800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3048000" y="4343400"/>
            <a:ext cx="685800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2971800" y="5638800"/>
            <a:ext cx="762000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3200400" y="3733800"/>
            <a:ext cx="4495800" cy="609600"/>
          </a:xfrm>
          <a:prstGeom prst="cloud">
            <a:avLst/>
          </a:prstGeom>
          <a:solidFill>
            <a:srgbClr val="99FF99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9FF99"/>
              </a:gs>
              <a:gs pos="80000">
                <a:srgbClr val="FFCCCC"/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6248400" y="2286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609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দাওঃ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524000" y="1397000"/>
          <a:ext cx="6096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4800" b="1" dirty="0" smtClean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r>
                        <a:rPr lang="bn-BD" sz="4800" b="1" baseline="0" dirty="0" smtClean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দল </a:t>
                      </a:r>
                      <a:endParaRPr lang="en-US" sz="4800" b="1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প্রঃ</a:t>
                      </a:r>
                      <a:r>
                        <a:rPr lang="bn-BD" sz="4000" b="1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বাংলাদেশের মানুষ কোন ভাষায় কথা বলে? 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4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জবা দল </a:t>
                      </a:r>
                      <a:endParaRPr lang="en-US" sz="4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প্রঃ</a:t>
                      </a:r>
                      <a:r>
                        <a:rPr lang="bn-BD" sz="4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সীমান্ত বলতে কী বুঝ? 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4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বেলি দল </a:t>
                      </a:r>
                      <a:endParaRPr lang="en-US" sz="4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প্রঃ</a:t>
                      </a:r>
                      <a:r>
                        <a:rPr lang="bn-BD" sz="4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বাংলাদেশে বসবাসকারী কয়েকটি উপজাতির নাম</a:t>
                      </a:r>
                      <a:r>
                        <a:rPr lang="en-US" sz="4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বল। 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 rot="5400000">
            <a:off x="761206" y="3886200"/>
            <a:ext cx="4877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gradFill>
            <a:gsLst>
              <a:gs pos="0">
                <a:srgbClr val="99FF99"/>
              </a:gs>
              <a:gs pos="80000">
                <a:srgbClr val="FFCCCC"/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362200" y="1524000"/>
            <a:ext cx="5334000" cy="27432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নীরব পাঠ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048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সময়-৫ মিনিট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914400" y="60198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85800" y="58674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990600" y="57912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1295400" y="56388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1295400" y="59436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990600" y="54864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609600" y="55626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219200" y="54102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838200" y="53340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1066800" y="61722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838200" y="60198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1143000" y="59436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1447800" y="57912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1447800" y="60960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1143000" y="56388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762000" y="57150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1371600" y="55626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990600" y="5486400"/>
            <a:ext cx="228600" cy="2286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838200" y="12954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609600" y="11430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914400" y="10668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>
            <a:off x="1219200" y="9144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1219200" y="12192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914400" y="7620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533400" y="8382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1143000" y="6858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762000" y="6096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990600" y="14478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Donut 39"/>
          <p:cNvSpPr/>
          <p:nvPr/>
        </p:nvSpPr>
        <p:spPr>
          <a:xfrm>
            <a:off x="762000" y="12954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>
            <a:off x="1066800" y="12192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/>
          <p:nvPr/>
        </p:nvSpPr>
        <p:spPr>
          <a:xfrm>
            <a:off x="1371600" y="10668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Donut 42"/>
          <p:cNvSpPr/>
          <p:nvPr/>
        </p:nvSpPr>
        <p:spPr>
          <a:xfrm>
            <a:off x="1371600" y="13716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1066800" y="9144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685800" y="9906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Donut 45"/>
          <p:cNvSpPr/>
          <p:nvPr/>
        </p:nvSpPr>
        <p:spPr>
          <a:xfrm>
            <a:off x="1295400" y="8382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Donut 46"/>
          <p:cNvSpPr/>
          <p:nvPr/>
        </p:nvSpPr>
        <p:spPr>
          <a:xfrm>
            <a:off x="914400" y="762000"/>
            <a:ext cx="365760" cy="76200"/>
          </a:xfrm>
          <a:prstGeom prst="donu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Donut 47"/>
          <p:cNvSpPr/>
          <p:nvPr/>
        </p:nvSpPr>
        <p:spPr>
          <a:xfrm>
            <a:off x="7543800" y="60960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onut 48"/>
          <p:cNvSpPr/>
          <p:nvPr/>
        </p:nvSpPr>
        <p:spPr>
          <a:xfrm>
            <a:off x="7315200" y="59436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7620000" y="58674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924800" y="57150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Donut 51"/>
          <p:cNvSpPr/>
          <p:nvPr/>
        </p:nvSpPr>
        <p:spPr>
          <a:xfrm>
            <a:off x="7924800" y="60198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7620000" y="55626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Donut 53"/>
          <p:cNvSpPr/>
          <p:nvPr/>
        </p:nvSpPr>
        <p:spPr>
          <a:xfrm>
            <a:off x="7239000" y="56388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Donut 54"/>
          <p:cNvSpPr/>
          <p:nvPr/>
        </p:nvSpPr>
        <p:spPr>
          <a:xfrm>
            <a:off x="7848600" y="54864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>
          <a:xfrm>
            <a:off x="7467600" y="54102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696200" y="62484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Donut 57"/>
          <p:cNvSpPr/>
          <p:nvPr/>
        </p:nvSpPr>
        <p:spPr>
          <a:xfrm>
            <a:off x="7467600" y="60960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Donut 58"/>
          <p:cNvSpPr/>
          <p:nvPr/>
        </p:nvSpPr>
        <p:spPr>
          <a:xfrm>
            <a:off x="7772400" y="60198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8077200" y="58674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Donut 60"/>
          <p:cNvSpPr/>
          <p:nvPr/>
        </p:nvSpPr>
        <p:spPr>
          <a:xfrm>
            <a:off x="8077200" y="61722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Donut 61"/>
          <p:cNvSpPr/>
          <p:nvPr/>
        </p:nvSpPr>
        <p:spPr>
          <a:xfrm>
            <a:off x="7772400" y="57150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Donut 62"/>
          <p:cNvSpPr/>
          <p:nvPr/>
        </p:nvSpPr>
        <p:spPr>
          <a:xfrm>
            <a:off x="7391400" y="57912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Donut 63"/>
          <p:cNvSpPr/>
          <p:nvPr/>
        </p:nvSpPr>
        <p:spPr>
          <a:xfrm>
            <a:off x="8001000" y="56388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Donut 64"/>
          <p:cNvSpPr/>
          <p:nvPr/>
        </p:nvSpPr>
        <p:spPr>
          <a:xfrm>
            <a:off x="7620000" y="5562600"/>
            <a:ext cx="365760" cy="76200"/>
          </a:xfrm>
          <a:prstGeom prst="don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772400" y="381000"/>
            <a:ext cx="502920" cy="243840"/>
          </a:xfrm>
          <a:prstGeom prst="ellipse">
            <a:avLst/>
          </a:prstGeom>
          <a:ln>
            <a:solidFill>
              <a:srgbClr val="00FFFF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legacyWirefram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7" name="Oval 66"/>
          <p:cNvSpPr/>
          <p:nvPr/>
        </p:nvSpPr>
        <p:spPr>
          <a:xfrm>
            <a:off x="7391400" y="457200"/>
            <a:ext cx="457200" cy="304800"/>
          </a:xfrm>
          <a:prstGeom prst="ellipse">
            <a:avLst/>
          </a:prstGeom>
          <a:ln>
            <a:solidFill>
              <a:srgbClr val="00FFFF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legacyWirefram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" name="Oval 67"/>
          <p:cNvSpPr/>
          <p:nvPr/>
        </p:nvSpPr>
        <p:spPr>
          <a:xfrm>
            <a:off x="7924800" y="914400"/>
            <a:ext cx="533400" cy="381000"/>
          </a:xfrm>
          <a:prstGeom prst="ellipse">
            <a:avLst/>
          </a:prstGeom>
          <a:ln>
            <a:solidFill>
              <a:srgbClr val="00FFFF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legacyWirefram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" name="Oval 68"/>
          <p:cNvSpPr/>
          <p:nvPr/>
        </p:nvSpPr>
        <p:spPr>
          <a:xfrm>
            <a:off x="7696200" y="762000"/>
            <a:ext cx="579120" cy="304800"/>
          </a:xfrm>
          <a:prstGeom prst="ellipse">
            <a:avLst/>
          </a:prstGeom>
          <a:ln>
            <a:solidFill>
              <a:srgbClr val="00FFFF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legacyWirefram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Oval 69"/>
          <p:cNvSpPr/>
          <p:nvPr/>
        </p:nvSpPr>
        <p:spPr>
          <a:xfrm>
            <a:off x="8153400" y="609600"/>
            <a:ext cx="533400" cy="304800"/>
          </a:xfrm>
          <a:prstGeom prst="ellipse">
            <a:avLst/>
          </a:prstGeom>
          <a:ln>
            <a:solidFill>
              <a:srgbClr val="00FFFF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legacyWirefram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438400" y="6248400"/>
            <a:ext cx="5562600" cy="76200"/>
          </a:xfrm>
          <a:prstGeom prst="line">
            <a:avLst/>
          </a:prstGeom>
          <a:ln w="5715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rame 14"/>
          <p:cNvSpPr/>
          <p:nvPr/>
        </p:nvSpPr>
        <p:spPr>
          <a:xfrm>
            <a:off x="5791200" y="914400"/>
            <a:ext cx="457200" cy="457200"/>
          </a:xfrm>
          <a:prstGeom prst="frame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6172200" y="609600"/>
            <a:ext cx="457200" cy="457200"/>
          </a:xfrm>
          <a:prstGeom prst="frame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1066800"/>
            <a:ext cx="5715000" cy="76200"/>
          </a:xfrm>
          <a:prstGeom prst="line">
            <a:avLst/>
          </a:prstGeom>
          <a:ln w="5715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Frame 19"/>
          <p:cNvSpPr/>
          <p:nvPr/>
        </p:nvSpPr>
        <p:spPr>
          <a:xfrm>
            <a:off x="2209800" y="6172200"/>
            <a:ext cx="457200" cy="457200"/>
          </a:xfrm>
          <a:prstGeom prst="frame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362200" y="6477000"/>
            <a:ext cx="6096000" cy="76200"/>
          </a:xfrm>
          <a:prstGeom prst="line">
            <a:avLst/>
          </a:prstGeom>
          <a:ln w="5715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Frame 21"/>
          <p:cNvSpPr/>
          <p:nvPr/>
        </p:nvSpPr>
        <p:spPr>
          <a:xfrm>
            <a:off x="2286000" y="5867400"/>
            <a:ext cx="457200" cy="457200"/>
          </a:xfrm>
          <a:prstGeom prst="frame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1828800"/>
            <a:ext cx="4191000" cy="3962400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glow" dir="t"/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8600" y="2667000"/>
            <a:ext cx="29718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মূল্যায়ণঃ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733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 মিনিট 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3400" y="762000"/>
            <a:ext cx="5715000" cy="76200"/>
          </a:xfrm>
          <a:prstGeom prst="line">
            <a:avLst/>
          </a:prstGeom>
          <a:ln w="5715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Seashell-Mixture-Of-Beautiful-Shell-1-1600x1200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rcRect l="35000" t="31111" r="34167" b="40000"/>
          <a:stretch>
            <a:fillRect/>
          </a:stretch>
        </p:blipFill>
        <p:spPr>
          <a:xfrm rot="16200000">
            <a:off x="805663" y="5442737"/>
            <a:ext cx="731520" cy="514046"/>
          </a:xfrm>
          <a:prstGeom prst="ellipse">
            <a:avLst/>
          </a:prstGeom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brightRoom" dir="t"/>
          </a:scene3d>
          <a:sp3d extrusionH="107950" prstMaterial="flat">
            <a:bevelT w="82550" h="63500" prst="divot"/>
            <a:bevelB/>
          </a:sp3d>
        </p:spPr>
      </p:pic>
      <p:pic>
        <p:nvPicPr>
          <p:cNvPr id="23" name="Picture 22" descr="Seashell-Mixture-Of-Beautiful-Shell-1-1600x1200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rcRect l="10000" t="7778" r="57500" b="70000"/>
          <a:stretch>
            <a:fillRect/>
          </a:stretch>
        </p:blipFill>
        <p:spPr>
          <a:xfrm rot="5400000">
            <a:off x="386862" y="4794738"/>
            <a:ext cx="914400" cy="468925"/>
          </a:xfrm>
          <a:prstGeom prst="ellipse">
            <a:avLst/>
          </a:prstGeom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brightRoom" dir="t"/>
          </a:scene3d>
          <a:sp3d extrusionH="107950" prstMaterial="flat">
            <a:bevelT w="82550" h="63500" prst="divot"/>
            <a:bevelB/>
          </a:sp3d>
        </p:spPr>
      </p:pic>
      <p:pic>
        <p:nvPicPr>
          <p:cNvPr id="24" name="Picture 23" descr="Seashell-Mixture-Of-Beautiful-Shell-1-1600x1200.jp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rcRect l="45833" t="61111" b="13333"/>
          <a:stretch>
            <a:fillRect/>
          </a:stretch>
        </p:blipFill>
        <p:spPr>
          <a:xfrm rot="5400000">
            <a:off x="1152377" y="5400823"/>
            <a:ext cx="914400" cy="323555"/>
          </a:xfrm>
          <a:prstGeom prst="ellipse">
            <a:avLst/>
          </a:prstGeom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brightRoom" dir="t"/>
          </a:scene3d>
          <a:sp3d extrusionH="107950" prstMaterial="flat">
            <a:bevelT w="82550" h="63500" prst="divot"/>
            <a:bevelB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মিনিট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54102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শব্দগুলো দিয়ে বাক্য তৈরি করঃ 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133600"/>
            <a:ext cx="2514600" cy="1143000"/>
          </a:xfrm>
          <a:prstGeom prst="roundRect">
            <a:avLst/>
          </a:prstGeom>
          <a:solidFill>
            <a:srgbClr val="C5D8A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তংচঙগা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5000" y="2133600"/>
            <a:ext cx="2514600" cy="1143000"/>
          </a:xfrm>
          <a:prstGeom prst="roundRect">
            <a:avLst/>
          </a:prstGeom>
          <a:solidFill>
            <a:srgbClr val="C5D8A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4495800"/>
            <a:ext cx="2362200" cy="1143000"/>
          </a:xfrm>
          <a:prstGeom prst="roundRect">
            <a:avLst/>
          </a:prstGeom>
          <a:solidFill>
            <a:srgbClr val="C5D8A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5000" y="4495800"/>
            <a:ext cx="2667000" cy="1219200"/>
          </a:xfrm>
          <a:prstGeom prst="roundRect">
            <a:avLst/>
          </a:prstGeom>
          <a:solidFill>
            <a:srgbClr val="C5D8A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248400" y="228600"/>
            <a:ext cx="28956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2" name="Picture 11" descr="chittagong-2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733800" y="3124200"/>
            <a:ext cx="2011680" cy="150876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486400" y="304800"/>
            <a:ext cx="3429000" cy="609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মিনিট 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 বুঝিয়ে লেখঃ 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124200"/>
            <a:ext cx="65532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“একই দেশ, অথচ কত বৈচিত্র্য” 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eau-9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6553200" y="5105400"/>
            <a:ext cx="2194560" cy="1455087"/>
          </a:xfrm>
          <a:prstGeom prst="ellipse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5867400" y="304800"/>
            <a:ext cx="2819400" cy="914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অনুচ্ছেদ থেকে তিনটি প্রশ্ন তৈরি করঃ 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কাজঃ 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মিনিট 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438400"/>
            <a:ext cx="754380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সৌভাগ্য যে আমরা বাংলাদেশে জন্মেছি। আমরা বাংলাদেশের বাঙালি। আমাদের সীমান্তের ওপারেই ভারতের ত্রিপুরা রাজ্য। ত্রিপুরার লোকজন ও বাঙালি, সকলেই বাংলায় কথা বলে।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28600" y="5867400"/>
            <a:ext cx="381000" cy="609600"/>
          </a:xfrm>
          <a:prstGeom prst="wedgeEllipseCallout">
            <a:avLst/>
          </a:prstGeom>
          <a:ln>
            <a:solidFill>
              <a:srgbClr val="C0504D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glow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609600" y="5562600"/>
            <a:ext cx="533400" cy="381000"/>
          </a:xfrm>
          <a:prstGeom prst="borderCallout1">
            <a:avLst/>
          </a:prstGeom>
          <a:ln>
            <a:solidFill>
              <a:srgbClr val="C0504D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glow" dir="t"/>
          </a:scene3d>
          <a:sp3d contourW="19050"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llate 10"/>
          <p:cNvSpPr/>
          <p:nvPr/>
        </p:nvSpPr>
        <p:spPr>
          <a:xfrm>
            <a:off x="685800" y="6096000"/>
            <a:ext cx="457200" cy="609600"/>
          </a:xfrm>
          <a:prstGeom prst="flowChartCollate">
            <a:avLst/>
          </a:prstGeom>
          <a:solidFill>
            <a:srgbClr val="92D050"/>
          </a:solidFill>
          <a:ln>
            <a:solidFill>
              <a:srgbClr val="C0504D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glow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04800"/>
            <a:ext cx="6019800" cy="9144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905000"/>
            <a:ext cx="6248400" cy="35702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accent3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শ্রেণিঃ৫ম </a:t>
            </a:r>
          </a:p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মূলপাঠ-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‘এই দেশ এই মানুষ’</a:t>
            </a:r>
          </a:p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 –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‘আমাদের সৌভাগ্য........ দেশেই থাকে।’    </a:t>
            </a:r>
          </a:p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7924800" y="5943600"/>
            <a:ext cx="609600" cy="533400"/>
          </a:xfrm>
          <a:prstGeom prst="flowChartDocumen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6248400"/>
            <a:ext cx="7391400" cy="1588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lowchart: Sequential Access Storage 8"/>
          <p:cNvSpPr/>
          <p:nvPr/>
        </p:nvSpPr>
        <p:spPr>
          <a:xfrm>
            <a:off x="7391400" y="5791200"/>
            <a:ext cx="457200" cy="381000"/>
          </a:xfrm>
          <a:prstGeom prst="flowChartMagneticTape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7467600" y="6324600"/>
            <a:ext cx="457200" cy="381000"/>
          </a:xfrm>
          <a:prstGeom prst="flowChartMagneticTape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133600" y="762000"/>
            <a:ext cx="5638800" cy="1447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362200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এই দেশে জন্মগ্রহণ করেছ বলে তুমি গৌরববোধ কর কেন? তোমার অনুভূতি পাঁচটি বাক্যে লেখ</a:t>
            </a:r>
            <a:r>
              <a:rPr lang="bn-BD" sz="4000" dirty="0" smtClean="0"/>
              <a:t>।</a:t>
            </a:r>
            <a:endParaRPr lang="en-US" dirty="0"/>
          </a:p>
        </p:txBody>
      </p:sp>
      <p:pic>
        <p:nvPicPr>
          <p:cNvPr id="5" name="Picture 4" descr="house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0" y="4864310"/>
            <a:ext cx="2651760" cy="186506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 descr="IMG_0048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13889" r="25926" b="22840"/>
          <a:stretch>
            <a:fillRect/>
          </a:stretch>
        </p:blipFill>
        <p:spPr>
          <a:xfrm>
            <a:off x="2362200" y="3276600"/>
            <a:ext cx="1981200" cy="1905000"/>
          </a:xfrm>
          <a:prstGeom prst="ellipse">
            <a:avLst/>
          </a:prstGeom>
        </p:spPr>
      </p:pic>
      <p:pic>
        <p:nvPicPr>
          <p:cNvPr id="7" name="Picture 6" descr="IMG_0048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16204" r="28241" b="19753"/>
          <a:stretch>
            <a:fillRect/>
          </a:stretch>
        </p:blipFill>
        <p:spPr>
          <a:xfrm>
            <a:off x="3505200" y="1676400"/>
            <a:ext cx="1828800" cy="1981200"/>
          </a:xfrm>
          <a:prstGeom prst="ellipse">
            <a:avLst/>
          </a:prstGeom>
        </p:spPr>
      </p:pic>
      <p:pic>
        <p:nvPicPr>
          <p:cNvPr id="8" name="Picture 7" descr="IMG_0048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16204" r="28241" b="19753"/>
          <a:stretch>
            <a:fillRect/>
          </a:stretch>
        </p:blipFill>
        <p:spPr>
          <a:xfrm>
            <a:off x="4419600" y="3352800"/>
            <a:ext cx="1828800" cy="1981200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1066800"/>
            <a:ext cx="2743200" cy="110799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505200"/>
            <a:ext cx="2895600" cy="135272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morning" dir="t"/>
          </a:scene3d>
          <a:sp3d extrusionH="107950" prstMaterial="legacyWireframe">
            <a:bevelT w="82550" h="63500" prst="divot"/>
            <a:bevelB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Nice-Spring-Flowers-Pictures-And-Wallpapaers10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rose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t="8889" b="66667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rgbClr val="FFCCCC"/>
              </a:gs>
              <a:gs pos="0">
                <a:srgbClr val="99FF99"/>
              </a:gs>
            </a:gsLst>
            <a:lin ang="13500000" scaled="1"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162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7315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1219200"/>
            <a:ext cx="685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পাঠ্যাংশটুকু প্রমিত উচ্চারণে বিরামচিহ্নের ব্যবহার বজায় রেখে যথাযথভাবে পড়তে পারবে। </a:t>
            </a:r>
          </a:p>
          <a:p>
            <a:pPr>
              <a:buFont typeface="Wingdings" pitchFamily="2" charset="2"/>
              <a:buChar char="Ø"/>
            </a:pPr>
            <a:endParaRPr lang="bn-BD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 ও কঠিন শব্দের প্রমিত উচ্চারণ, সমার্থক শব্দ ও বাক্য তৈরি করে বলতে ও লিখতে পারবে। </a:t>
            </a:r>
          </a:p>
          <a:p>
            <a:pPr>
              <a:buFont typeface="Wingdings" pitchFamily="2" charset="2"/>
              <a:buChar char="Ø"/>
            </a:pPr>
            <a:endParaRPr lang="bn-BD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পাঠ্যাংশটুকুর মূলভাব বুঝে প্রশ্ন করতে ও উত্তর দিতে পারবে।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305800" y="6248400"/>
            <a:ext cx="457200" cy="381000"/>
          </a:xfrm>
          <a:prstGeom prst="wedgeEllipseCallou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7924800" y="6248400"/>
            <a:ext cx="304800" cy="381000"/>
          </a:xfrm>
          <a:prstGeom prst="cloudCallout">
            <a:avLst/>
          </a:prstGeom>
          <a:ln>
            <a:solidFill>
              <a:srgbClr val="C00000"/>
            </a:solidFill>
          </a:ln>
          <a:effectLst>
            <a:glow rad="139700">
              <a:srgbClr val="0099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>
            <a:off x="7924800" y="5867400"/>
            <a:ext cx="609600" cy="457200"/>
          </a:xfrm>
          <a:prstGeom prst="lightningBolt">
            <a:avLst/>
          </a:prstGeom>
          <a:ln>
            <a:solidFill>
              <a:srgbClr val="C00000"/>
            </a:solidFill>
          </a:ln>
          <a:effectLst>
            <a:glow rad="139700">
              <a:srgbClr val="33CC33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9600" y="6248400"/>
            <a:ext cx="7543800" cy="2286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533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সৃষ্টিঃ </a:t>
            </a:r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 </a:t>
            </a:r>
            <a:r>
              <a:rPr lang="bn-BD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মিনিট) 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2590800" y="1676400"/>
            <a:ext cx="4267200" cy="4038600"/>
          </a:xfrm>
          <a:prstGeom prst="star32">
            <a:avLst/>
          </a:prstGeom>
          <a:ln>
            <a:solidFill>
              <a:srgbClr val="FF33C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g00001_.gif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457200" y="5486400"/>
            <a:ext cx="923925" cy="10668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 descr="ag00001_.gif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914400" y="5562600"/>
            <a:ext cx="923925" cy="10668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 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371600"/>
            <a:ext cx="6629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 দেশের রাজকণ্যে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মোদের এ দেশ ভাই,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 রূপে উর্বশী সে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রূপের সীমা নাই। </a:t>
            </a:r>
          </a:p>
          <a:p>
            <a:pPr algn="ctr"/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হিন্দু-মুসলিম, বৌদ্ধ-খৃষ্টান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আদিবাসী, 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দেশ সবার জন্মভূমি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তাইতো ভালোবাসি।।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292767671_148059332_2-Sundarban-Tour-Travel-Suffari-Kolkata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457200" y="838200"/>
            <a:ext cx="1554480" cy="1554480"/>
          </a:xfrm>
          <a:prstGeom prst="ellipse">
            <a:avLst/>
          </a:prstGeom>
        </p:spPr>
      </p:pic>
      <p:pic>
        <p:nvPicPr>
          <p:cNvPr id="9" name="Picture 8" descr="1314346121b00hbn62_640_360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7086600" y="1066799"/>
            <a:ext cx="1828800" cy="1028700"/>
          </a:xfrm>
          <a:prstGeom prst="ellipse">
            <a:avLst/>
          </a:prstGeom>
        </p:spPr>
      </p:pic>
      <p:pic>
        <p:nvPicPr>
          <p:cNvPr id="10" name="Picture 9" descr="Azul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304800" y="3048000"/>
            <a:ext cx="1737360" cy="1303020"/>
          </a:xfrm>
          <a:prstGeom prst="ellipse">
            <a:avLst/>
          </a:prstGeom>
        </p:spPr>
      </p:pic>
      <p:pic>
        <p:nvPicPr>
          <p:cNvPr id="11" name="Picture 10" descr="receive file 006.JPG"/>
          <p:cNvPicPr>
            <a:picLocks noChangeAspect="1"/>
          </p:cNvPicPr>
          <p:nvPr/>
        </p:nvPicPr>
        <p:blipFill>
          <a:blip r:embed="rId5" cstate="print">
            <a:lum bright="20000" contrast="40000"/>
          </a:blip>
          <a:stretch>
            <a:fillRect/>
          </a:stretch>
        </p:blipFill>
        <p:spPr>
          <a:xfrm>
            <a:off x="7696200" y="2971800"/>
            <a:ext cx="1097280" cy="1463040"/>
          </a:xfrm>
          <a:prstGeom prst="ellipse">
            <a:avLst/>
          </a:prstGeom>
        </p:spPr>
      </p:pic>
      <p:pic>
        <p:nvPicPr>
          <p:cNvPr id="13" name="Picture 12" descr="dewali.jp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304800" y="5029199"/>
            <a:ext cx="1645920" cy="1318046"/>
          </a:xfrm>
          <a:prstGeom prst="ellipse">
            <a:avLst/>
          </a:prstGeom>
        </p:spPr>
      </p:pic>
      <p:pic>
        <p:nvPicPr>
          <p:cNvPr id="14" name="Picture 13" descr="cakma-3.jpg"/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7162800" y="5334000"/>
            <a:ext cx="1828800" cy="1165860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00" y="685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মাছুমা আকতার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28800" y="1219200"/>
            <a:ext cx="5562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990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1219200" y="2438400"/>
            <a:ext cx="6629400" cy="18288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743200"/>
            <a:ext cx="647700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‘এই দেশ এই মানুষ’ 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858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শিরোনাম 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SC03699 (FILEminimizer)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t="21739" b="47826"/>
          <a:stretch>
            <a:fillRect/>
          </a:stretch>
        </p:blipFill>
        <p:spPr>
          <a:xfrm>
            <a:off x="-152400" y="5257800"/>
            <a:ext cx="9296400" cy="1600200"/>
          </a:xfrm>
          <a:prstGeom prst="rect">
            <a:avLst/>
          </a:prstGeom>
        </p:spPr>
      </p:pic>
      <p:sp>
        <p:nvSpPr>
          <p:cNvPr id="9" name="Flowchart: Sequential Access Storage 8"/>
          <p:cNvSpPr/>
          <p:nvPr/>
        </p:nvSpPr>
        <p:spPr>
          <a:xfrm>
            <a:off x="1371600" y="990600"/>
            <a:ext cx="612648" cy="612648"/>
          </a:xfrm>
          <a:prstGeom prst="flowChartMagneticTape">
            <a:avLst/>
          </a:prstGeom>
          <a:ln>
            <a:solidFill>
              <a:srgbClr val="0099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4648200"/>
            <a:ext cx="6858000" cy="1588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6400" y="4953000"/>
            <a:ext cx="6858000" cy="1588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95400" y="4800600"/>
            <a:ext cx="6858000" cy="1588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5D8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3962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 descr="cvg.gif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0" y="4000500"/>
            <a:ext cx="2504515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990600"/>
            <a:ext cx="5867400" cy="1704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8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514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সময়-২০মিনিট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8" name="Flowchart: Terminator 7"/>
          <p:cNvSpPr/>
          <p:nvPr/>
        </p:nvSpPr>
        <p:spPr>
          <a:xfrm rot="2600445">
            <a:off x="7141667" y="6283601"/>
            <a:ext cx="914400" cy="301752"/>
          </a:xfrm>
          <a:prstGeom prst="flowChartTermina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glow" dir="t"/>
          </a:scene3d>
          <a:sp3d extrusionH="38100" prstMaterial="legacyWireframe">
            <a:bevelT w="260350" h="50800" prst="softRound"/>
            <a:bevelB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772400" y="5943600"/>
            <a:ext cx="457200" cy="457200"/>
          </a:xfrm>
          <a:prstGeom prst="flowChartConnector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7315200" y="5410200"/>
            <a:ext cx="612648" cy="612648"/>
          </a:xfrm>
          <a:prstGeom prst="flowChartMagneticTape">
            <a:avLst/>
          </a:prstGeom>
          <a:solidFill>
            <a:srgbClr val="FFCCCC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781800" y="586740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2985637">
            <a:off x="6925067" y="4224729"/>
            <a:ext cx="581418" cy="2727068"/>
          </a:xfrm>
          <a:prstGeom prst="arc">
            <a:avLst>
              <a:gd name="adj1" fmla="val 16200000"/>
              <a:gd name="adj2" fmla="val 8112536"/>
            </a:avLst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sunset" dir="t"/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417</Words>
  <Application>Microsoft Office PowerPoint</Application>
  <PresentationFormat>On-screen Show (4:3)</PresentationFormat>
  <Paragraphs>152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Trade Park</cp:lastModifiedBy>
  <cp:revision>292</cp:revision>
  <dcterms:created xsi:type="dcterms:W3CDTF">2006-08-16T00:00:00Z</dcterms:created>
  <dcterms:modified xsi:type="dcterms:W3CDTF">2013-05-25T09:21:49Z</dcterms:modified>
</cp:coreProperties>
</file>