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8" r:id="rId4"/>
    <p:sldId id="273" r:id="rId5"/>
    <p:sldId id="279" r:id="rId6"/>
    <p:sldId id="268" r:id="rId7"/>
    <p:sldId id="270" r:id="rId8"/>
    <p:sldId id="269" r:id="rId9"/>
    <p:sldId id="281" r:id="rId10"/>
    <p:sldId id="267" r:id="rId11"/>
    <p:sldId id="282" r:id="rId12"/>
    <p:sldId id="271" r:id="rId13"/>
    <p:sldId id="283" r:id="rId14"/>
    <p:sldId id="284" r:id="rId15"/>
    <p:sldId id="258" r:id="rId16"/>
    <p:sldId id="274" r:id="rId17"/>
    <p:sldId id="286" r:id="rId18"/>
    <p:sldId id="28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069"/>
    <a:srgbClr val="FF0066"/>
    <a:srgbClr val="07B7C9"/>
    <a:srgbClr val="9683E7"/>
    <a:srgbClr val="6AC0D4"/>
    <a:srgbClr val="57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6" autoAdjust="0"/>
    <p:restoredTop sz="94660"/>
  </p:normalViewPr>
  <p:slideViewPr>
    <p:cSldViewPr>
      <p:cViewPr varScale="1">
        <p:scale>
          <a:sx n="69" d="100"/>
          <a:sy n="69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11210-B1D5-4340-B40D-ECF1946B291B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7EF76E-8BA4-43A3-9E79-FE99263C61C3}">
      <dgm:prSet/>
      <dgm:spPr/>
      <dgm:t>
        <a:bodyPr/>
        <a:lstStyle/>
        <a:p>
          <a:pPr rtl="0"/>
          <a:r>
            <a:rPr lang="bn-BD" b="1" dirty="0" smtClean="0"/>
            <a:t>বাড়ির কাজ </a:t>
          </a:r>
          <a:endParaRPr lang="en-US" dirty="0"/>
        </a:p>
      </dgm:t>
    </dgm:pt>
    <dgm:pt modelId="{3FD8E43F-A910-4FFE-B4AF-22628E42D474}" type="parTrans" cxnId="{57B116BB-9589-4E5D-804D-C2F44AA36539}">
      <dgm:prSet/>
      <dgm:spPr/>
      <dgm:t>
        <a:bodyPr/>
        <a:lstStyle/>
        <a:p>
          <a:endParaRPr lang="en-US"/>
        </a:p>
      </dgm:t>
    </dgm:pt>
    <dgm:pt modelId="{86510738-76FC-42B1-BC5A-9EBE28ACE249}" type="sibTrans" cxnId="{57B116BB-9589-4E5D-804D-C2F44AA36539}">
      <dgm:prSet/>
      <dgm:spPr/>
      <dgm:t>
        <a:bodyPr/>
        <a:lstStyle/>
        <a:p>
          <a:endParaRPr lang="en-US"/>
        </a:p>
      </dgm:t>
    </dgm:pt>
    <dgm:pt modelId="{787518D0-2A7D-4207-A256-BF055EAB65BC}" type="pres">
      <dgm:prSet presAssocID="{43011210-B1D5-4340-B40D-ECF1946B29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B33BD-2053-4DC5-8E3D-FCB5922AF9C0}" type="pres">
      <dgm:prSet presAssocID="{477EF76E-8BA4-43A3-9E79-FE99263C61C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116BB-9589-4E5D-804D-C2F44AA36539}" srcId="{43011210-B1D5-4340-B40D-ECF1946B291B}" destId="{477EF76E-8BA4-43A3-9E79-FE99263C61C3}" srcOrd="0" destOrd="0" parTransId="{3FD8E43F-A910-4FFE-B4AF-22628E42D474}" sibTransId="{86510738-76FC-42B1-BC5A-9EBE28ACE249}"/>
    <dgm:cxn modelId="{1EEDBC46-0AEE-4B42-84B6-EF951BF4CC07}" type="presOf" srcId="{43011210-B1D5-4340-B40D-ECF1946B291B}" destId="{787518D0-2A7D-4207-A256-BF055EAB65BC}" srcOrd="0" destOrd="0" presId="urn:microsoft.com/office/officeart/2005/8/layout/cycle2"/>
    <dgm:cxn modelId="{54DF58DF-2063-439B-8D2B-3A4321D5659B}" type="presOf" srcId="{477EF76E-8BA4-43A3-9E79-FE99263C61C3}" destId="{B06B33BD-2053-4DC5-8E3D-FCB5922AF9C0}" srcOrd="0" destOrd="0" presId="urn:microsoft.com/office/officeart/2005/8/layout/cycle2"/>
    <dgm:cxn modelId="{B0EFA75C-5C27-4DD3-B95B-AB4EF727B2C1}" type="presParOf" srcId="{787518D0-2A7D-4207-A256-BF055EAB65BC}" destId="{B06B33BD-2053-4DC5-8E3D-FCB5922AF9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B33BD-2053-4DC5-8E3D-FCB5922AF9C0}">
      <dsp:nvSpPr>
        <dsp:cNvPr id="0" name=""/>
        <dsp:cNvSpPr/>
      </dsp:nvSpPr>
      <dsp:spPr>
        <a:xfrm>
          <a:off x="1859991" y="186"/>
          <a:ext cx="1199955" cy="1199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/>
            <a:t>বাড়ির কাজ </a:t>
          </a:r>
          <a:endParaRPr lang="en-US" sz="2000" kern="1200" dirty="0"/>
        </a:p>
      </dsp:txBody>
      <dsp:txXfrm>
        <a:off x="2035720" y="175915"/>
        <a:ext cx="848497" cy="84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686B-BC30-440F-82F1-FC58E7313327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16C7-0D2A-43F1-A531-FF24D296A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116C7-0D2A-43F1-A531-FF24D296AF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0436-9213-4E1B-9AF4-728C366713B5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32D1-105E-4305-9E84-813C3B4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ros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171" name="Picture 3" descr="D:\bristyyyyyyyyy\New folder (2)\Image\WE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65592"/>
            <a:ext cx="5943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92D050"/>
            </a:gs>
            <a:gs pos="25000">
              <a:srgbClr val="F8B049"/>
            </a:gs>
            <a:gs pos="63000">
              <a:srgbClr val="00B0F0"/>
            </a:gs>
            <a:gs pos="33326">
              <a:srgbClr val="7030A0"/>
            </a:gs>
            <a:gs pos="50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33945" y="533400"/>
            <a:ext cx="55162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প্রাণীর দেহ খন্ডে</a:t>
            </a:r>
          </a:p>
          <a:p>
            <a:pPr eaLnBrk="1" hangingPunct="1"/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খন্ডে বিভক্ত নয়।  </a:t>
            </a:r>
          </a:p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দেহ শক্ত খলসে আবৃত থাকে।</a:t>
            </a:r>
          </a:p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মাংসল পা থাকে। যেমনঃ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5" name="Picture 6" descr="F:\Image\Image\I S\Animal Image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43257"/>
            <a:ext cx="2801094" cy="174210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655" y="3308067"/>
            <a:ext cx="2819400" cy="1905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32418" y="5943599"/>
            <a:ext cx="14859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ঝিনুক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72" y="5943600"/>
            <a:ext cx="14859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0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6200" y="381000"/>
            <a:ext cx="65532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প্রাণীর দেহতিনটি অংশে বিভক্ত, যেমনঃ মস্তক, দেহ ও উদর। এদের সন্ধিযুক্ত পা ও পুঞ্জাক্ষী থাকে।      পৃথিবীতে পতঙ্গ শ্রেণিভূক্ত প্রাণির সংখ্যা        	সবচেয়ে বেশি। যেমন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6172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 আমাদের উপকার করে। এদের উপকারী পতঙ্গ বলে। যেমন</a:t>
            </a:r>
          </a:p>
        </p:txBody>
      </p:sp>
      <p:pic>
        <p:nvPicPr>
          <p:cNvPr id="7170" name="Picture 2" descr="F:\Image\Image\I S\Animal Image\b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9173"/>
            <a:ext cx="2590800" cy="129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F:\Image\Image\I S\Animal Image\Reshom 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39173"/>
            <a:ext cx="2552700" cy="1447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257" y="6072333"/>
            <a:ext cx="190499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রেশম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450" y="6072333"/>
            <a:ext cx="14859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মৌমাছি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1" y="2908012"/>
            <a:ext cx="137159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প্রজাপতি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bristyyyyyyyyy\Animals\butterfly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927"/>
            <a:ext cx="238125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19200" y="858982"/>
            <a:ext cx="617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অনেক অমেরুদন্ডী প্রাণী আমাদের নানা রকম রোগ ছড়ায়। যেমন</a:t>
            </a:r>
          </a:p>
        </p:txBody>
      </p:sp>
      <p:pic>
        <p:nvPicPr>
          <p:cNvPr id="5" name="Picture 2" descr="F:\Image\Image\I S\Animal Image\Bluebotte-f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13378"/>
            <a:ext cx="2888673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L:\Subject image\Image\Class=7\mosquito_mala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15" y="3141087"/>
            <a:ext cx="3074630" cy="210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5932131" y="5867399"/>
            <a:ext cx="9525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মশা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5867400"/>
            <a:ext cx="110143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85801" y="-3629"/>
            <a:ext cx="7989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 আমাদের ঘর-বাড়ি,</a:t>
            </a:r>
          </a:p>
          <a:p>
            <a:pPr algn="just" eaLnBrk="1" hangingPunct="1"/>
            <a:r>
              <a:rPr lang="bn-BD" sz="3600" dirty="0">
                <a:solidFill>
                  <a:srgbClr val="00B0F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NikoshBAN" pitchFamily="2" charset="0"/>
              </a:rPr>
              <a:t>     আসবাব-পত্র ও ফসলের ক্ষতি সাধন করে। যেমন</a:t>
            </a:r>
          </a:p>
        </p:txBody>
      </p:sp>
      <p:pic>
        <p:nvPicPr>
          <p:cNvPr id="3" name="Picture 5" descr="F:\Image\Image\I S\Animal Image\Pamri w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52" y="1405932"/>
            <a:ext cx="2063424" cy="208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F:\Image\Image\I S\Animal Image\white 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77" y="1405930"/>
            <a:ext cx="2187362" cy="2086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F:\Image\Image\I S\Animal Image\ঝিঝি পোক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8" y="1405931"/>
            <a:ext cx="2410506" cy="2086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34622" y="3795717"/>
            <a:ext cx="1904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লেদা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580" y="3795717"/>
            <a:ext cx="19049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উই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265" y="3790247"/>
            <a:ext cx="19049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পামরী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8" name="Picture 4" descr="F:\Image\Image\I S\Animal Image\Sea Cucucamb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04152" y="5103078"/>
            <a:ext cx="2351649" cy="132884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4898" y="4458578"/>
            <a:ext cx="549679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কতক গুলি সামুদ্রিক প্রাণী আছে ,</a:t>
            </a:r>
          </a:p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যাদের ত্বকে কাঁটার </a:t>
            </a:r>
          </a:p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মতো অংশ থাকে। </a:t>
            </a:r>
          </a:p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যেমন-</a:t>
            </a:r>
          </a:p>
        </p:txBody>
      </p:sp>
      <p:pic>
        <p:nvPicPr>
          <p:cNvPr id="13" name="Picture 6" descr="F:\Image\Image\I S\Animal Image\Horned_starfish-_chocolate_chip_Wallpaper_6u62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9" y="4992656"/>
            <a:ext cx="2213263" cy="1549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05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1B6069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176030"/>
            <a:ext cx="56007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আরেক দলভূক্ত প্রাণী আছে যাদের দেহের ভিতর একটা ফাঁপা গহ্বর থাকে একে সিলেন্টেরন বলে।এদের দেহে একটি মাত্র ছিদ্র থাকে।এই ছিদ্রপথে এরা খাদ্য গ্রহণ ও বর্জ্য পদার্থ বের করে দেয়। যেমন-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835560" cy="3322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616699" y="4114800"/>
            <a:ext cx="176530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জেলী মাছ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chemeClr val="accent6">
                <a:lumMod val="60000"/>
                <a:lumOff val="40000"/>
              </a:schemeClr>
            </a:gs>
            <a:gs pos="28000">
              <a:srgbClr val="000082"/>
            </a:gs>
            <a:gs pos="42999">
              <a:schemeClr val="accent6">
                <a:lumMod val="75000"/>
              </a:schemeClr>
            </a:gs>
            <a:gs pos="58000">
              <a:srgbClr val="000082"/>
            </a:gs>
            <a:gs pos="72000">
              <a:srgbClr val="FFFF00"/>
            </a:gs>
            <a:gs pos="87000">
              <a:srgbClr val="000082"/>
            </a:gs>
            <a:gs pos="96000">
              <a:srgbClr val="FF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381000"/>
            <a:ext cx="6705600" cy="1371600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809417">
            <a:off x="2931799" y="43841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6485" y="2304779"/>
            <a:ext cx="6172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কোনটি পতঙ্গ শ্রেনিভূক্ত প্রাণি?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3352800"/>
            <a:ext cx="609600" cy="6155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53000" y="5474313"/>
            <a:ext cx="609600" cy="584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ঘ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800" y="5474313"/>
            <a:ext cx="609600" cy="6155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724400" y="3244227"/>
            <a:ext cx="609600" cy="6155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400" dirty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খ</a:t>
            </a:r>
            <a:endParaRPr lang="bn-BD" sz="3400" dirty="0" smtClean="0">
              <a:solidFill>
                <a:srgbClr val="FFFF0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15" name="Picture 3" descr="F:\Image\Image\I S\Animal Image\butterf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04467"/>
            <a:ext cx="2743200" cy="1588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4970877"/>
            <a:ext cx="3013979" cy="1622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 descr="F:\Image\Image\I S\Animal Image\LIZ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074734"/>
            <a:ext cx="2743201" cy="1576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bristyyyyyyyyy\Science\star-fish-making-lo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14" y="3121537"/>
            <a:ext cx="2835560" cy="133301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6">
              <a:lumMod val="75000"/>
            </a:schemeClr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Image\Image\I S\Animal Image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62" y="678512"/>
            <a:ext cx="3067704" cy="2057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835560" cy="219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5504" y="3733800"/>
            <a:ext cx="6172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খ-চিত্রের প্রাণিটির বৈশিষ্ট্যগুলো উল্লেখ  কর।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41580" y="3045023"/>
            <a:ext cx="609600" cy="6155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43414" y="3031168"/>
            <a:ext cx="609600" cy="6155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3400" dirty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খ</a:t>
            </a:r>
            <a:endParaRPr lang="bn-BD" sz="3400" dirty="0" smtClean="0">
              <a:solidFill>
                <a:srgbClr val="FFFF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5504" y="5045755"/>
            <a:ext cx="6172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ক-চিহ্নিত চিত্রের প্রাণিটির বৈশিষ্ট্যগুলো উল্লেখ  কর। </a:t>
            </a:r>
          </a:p>
        </p:txBody>
      </p:sp>
    </p:spTree>
    <p:extLst>
      <p:ext uri="{BB962C8B-B14F-4D97-AF65-F5344CB8AC3E}">
        <p14:creationId xmlns:p14="http://schemas.microsoft.com/office/powerpoint/2010/main" val="16851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42000">
              <a:srgbClr val="FFFF00"/>
            </a:gs>
            <a:gs pos="75000">
              <a:srgbClr val="01A78F"/>
            </a:gs>
            <a:gs pos="95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7371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স্থলজ অমেরুদন্ডী প্রাণীগুলোর তালিকা কর। 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38200" y="4800600"/>
            <a:ext cx="7371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জলজ অমেরুদন্ডী প্রাণীগুলোর তালিকা কর। 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67001" y="1108364"/>
            <a:ext cx="2133600" cy="76944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4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দলঃ”পদ্মা</a:t>
            </a:r>
            <a:r>
              <a:rPr lang="bn-BD" sz="34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”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4601" y="3346847"/>
            <a:ext cx="2438400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bn-BD" sz="40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দলঃ”যমুনা” </a:t>
            </a:r>
          </a:p>
        </p:txBody>
      </p:sp>
    </p:spTree>
    <p:extLst>
      <p:ext uri="{BB962C8B-B14F-4D97-AF65-F5344CB8AC3E}">
        <p14:creationId xmlns:p14="http://schemas.microsoft.com/office/powerpoint/2010/main" val="2083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9683E7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6985157"/>
              </p:ext>
            </p:extLst>
          </p:nvPr>
        </p:nvGraphicFramePr>
        <p:xfrm>
          <a:off x="2302488" y="609600"/>
          <a:ext cx="491993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9208" y="4272082"/>
            <a:ext cx="7477992" cy="144655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bg2"/>
                </a:solidFill>
                <a:latin typeface="Times New Roman" pitchFamily="18" charset="0"/>
                <a:cs typeface="NikoshBAN" pitchFamily="2" charset="0"/>
              </a:rPr>
              <a:t>অমেরুদন্ডী প্রাণীর উদাহরণসহ শ্রেণি করণ কর। </a:t>
            </a:r>
          </a:p>
        </p:txBody>
      </p:sp>
    </p:spTree>
    <p:extLst>
      <p:ext uri="{BB962C8B-B14F-4D97-AF65-F5344CB8AC3E}">
        <p14:creationId xmlns:p14="http://schemas.microsoft.com/office/powerpoint/2010/main" val="10958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9"/>
          <p:cNvSpPr>
            <a:spLocks noChangeArrowheads="1"/>
          </p:cNvSpPr>
          <p:nvPr/>
        </p:nvSpPr>
        <p:spPr bwMode="auto">
          <a:xfrm>
            <a:off x="0" y="-76200"/>
            <a:ext cx="9144000" cy="7010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81000" y="1281924"/>
            <a:ext cx="8534400" cy="412510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21299999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967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FFA800"/>
            </a:gs>
            <a:gs pos="28000">
              <a:srgbClr val="825600"/>
            </a:gs>
            <a:gs pos="42999">
              <a:srgbClr val="00B0F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93000">
              <a:srgbClr val="FF0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28600" y="990600"/>
            <a:ext cx="8229600" cy="5187950"/>
          </a:xfrm>
          <a:prstGeom prst="flowChartTermina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8458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54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পরিমলেশ মল্লিক।</a:t>
            </a:r>
            <a:endParaRPr lang="en-US" sz="5400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 eaLnBrk="1" hangingPunct="1">
              <a:defRPr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E-mail:parimalmallick1@gmail.com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1143000"/>
            <a:ext cx="4419600" cy="101566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685800" y="990600"/>
            <a:ext cx="7772400" cy="5187950"/>
          </a:xfrm>
          <a:prstGeom prst="flowChartTermina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2172855"/>
            <a:ext cx="62484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5400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5400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BD" sz="54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শ্রেণী- ষষ্ঠ </a:t>
            </a:r>
            <a:endParaRPr lang="en-US" sz="5400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অধ্যায়ঃ২</a:t>
            </a:r>
          </a:p>
          <a:p>
            <a:pPr algn="ctr" eaLnBrk="1" hangingPunct="1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1143000"/>
            <a:ext cx="3810000" cy="10160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600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600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e!\Desktop\Animated Image\GENERALSCIENCE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8568"/>
            <a:ext cx="32575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5503" y="2505670"/>
            <a:ext cx="12426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3657093"/>
            <a:ext cx="1939715" cy="1982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169718"/>
            <a:ext cx="2356139" cy="219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3394365"/>
            <a:ext cx="1968474" cy="23632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 descr="F:\Image\Image\I S\Animal Image\butterfl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76" y="169718"/>
            <a:ext cx="2286001" cy="2116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Image\Image\I S\Animal Image\earthw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34" y="3623473"/>
            <a:ext cx="2450133" cy="213410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0734" y="2597215"/>
            <a:ext cx="213946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জেলী ফিস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27" y="5983374"/>
            <a:ext cx="213946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তেলাপোকা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9333" y="5983374"/>
            <a:ext cx="1606067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কেঁচো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4881" y="2396836"/>
            <a:ext cx="1834667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4881" y="5998254"/>
            <a:ext cx="1606067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5" descr="F:\Image\Image\I S\Animal Image\shrimp-oil-paint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67" y="107625"/>
            <a:ext cx="3288333" cy="224046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34499" y="2624924"/>
            <a:ext cx="213946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চিংড়ি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3">
              <a:lumMod val="75000"/>
            </a:schemeClr>
          </a:fgClr>
          <a:bgClr>
            <a:schemeClr val="bg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Animated Image\Animated Image\Image\WELCOME\Animated Fllag of Banglade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957513"/>
            <a:ext cx="6451598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Animated Image\Animated Image\Image\WELCOME\couple bi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54" y="1118899"/>
            <a:ext cx="4684713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966891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অমেরুদন্ডী প্রাণী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52400"/>
            <a:ext cx="371447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5361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2">
              <a:lumMod val="60000"/>
              <a:lumOff val="4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455" y="1600200"/>
            <a:ext cx="86106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 অমেরুদণ্ডী প্রাণীর সঙ্গা বলতে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অমেরুদণ্ডী প্রাণীর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শ্রেণিবিন্যাস করতে পারবে।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অমেরুদণ্ডী প্রাণীর বৈশিষ্ট্য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আমাদের জীবনে প্রাণীর প্রয়োজনীয়তা বিশ্লেষণ করতে পারবে।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28600"/>
            <a:ext cx="3505200" cy="110799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mage\Image\I S\Animal Image\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3864421"/>
            <a:ext cx="4436785" cy="279662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!\Desktop\Animated Image\Flying butterf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799"/>
            <a:ext cx="2895600" cy="25680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Image\Image\I S\Animal Image\dungeness-crab-photo2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367" y="76200"/>
            <a:ext cx="8610600" cy="36348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457200"/>
            <a:ext cx="4343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অমেরুদন্ডী প্রাণীর বৈশীষ্ট্যঃ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14400" y="1981200"/>
            <a:ext cx="7946406" cy="3046988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/>
        </p:spPr>
        <p:txBody>
          <a:bodyPr wrap="square">
            <a:norm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0066"/>
              </a:extrusionClr>
              <a:contourClr>
                <a:srgbClr val="1B6069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১। এদের মেরুদন্ড নেই।</a:t>
            </a:r>
          </a:p>
          <a:p>
            <a:pPr eaLnBrk="1" hangingPunct="1"/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২। এদের দেহের ভিতরে কঙ্কাল থাকে না।</a:t>
            </a:r>
          </a:p>
          <a:p>
            <a:pPr eaLnBrk="1" hangingPunct="1"/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৩। এদের লেজ নেই। </a:t>
            </a:r>
          </a:p>
          <a:p>
            <a:pPr eaLnBrk="1" hangingPunct="1"/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৪। এদের চোখ সরল প্রকৃতির।</a:t>
            </a:r>
            <a:endParaRPr lang="en-US" sz="44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18029" y="609600"/>
            <a:ext cx="5240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 আকারে </a:t>
            </a:r>
          </a:p>
          <a:p>
            <a:pPr eaLnBrk="1" hangingPunct="1"/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খুবই ছোট,এদের খালি চোখে দেখা</a:t>
            </a:r>
          </a:p>
          <a:p>
            <a:pPr eaLnBrk="1" hangingPunct="1"/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যায় না। যেমনঃ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8" y="2057400"/>
            <a:ext cx="2343894" cy="15620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5799" y="3810000"/>
            <a:ext cx="489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অনেক অমেরুদন্ডী প্রাণীর দেহ </a:t>
            </a:r>
          </a:p>
          <a:p>
            <a:pPr eaLnBrk="1" hangingPunct="1"/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অনেকগুলো খন্ডে বিভক্ত। যেমনঃ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10242" name="Picture 2" descr="F:\Image\Image\I S\Animal Image\Aneledd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8" y="5059441"/>
            <a:ext cx="2343894" cy="138588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Image\Image\I S\Animal Image\earth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604"/>
            <a:ext cx="1618896" cy="5515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257" y="6072333"/>
            <a:ext cx="113574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748" y="6048665"/>
            <a:ext cx="120050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কেঁচো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413" y="2546061"/>
            <a:ext cx="131898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অ্যামিবা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332</Words>
  <Application>Microsoft Office PowerPoint</Application>
  <PresentationFormat>On-screen Show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Me!</dc:creator>
  <cp:lastModifiedBy>Me!</cp:lastModifiedBy>
  <cp:revision>60</cp:revision>
  <dcterms:created xsi:type="dcterms:W3CDTF">2013-03-26T02:48:42Z</dcterms:created>
  <dcterms:modified xsi:type="dcterms:W3CDTF">2013-04-15T04:13:52Z</dcterms:modified>
</cp:coreProperties>
</file>