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3" r:id="rId5"/>
    <p:sldId id="262" r:id="rId6"/>
    <p:sldId id="260" r:id="rId7"/>
    <p:sldId id="263" r:id="rId8"/>
    <p:sldId id="265" r:id="rId9"/>
    <p:sldId id="264" r:id="rId10"/>
    <p:sldId id="266" r:id="rId11"/>
    <p:sldId id="272" r:id="rId12"/>
    <p:sldId id="269" r:id="rId13"/>
    <p:sldId id="267" r:id="rId14"/>
    <p:sldId id="261" r:id="rId15"/>
    <p:sldId id="268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55F4-60BB-488E-AFCA-CC55EAB18871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8B5C3-50FF-47D5-9A76-0F3F5579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919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55F4-60BB-488E-AFCA-CC55EAB18871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8B5C3-50FF-47D5-9A76-0F3F5579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46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55F4-60BB-488E-AFCA-CC55EAB18871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8B5C3-50FF-47D5-9A76-0F3F5579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792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55F4-60BB-488E-AFCA-CC55EAB18871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8B5C3-50FF-47D5-9A76-0F3F5579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95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55F4-60BB-488E-AFCA-CC55EAB18871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8B5C3-50FF-47D5-9A76-0F3F5579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404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55F4-60BB-488E-AFCA-CC55EAB18871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8B5C3-50FF-47D5-9A76-0F3F5579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82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55F4-60BB-488E-AFCA-CC55EAB18871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8B5C3-50FF-47D5-9A76-0F3F5579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76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55F4-60BB-488E-AFCA-CC55EAB18871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8B5C3-50FF-47D5-9A76-0F3F5579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16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55F4-60BB-488E-AFCA-CC55EAB18871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8B5C3-50FF-47D5-9A76-0F3F5579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80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55F4-60BB-488E-AFCA-CC55EAB18871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8B5C3-50FF-47D5-9A76-0F3F5579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861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255F4-60BB-488E-AFCA-CC55EAB18871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8B5C3-50FF-47D5-9A76-0F3F5579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729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255F4-60BB-488E-AFCA-CC55EAB18871}" type="datetimeFigureOut">
              <a:rPr lang="en-US" smtClean="0"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8B5C3-50FF-47D5-9A76-0F3F5579C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10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Rectangle 5"/>
          <p:cNvSpPr/>
          <p:nvPr/>
        </p:nvSpPr>
        <p:spPr>
          <a:xfrm>
            <a:off x="457200" y="3048000"/>
            <a:ext cx="8273964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9900" b="1" dirty="0">
                <a:ln w="19050">
                  <a:solidFill>
                    <a:srgbClr val="0000FF"/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9900" b="1" spc="300" dirty="0">
              <a:ln w="19050">
                <a:solidFill>
                  <a:srgbClr val="0000FF"/>
                </a:solidFill>
                <a:prstDash val="solid"/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80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52390" y="-57834"/>
            <a:ext cx="9196390" cy="6915834"/>
          </a:xfrm>
          <a:prstGeom prst="rect">
            <a:avLst/>
          </a:prstGeom>
          <a:solidFill>
            <a:srgbClr val="00B05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1"/>
          <p:cNvSpPr txBox="1"/>
          <p:nvPr/>
        </p:nvSpPr>
        <p:spPr>
          <a:xfrm>
            <a:off x="3692870" y="76200"/>
            <a:ext cx="1691136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অন্ত: শ্বসন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 rot="5400000" flipV="1">
            <a:off x="4431505" y="876300"/>
            <a:ext cx="457201" cy="38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C:\Documents and Settings\BIPLOB  DAS\Desktop\Resparation Image\respir2.jpg"/>
          <p:cNvPicPr>
            <a:picLocks noChangeAspect="1" noChangeArrowheads="1"/>
          </p:cNvPicPr>
          <p:nvPr/>
        </p:nvPicPr>
        <p:blipFill>
          <a:blip r:embed="rId2"/>
          <a:srcRect l="1208" r="2154" b="57456"/>
          <a:stretch>
            <a:fillRect/>
          </a:stretch>
        </p:blipFill>
        <p:spPr bwMode="auto">
          <a:xfrm>
            <a:off x="659606" y="1371600"/>
            <a:ext cx="7924800" cy="1981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7" name="Picture 6" descr="C:\Documents and Settings\BIPLOB  DAS\Desktop\Resparation Image\respir2.jpg"/>
          <p:cNvPicPr>
            <a:picLocks noChangeAspect="1" noChangeArrowheads="1"/>
          </p:cNvPicPr>
          <p:nvPr/>
        </p:nvPicPr>
        <p:blipFill>
          <a:blip r:embed="rId2"/>
          <a:srcRect l="58292" t="41060" r="904" b="9932"/>
          <a:stretch>
            <a:fillRect/>
          </a:stretch>
        </p:blipFill>
        <p:spPr bwMode="auto">
          <a:xfrm>
            <a:off x="5384006" y="3581400"/>
            <a:ext cx="3481388" cy="24384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8" name="Picture 7" descr="C:\Documents and Settings\BIPLOB  DAS\Desktop\Resparation Image\respir2.jpg"/>
          <p:cNvPicPr>
            <a:picLocks noChangeAspect="1" noChangeArrowheads="1"/>
          </p:cNvPicPr>
          <p:nvPr/>
        </p:nvPicPr>
        <p:blipFill>
          <a:blip r:embed="rId2"/>
          <a:srcRect t="41060" r="40542" b="8608"/>
          <a:stretch>
            <a:fillRect/>
          </a:stretch>
        </p:blipFill>
        <p:spPr bwMode="auto">
          <a:xfrm>
            <a:off x="278606" y="3581400"/>
            <a:ext cx="4800600" cy="24384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9" name="TextBox 6"/>
          <p:cNvSpPr txBox="1"/>
          <p:nvPr/>
        </p:nvSpPr>
        <p:spPr>
          <a:xfrm>
            <a:off x="5993606" y="6135469"/>
            <a:ext cx="2362200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অক্সিজেন পরিবহণ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7"/>
          <p:cNvSpPr txBox="1"/>
          <p:nvPr/>
        </p:nvSpPr>
        <p:spPr>
          <a:xfrm>
            <a:off x="964406" y="6135469"/>
            <a:ext cx="3352800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কার্বন ডাই-অক্সাইড পরিবহণ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Up Arrow 10"/>
          <p:cNvSpPr/>
          <p:nvPr/>
        </p:nvSpPr>
        <p:spPr>
          <a:xfrm rot="20164817">
            <a:off x="7818643" y="3973160"/>
            <a:ext cx="352152" cy="662283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2775194">
            <a:off x="2641851" y="1760402"/>
            <a:ext cx="379223" cy="70239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71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 animBg="1"/>
      <p:bldP spid="5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928" y="0"/>
            <a:ext cx="9144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180511"/>
            <a:ext cx="3200400" cy="3200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791200" y="1903274"/>
            <a:ext cx="26670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যক্ষ্মা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নিউমোনিয়া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প্লুরিসি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ব্রঙ্কাইটিস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হাঁপানি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Down Ribbon 8"/>
          <p:cNvSpPr/>
          <p:nvPr/>
        </p:nvSpPr>
        <p:spPr>
          <a:xfrm>
            <a:off x="228600" y="152401"/>
            <a:ext cx="8534400" cy="1311532"/>
          </a:xfrm>
          <a:prstGeom prst="ribbon">
            <a:avLst/>
          </a:prstGeom>
          <a:solidFill>
            <a:srgbClr val="92D050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শ্বসন </a:t>
            </a:r>
            <a:r>
              <a:rPr lang="bn-BD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তন্ত্রের যা যা  রোগ হতে পারে......।। 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67000" y="6096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41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1"/>
          <p:cNvSpPr txBox="1"/>
          <p:nvPr/>
        </p:nvSpPr>
        <p:spPr>
          <a:xfrm>
            <a:off x="152400" y="38101"/>
            <a:ext cx="2514600" cy="990600"/>
          </a:xfrm>
          <a:prstGeom prst="rect">
            <a:avLst/>
          </a:prstGeom>
          <a:solidFill>
            <a:schemeClr val="bg2">
              <a:lumMod val="25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numCol="1" rtlCol="0">
            <a:prstTxWarp prst="textWave2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2971800" y="183059"/>
            <a:ext cx="6096000" cy="830997"/>
          </a:xfrm>
          <a:prstGeom prst="rect">
            <a:avLst/>
          </a:prstGeom>
          <a:solidFill>
            <a:srgbClr val="FFC0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  <a:scene3d>
              <a:camera prst="obliqueBottomRigh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নিম্নের অঙ্গ সমূহের নাম বল ?</a:t>
            </a:r>
            <a:endParaRPr lang="en-US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26"/>
          <p:cNvSpPr txBox="1"/>
          <p:nvPr/>
        </p:nvSpPr>
        <p:spPr>
          <a:xfrm>
            <a:off x="2819400" y="1104900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5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638800" y="1095275"/>
            <a:ext cx="3200400" cy="2829025"/>
            <a:chOff x="5562600" y="1133375"/>
            <a:chExt cx="3200400" cy="2829025"/>
          </a:xfrm>
        </p:grpSpPr>
        <p:pic>
          <p:nvPicPr>
            <p:cNvPr id="23" name="Picture 22" descr="C:\Documents and Settings\BIPLOB  DAS\Desktop\Resparation Image\Larynx-Heart-and-Lung-Model-7parts-Respiratory-System-Model-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057900" y="1133375"/>
              <a:ext cx="2705100" cy="2829025"/>
            </a:xfrm>
            <a:prstGeom prst="rect">
              <a:avLst/>
            </a:prstGeom>
            <a:noFill/>
          </p:spPr>
        </p:pic>
        <p:grpSp>
          <p:nvGrpSpPr>
            <p:cNvPr id="24" name="Group 23"/>
            <p:cNvGrpSpPr/>
            <p:nvPr/>
          </p:nvGrpSpPr>
          <p:grpSpPr>
            <a:xfrm>
              <a:off x="5562600" y="1371600"/>
              <a:ext cx="914400" cy="923330"/>
              <a:chOff x="1143000" y="3276600"/>
              <a:chExt cx="914400" cy="923330"/>
            </a:xfrm>
          </p:grpSpPr>
          <p:sp>
            <p:nvSpPr>
              <p:cNvPr id="25" name="6-Point Star 24"/>
              <p:cNvSpPr/>
              <p:nvPr/>
            </p:nvSpPr>
            <p:spPr>
              <a:xfrm>
                <a:off x="1143000" y="3352800"/>
                <a:ext cx="838200" cy="838200"/>
              </a:xfrm>
              <a:prstGeom prst="star6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6" name="TextBox 21"/>
              <p:cNvSpPr txBox="1"/>
              <p:nvPr/>
            </p:nvSpPr>
            <p:spPr>
              <a:xfrm>
                <a:off x="1371600" y="3276600"/>
                <a:ext cx="6858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bn-BD" sz="5400" b="1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endParaRPr lang="en-US" sz="54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76200" y="4000500"/>
            <a:ext cx="3505200" cy="2819400"/>
            <a:chOff x="0" y="4038600"/>
            <a:chExt cx="3505200" cy="2819400"/>
          </a:xfrm>
        </p:grpSpPr>
        <p:pic>
          <p:nvPicPr>
            <p:cNvPr id="19" name="Picture 18" descr="C:\Documents and Settings\BIPLOB  DAS\Desktop\Resparation Image\Larynx front.jpg"/>
            <p:cNvPicPr>
              <a:picLocks noChangeAspect="1" noChangeArrowheads="1"/>
            </p:cNvPicPr>
            <p:nvPr/>
          </p:nvPicPr>
          <p:blipFill>
            <a:blip r:embed="rId3"/>
            <a:srcRect l="22800" t="14571" r="19600" b="8857"/>
            <a:stretch>
              <a:fillRect/>
            </a:stretch>
          </p:blipFill>
          <p:spPr bwMode="auto">
            <a:xfrm>
              <a:off x="762922" y="4038600"/>
              <a:ext cx="2742278" cy="2819400"/>
            </a:xfrm>
            <a:prstGeom prst="rect">
              <a:avLst/>
            </a:prstGeom>
            <a:noFill/>
          </p:spPr>
        </p:pic>
        <p:grpSp>
          <p:nvGrpSpPr>
            <p:cNvPr id="20" name="Group 19"/>
            <p:cNvGrpSpPr/>
            <p:nvPr/>
          </p:nvGrpSpPr>
          <p:grpSpPr>
            <a:xfrm>
              <a:off x="0" y="4258270"/>
              <a:ext cx="838200" cy="923330"/>
              <a:chOff x="1219200" y="3276600"/>
              <a:chExt cx="838200" cy="923330"/>
            </a:xfrm>
          </p:grpSpPr>
          <p:sp>
            <p:nvSpPr>
              <p:cNvPr id="21" name="6-Point Star 20"/>
              <p:cNvSpPr/>
              <p:nvPr/>
            </p:nvSpPr>
            <p:spPr>
              <a:xfrm>
                <a:off x="1219200" y="3352800"/>
                <a:ext cx="838200" cy="838200"/>
              </a:xfrm>
              <a:prstGeom prst="star6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2" name="TextBox 31"/>
              <p:cNvSpPr txBox="1"/>
              <p:nvPr/>
            </p:nvSpPr>
            <p:spPr>
              <a:xfrm>
                <a:off x="1371600" y="3276600"/>
                <a:ext cx="6858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bn-BD" sz="5400" b="1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endParaRPr lang="en-US" sz="54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5715000" y="4143970"/>
            <a:ext cx="3352800" cy="2675930"/>
            <a:chOff x="5638800" y="4182070"/>
            <a:chExt cx="3352800" cy="2675930"/>
          </a:xfrm>
        </p:grpSpPr>
        <p:pic>
          <p:nvPicPr>
            <p:cNvPr id="15" name="Picture 14" descr="C:\Documents and Settings\BIPLOB  DAS\Desktop\Resparation Image\trachea.gif"/>
            <p:cNvPicPr>
              <a:picLocks noChangeAspect="1" noChangeArrowheads="1"/>
            </p:cNvPicPr>
            <p:nvPr/>
          </p:nvPicPr>
          <p:blipFill>
            <a:blip r:embed="rId4"/>
            <a:srcRect t="41968" r="21332" b="-2700"/>
            <a:stretch>
              <a:fillRect/>
            </a:stretch>
          </p:blipFill>
          <p:spPr bwMode="auto">
            <a:xfrm>
              <a:off x="5877791" y="4267200"/>
              <a:ext cx="3113809" cy="2590800"/>
            </a:xfrm>
            <a:prstGeom prst="rect">
              <a:avLst/>
            </a:prstGeom>
            <a:noFill/>
          </p:spPr>
        </p:pic>
        <p:grpSp>
          <p:nvGrpSpPr>
            <p:cNvPr id="16" name="Group 15"/>
            <p:cNvGrpSpPr/>
            <p:nvPr/>
          </p:nvGrpSpPr>
          <p:grpSpPr>
            <a:xfrm>
              <a:off x="5638800" y="4182070"/>
              <a:ext cx="838200" cy="923330"/>
              <a:chOff x="1219200" y="3276600"/>
              <a:chExt cx="838200" cy="923330"/>
            </a:xfrm>
          </p:grpSpPr>
          <p:sp>
            <p:nvSpPr>
              <p:cNvPr id="17" name="6-Point Star 16"/>
              <p:cNvSpPr/>
              <p:nvPr/>
            </p:nvSpPr>
            <p:spPr>
              <a:xfrm>
                <a:off x="1219200" y="3352800"/>
                <a:ext cx="838200" cy="838200"/>
              </a:xfrm>
              <a:prstGeom prst="star6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" name="TextBox 35"/>
              <p:cNvSpPr txBox="1"/>
              <p:nvPr/>
            </p:nvSpPr>
            <p:spPr>
              <a:xfrm>
                <a:off x="1371600" y="3276600"/>
                <a:ext cx="6858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bn-BD" sz="5400" b="1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৪</a:t>
                </a:r>
                <a:endParaRPr lang="en-US" sz="54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152400" y="1257300"/>
            <a:ext cx="2743200" cy="2590800"/>
            <a:chOff x="76200" y="1295400"/>
            <a:chExt cx="2743200" cy="2590800"/>
          </a:xfrm>
        </p:grpSpPr>
        <p:pic>
          <p:nvPicPr>
            <p:cNvPr id="11" name="Picture 10" descr="C:\Documents and Settings\BIPLOB  DAS\Desktop\Resparation Image\trachea.gif"/>
            <p:cNvPicPr>
              <a:picLocks noChangeAspect="1" noChangeArrowheads="1"/>
            </p:cNvPicPr>
            <p:nvPr/>
          </p:nvPicPr>
          <p:blipFill>
            <a:blip r:embed="rId4"/>
            <a:srcRect l="22839" t="2793" r="54321" b="44229"/>
            <a:stretch>
              <a:fillRect/>
            </a:stretch>
          </p:blipFill>
          <p:spPr bwMode="auto">
            <a:xfrm>
              <a:off x="914400" y="1295400"/>
              <a:ext cx="1905000" cy="2590800"/>
            </a:xfrm>
            <a:prstGeom prst="rect">
              <a:avLst/>
            </a:prstGeom>
            <a:noFill/>
          </p:spPr>
        </p:pic>
        <p:grpSp>
          <p:nvGrpSpPr>
            <p:cNvPr id="12" name="Group 11"/>
            <p:cNvGrpSpPr/>
            <p:nvPr/>
          </p:nvGrpSpPr>
          <p:grpSpPr>
            <a:xfrm>
              <a:off x="76200" y="1362670"/>
              <a:ext cx="838200" cy="923330"/>
              <a:chOff x="1219200" y="3276600"/>
              <a:chExt cx="838200" cy="923330"/>
            </a:xfrm>
          </p:grpSpPr>
          <p:sp>
            <p:nvSpPr>
              <p:cNvPr id="13" name="6-Point Star 12"/>
              <p:cNvSpPr/>
              <p:nvPr/>
            </p:nvSpPr>
            <p:spPr>
              <a:xfrm>
                <a:off x="1219200" y="3352800"/>
                <a:ext cx="838200" cy="838200"/>
              </a:xfrm>
              <a:prstGeom prst="star6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4" name="TextBox 39"/>
              <p:cNvSpPr txBox="1"/>
              <p:nvPr/>
            </p:nvSpPr>
            <p:spPr>
              <a:xfrm>
                <a:off x="1371600" y="3276600"/>
                <a:ext cx="6858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bn-BD" sz="5400" b="1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endParaRPr lang="en-US" sz="54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894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14300" y="1828800"/>
            <a:ext cx="8915400" cy="3785652"/>
          </a:xfrm>
          <a:prstGeom prst="rect">
            <a:avLst/>
          </a:prstGeom>
          <a:ln w="57150">
            <a:solidFill>
              <a:srgbClr val="00B0F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685800" lvl="0" indent="-685800" algn="ctr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bn-BD" sz="4800" dirty="0">
                <a:latin typeface="NikoshBAN" pitchFamily="2" charset="0"/>
                <a:cs typeface="NikoshBAN" pitchFamily="2" charset="0"/>
              </a:rPr>
              <a:t>মানবদেহে শ্বসন প্রক্রিয়াকে কয়টি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অংশেভাগ </a:t>
            </a:r>
            <a:endParaRPr lang="bn-BD" sz="4800" dirty="0"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bn-BD" sz="4800" dirty="0">
                <a:latin typeface="NikoshBAN" pitchFamily="2" charset="0"/>
                <a:cs typeface="NikoshBAN" pitchFamily="2" charset="0"/>
              </a:rPr>
              <a:t>    করা হয়েছে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?</a:t>
            </a:r>
            <a:endParaRPr lang="bn-BD" sz="4800" dirty="0"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bn-BD" sz="4800" dirty="0">
                <a:latin typeface="NikoshBAN" pitchFamily="2" charset="0"/>
                <a:cs typeface="NikoshBAN" pitchFamily="2" charset="0"/>
              </a:rPr>
              <a:t>    </a:t>
            </a:r>
            <a:endParaRPr lang="bn-BD" sz="4800" dirty="0" smtClean="0">
              <a:latin typeface="NikoshBAN" pitchFamily="2" charset="0"/>
              <a:cs typeface="NikoshBAN" pitchFamily="2" charset="0"/>
            </a:endParaRPr>
          </a:p>
          <a:p>
            <a:pPr marL="685800" lvl="0" indent="-685800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বহি:শ্বসন 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সম্পন্ন হওয়ার ধাপগুলোর নাম লিখ। </a:t>
            </a:r>
            <a:endParaRPr lang="en-US" sz="9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788" y="457200"/>
            <a:ext cx="4670425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12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355" y="-76200"/>
            <a:ext cx="9157355" cy="6934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3355" y="-76200"/>
            <a:ext cx="9144000" cy="6934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752600" y="3733800"/>
            <a:ext cx="1295400" cy="1143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57400" y="388620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715000" y="3886200"/>
            <a:ext cx="1295400" cy="1143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019800" y="40386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খ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752600" y="5410200"/>
            <a:ext cx="1219200" cy="1066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57400" y="5562600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গ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829300" y="5486400"/>
            <a:ext cx="1181100" cy="1143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96000" y="5692914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ঘ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05200" y="3886200"/>
            <a:ext cx="99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৫।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70610" y="3886200"/>
            <a:ext cx="10637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৬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429000" y="5486400"/>
            <a:ext cx="1219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৭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543800" y="5562600"/>
            <a:ext cx="1143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৮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5715000" y="3886201"/>
            <a:ext cx="1295400" cy="11429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Horizontal Scroll 1"/>
          <p:cNvSpPr/>
          <p:nvPr/>
        </p:nvSpPr>
        <p:spPr>
          <a:xfrm>
            <a:off x="990600" y="1335958"/>
            <a:ext cx="7315200" cy="2133600"/>
          </a:xfrm>
          <a:prstGeom prst="horizontalScroll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757516" y="1636574"/>
            <a:ext cx="57180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আমাদের  শ্বাসতন্ত্র কয়টি অংশ নিয়ে গঠিত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8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16" grpId="0"/>
      <p:bldP spid="17" grpId="0"/>
      <p:bldP spid="18" grpId="0"/>
      <p:bldP spid="19" grpId="0" animBg="1"/>
      <p:bldP spid="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2458"/>
            <a:ext cx="9144000" cy="685799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057400" y="100280"/>
            <a:ext cx="4038600" cy="132343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780639"/>
            <a:ext cx="9296400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angle"/>
              <a:contourClr>
                <a:schemeClr val="bg2"/>
              </a:contourClr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bn-BD" sz="8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NikoshBAN" pitchFamily="2" charset="0"/>
                <a:cs typeface="NikoshBAN" pitchFamily="2" charset="0"/>
              </a:rPr>
              <a:t>শ্বসনতন্ত্রের প্রবাহ চিত্রটি লিখ</a:t>
            </a:r>
            <a:r>
              <a:rPr lang="bn-BD" sz="8000" b="1" dirty="0">
                <a:ln w="50800"/>
                <a:solidFill>
                  <a:schemeClr val="bg1">
                    <a:shade val="5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n w="50800"/>
              <a:solidFill>
                <a:schemeClr val="bg1">
                  <a:shade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38379" y="457200"/>
            <a:ext cx="39196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0" b="1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dirty="0">
              <a:ln>
                <a:solidFill>
                  <a:srgbClr val="00B0F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1824" y="254167"/>
            <a:ext cx="297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70380" y="2895600"/>
            <a:ext cx="3575018" cy="156966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bn-BD" sz="9600" b="1" dirty="0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সমাধানঃ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3126" y="4041338"/>
            <a:ext cx="8777748" cy="258532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angle"/>
              <a:contourClr>
                <a:schemeClr val="bg2"/>
              </a:contourClr>
            </a:sp3d>
          </a:bodyPr>
          <a:lstStyle/>
          <a:p>
            <a:pPr lvl="0">
              <a:spcBef>
                <a:spcPct val="0"/>
              </a:spcBef>
              <a:defRPr/>
            </a:pPr>
            <a:r>
              <a:rPr lang="bn-BD" sz="54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NikoshBAN" pitchFamily="2" charset="0"/>
                <a:cs typeface="NikoshBAN" pitchFamily="2" charset="0"/>
              </a:rPr>
              <a:t>নাসারন্ধ্র      নাসাপথ      নাসাগলবিল ট্রাকিয়া      বঙ্কাস        ব্রঙ্কিওল অ্যাল্ভিওল বা বায়ুথলি। </a:t>
            </a:r>
            <a:endParaRPr lang="en-US" sz="2000" b="1" dirty="0">
              <a:ln w="50800"/>
              <a:solidFill>
                <a:schemeClr val="bg1">
                  <a:shade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2057400" y="4345858"/>
            <a:ext cx="804779" cy="457200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4648200" y="4236660"/>
            <a:ext cx="804779" cy="457200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8145766" y="4236660"/>
            <a:ext cx="804779" cy="457200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1857045" y="5105399"/>
            <a:ext cx="804779" cy="457200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4495799" y="5105399"/>
            <a:ext cx="804779" cy="457200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8148721" y="4895902"/>
            <a:ext cx="804779" cy="457200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3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" grpId="0"/>
      <p:bldP spid="2" grpId="0"/>
      <p:bldP spid="8" grpId="0"/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59" y="6191"/>
            <a:ext cx="9144000" cy="6858000"/>
          </a:xfrm>
          <a:prstGeom prst="rect">
            <a:avLst/>
          </a:prstGeom>
          <a:pattFill prst="pct75">
            <a:fgClr>
              <a:schemeClr val="bg2">
                <a:lumMod val="25000"/>
              </a:schemeClr>
            </a:fgClr>
            <a:bgClr>
              <a:schemeClr val="bg1">
                <a:lumMod val="95000"/>
              </a:schemeClr>
            </a:bgClr>
          </a:patt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endParaRPr lang="bn-BD" sz="8800" b="1" dirty="0" smtClean="0">
              <a:ln>
                <a:solidFill>
                  <a:srgbClr val="C00000"/>
                </a:solidFill>
              </a:ln>
              <a:gradFill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  <a:p>
            <a:pPr lvl="0" algn="ctr">
              <a:spcBef>
                <a:spcPct val="0"/>
              </a:spcBef>
              <a:defRPr/>
            </a:pPr>
            <a:endParaRPr lang="bn-BD" sz="8800" b="1" dirty="0">
              <a:ln>
                <a:solidFill>
                  <a:srgbClr val="C00000"/>
                </a:solidFill>
              </a:ln>
              <a:gradFill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bn-BD" sz="8800" b="1" dirty="0" smtClean="0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NikoshBAN" pitchFamily="2" charset="0"/>
                <a:cs typeface="NikoshBAN" pitchFamily="2" charset="0"/>
              </a:rPr>
              <a:t>শ্বসনে ফুসফুসের গুরুত্ব আলোচনা </a:t>
            </a:r>
            <a:r>
              <a:rPr lang="bn-BD" sz="8800" b="1" dirty="0">
                <a:ln>
                  <a:solidFill>
                    <a:srgbClr val="C00000"/>
                  </a:solidFill>
                </a:ln>
                <a:gradFill flip="none" rotWithShape="1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NikoshBAN" pitchFamily="2" charset="0"/>
                <a:cs typeface="NikoshBAN" pitchFamily="2" charset="0"/>
              </a:rPr>
              <a:t>কর।</a:t>
            </a:r>
            <a:endParaRPr lang="en-US" sz="123400" b="1" u="sng" dirty="0">
              <a:ln>
                <a:solidFill>
                  <a:schemeClr val="bg1"/>
                </a:solidFill>
              </a:ln>
              <a:gradFill flip="none" rotWithShape="1"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476964"/>
            <a:ext cx="7772400" cy="221599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bn-BD" sz="13800" b="1" u="sng" dirty="0">
                <a:ln>
                  <a:solidFill>
                    <a:srgbClr val="FF0000"/>
                  </a:solidFill>
                </a:ln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বাড়ীর </a:t>
            </a:r>
            <a:r>
              <a:rPr lang="bn-BD" sz="13800" b="1" u="sng" dirty="0" smtClean="0">
                <a:ln>
                  <a:solidFill>
                    <a:srgbClr val="FF0000"/>
                  </a:solidFill>
                </a:ln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কাজ</a:t>
            </a:r>
            <a:endParaRPr lang="en-US" sz="11500" b="1" u="sng" dirty="0">
              <a:ln>
                <a:solidFill>
                  <a:schemeClr val="bg1"/>
                </a:solidFill>
              </a:ln>
              <a:blipFill>
                <a:blip r:embed="rId2"/>
                <a:tile tx="0" ty="0" sx="100000" sy="100000" flip="none" algn="tl"/>
              </a:blip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620571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lin ang="8100000" scaled="1"/>
            <a:tileRect/>
          </a:gradFill>
          <a:ln w="571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:\Documents and Settings\BIPLOB  DAS\Desktop\Resparation Image\diagram On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8894" y="152400"/>
            <a:ext cx="5334000" cy="453756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-34636" y="2590800"/>
            <a:ext cx="8883564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700" b="1" dirty="0" smtClean="0">
                <a:ln w="19050">
                  <a:solidFill>
                    <a:srgbClr val="0000FF"/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8700" b="1" dirty="0">
              <a:ln w="19050">
                <a:solidFill>
                  <a:srgbClr val="0000FF"/>
                </a:solidFill>
                <a:prstDash val="solid"/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78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6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8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5181600" y="2286000"/>
            <a:ext cx="0" cy="2971800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9pPr>
          </a:lstStyle>
          <a:p>
            <a:endParaRPr lang="en-US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334000" y="1371600"/>
            <a:ext cx="37338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বিষয়:সাধারন বিজ্ঞান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NikoshBAN" pitchFamily="2" charset="0"/>
              <a:cs typeface="NikoshBAN" pitchFamily="2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পাঠঃ  প্রাণীর শ্বসন 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পাঠঃ৩- ৭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341374" y="4612763"/>
            <a:ext cx="2743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bn-BD" sz="36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শ্রেণি: </a:t>
            </a:r>
            <a:r>
              <a:rPr lang="bn-BD" sz="36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৭ম</a:t>
            </a:r>
            <a:endParaRPr lang="en-US" sz="3600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5676900" y="2035175"/>
            <a:ext cx="2819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bn-BD" sz="40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অধ্যায়:চতুর্থ</a:t>
            </a:r>
            <a:endParaRPr lang="en-US" sz="40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943600" y="5130800"/>
            <a:ext cx="2286000" cy="584200"/>
          </a:xfrm>
          <a:prstGeom prst="rect">
            <a:avLst/>
          </a:prstGeom>
          <a:solidFill>
            <a:schemeClr val="bg1"/>
          </a:solidFill>
          <a:ln w="9525">
            <a:solidFill>
              <a:srgbClr val="9933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bn-BD" sz="3200" dirty="0">
                <a:solidFill>
                  <a:schemeClr val="hlink"/>
                </a:solidFill>
                <a:latin typeface="NikoshBAN" pitchFamily="2" charset="0"/>
                <a:cs typeface="NikoshBAN" pitchFamily="2" charset="0"/>
              </a:rPr>
              <a:t>সময়: ৪০মিনিট।</a:t>
            </a:r>
            <a:endParaRPr lang="en-US" sz="3200" dirty="0">
              <a:solidFill>
                <a:schemeClr val="hlin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3" descr="J:\Parimles_Sada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36" y="1371600"/>
            <a:ext cx="4800600" cy="50292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304800" y="3459632"/>
            <a:ext cx="47244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bn-BD" sz="5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পরিমলেশ </a:t>
            </a:r>
            <a:r>
              <a:rPr lang="en-US" sz="5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মল্লিক</a:t>
            </a:r>
          </a:p>
          <a:p>
            <a:pPr eaLnBrk="1" hangingPunct="1">
              <a:spcBef>
                <a:spcPct val="50000"/>
              </a:spcBef>
            </a:pPr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সহকারি শিক্ষক(কম্পিউটার</a:t>
            </a:r>
            <a:r>
              <a:rPr lang="bn-BD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Down Ribbon 11"/>
          <p:cNvSpPr/>
          <p:nvPr/>
        </p:nvSpPr>
        <p:spPr>
          <a:xfrm>
            <a:off x="1028700" y="304800"/>
            <a:ext cx="7429500" cy="796212"/>
          </a:xfrm>
          <a:prstGeom prst="ribbon">
            <a:avLst/>
          </a:prstGeom>
          <a:blipFill>
            <a:blip r:embed="rId4"/>
            <a:tile tx="0" ty="0" sx="100000" sy="100000" flip="none" algn="tl"/>
          </a:blip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50000"/>
              </a:spcBef>
            </a:pPr>
            <a:r>
              <a:rPr lang="bn-BD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সম্পাদনায়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04800" y="5494337"/>
            <a:ext cx="5638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bn-BD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ইকবাল হাই স্কুল দিনাজপুর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9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ecision 2"/>
          <p:cNvSpPr/>
          <p:nvPr/>
        </p:nvSpPr>
        <p:spPr>
          <a:xfrm>
            <a:off x="1447800" y="1524000"/>
            <a:ext cx="5909188" cy="2685505"/>
          </a:xfrm>
          <a:prstGeom prst="flowChartDecision">
            <a:avLst/>
          </a:prstGeom>
          <a:gradFill>
            <a:gsLst>
              <a:gs pos="0">
                <a:srgbClr val="E6DCAC"/>
              </a:gs>
              <a:gs pos="12000">
                <a:srgbClr val="00B0F0"/>
              </a:gs>
              <a:gs pos="30000">
                <a:srgbClr val="C7AC4C"/>
              </a:gs>
              <a:gs pos="45000">
                <a:srgbClr val="C00000"/>
              </a:gs>
              <a:gs pos="77000">
                <a:srgbClr val="00B050"/>
              </a:gs>
              <a:gs pos="100000">
                <a:srgbClr val="E6DCAC"/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ContrastingRightFacing" fov="3300000">
                <a:rot lat="2400000" lon="19800000" rev="213211"/>
              </a:camera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endParaRPr lang="en-US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905000" y="2358920"/>
            <a:ext cx="562651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bn-BD" sz="6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নিচের ভিডিওটি দেখি</a:t>
            </a:r>
            <a:endParaRPr lang="en-US" sz="6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26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00B0F0"/>
            </a:gs>
            <a:gs pos="30000">
              <a:srgbClr val="C7AC4C"/>
            </a:gs>
            <a:gs pos="45000">
              <a:srgbClr val="C00000"/>
            </a:gs>
            <a:gs pos="77000">
              <a:srgbClr val="00B050"/>
            </a:gs>
            <a:gs pos="100000">
              <a:srgbClr val="E6DCA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5664891"/>
              </p:ext>
            </p:extLst>
          </p:nvPr>
        </p:nvGraphicFramePr>
        <p:xfrm>
          <a:off x="4114800" y="304323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4800" y="304323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764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1371600" y="228600"/>
            <a:ext cx="7086600" cy="5943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n-BD" sz="4800" b="1" i="0" strike="noStrike" kern="1200" spc="50" normalizeH="0" baseline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n-BD" sz="4800" b="1" i="0" u="sng" strike="noStrike" kern="1200" spc="50" normalizeH="0" baseline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n-BD" sz="3200" b="1" i="0" u="sng" strike="noStrike" kern="1200" spc="50" normalizeH="0" baseline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1" i="0" u="sng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bn-BD" sz="6600" b="1" i="0" u="sng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r>
              <a:rPr kumimoji="0" lang="bn-BD" sz="80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bn-BD" sz="80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endParaRPr kumimoji="0" lang="en-US" sz="54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2286000" y="4800600"/>
            <a:ext cx="4724400" cy="156966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rgbClr val="FFC00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perspectiveRelaxedModerately"/>
              <a:lightRig rig="threePt" dir="t"/>
            </a:scene3d>
            <a:sp3d extrusionH="57150">
              <a:bevelT w="82550" h="38100" prst="coolSlant"/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72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9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শ্বসনতন্ত্র</a:t>
            </a:r>
            <a:endParaRPr lang="en-US" sz="34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152400" y="1515070"/>
            <a:ext cx="891540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0"/>
              </a:spcBef>
              <a:defRPr/>
            </a:pPr>
            <a:r>
              <a:rPr lang="bn-BD" sz="54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NikoshBAN" pitchFamily="2" charset="0"/>
                <a:cs typeface="NikoshBAN" pitchFamily="2" charset="0"/>
              </a:rPr>
              <a:t>ভিডিও চিত্রে আমরা কি দেখতে পেলাম ?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2438400" y="3096161"/>
            <a:ext cx="441960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80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পাঠশিরোনাম</a:t>
            </a:r>
            <a:endParaRPr lang="en-US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78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3000">
                <a:srgbClr val="FF0000"/>
              </a:gs>
              <a:gs pos="28000">
                <a:srgbClr val="825600"/>
              </a:gs>
              <a:gs pos="42999">
                <a:srgbClr val="00B0F0"/>
              </a:gs>
              <a:gs pos="58000">
                <a:srgbClr val="FFFF00"/>
              </a:gs>
              <a:gs pos="72000">
                <a:schemeClr val="accent2">
                  <a:lumMod val="60000"/>
                  <a:lumOff val="40000"/>
                </a:schemeClr>
              </a:gs>
              <a:gs pos="87000">
                <a:srgbClr val="00B050"/>
              </a:gs>
              <a:gs pos="100000">
                <a:srgbClr val="FFA800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05000" y="533400"/>
            <a:ext cx="42672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শিখণ ফল</a:t>
            </a:r>
            <a:endParaRPr lang="en-US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" y="1752600"/>
            <a:ext cx="9067800" cy="53091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lvl="0">
              <a:spcBef>
                <a:spcPct val="0"/>
              </a:spcBef>
              <a:defRPr/>
            </a:pPr>
            <a:endParaRPr lang="bn-BD" sz="1200" dirty="0"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bn-BD" sz="4800" dirty="0">
                <a:latin typeface="NikoshBAN" pitchFamily="2" charset="0"/>
                <a:cs typeface="NikoshBAN" pitchFamily="2" charset="0"/>
              </a:rPr>
              <a:t>১। শ্বসনতন্ত্র কাকে বলে বলতে পারবে। </a:t>
            </a:r>
            <a:br>
              <a:rPr lang="bn-BD" sz="4800" dirty="0">
                <a:latin typeface="NikoshBAN" pitchFamily="2" charset="0"/>
                <a:cs typeface="NikoshBAN" pitchFamily="2" charset="0"/>
              </a:rPr>
            </a:br>
            <a:r>
              <a:rPr lang="en-US" sz="4800" dirty="0">
                <a:latin typeface="NikoshBAN" pitchFamily="2" charset="0"/>
                <a:cs typeface="NikoshBAN" pitchFamily="2" charset="0"/>
              </a:rPr>
              <a:t>2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। যে সব অঙ্গ শ্বসন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প্রক্রিয়ায়অংশগ্রহণ 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করে তা  </a:t>
            </a:r>
          </a:p>
          <a:p>
            <a:pPr lvl="0">
              <a:spcBef>
                <a:spcPct val="0"/>
              </a:spcBef>
              <a:defRPr/>
            </a:pPr>
            <a:r>
              <a:rPr lang="bn-BD" sz="4800" dirty="0">
                <a:latin typeface="NikoshBAN" pitchFamily="2" charset="0"/>
                <a:cs typeface="NikoshBAN" pitchFamily="2" charset="0"/>
              </a:rPr>
              <a:t>    ব্যাখ্যা করতে পারবে।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4800" dirty="0">
                <a:latin typeface="NikoshBAN" pitchFamily="2" charset="0"/>
                <a:cs typeface="NikoshBAN" pitchFamily="2" charset="0"/>
              </a:rPr>
              <a:t>3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। শ্বসন প্রক্রিয়ার ভাগ গুলো বলতে পারবে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4।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শ্বসন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ন্ত্রের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যত্ন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নেওয়া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4800" dirty="0">
                <a:latin typeface="NikoshBAN" pitchFamily="2" charset="0"/>
                <a:cs typeface="NikoshBAN" pitchFamily="2" charset="0"/>
              </a:rPr>
            </a:br>
            <a:r>
              <a:rPr lang="bn-BD" sz="1600" b="1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1600" b="1" dirty="0">
                <a:latin typeface="NikoshBAN" pitchFamily="2" charset="0"/>
                <a:cs typeface="NikoshBAN" pitchFamily="2" charset="0"/>
              </a:rPr>
            </a:br>
            <a:endParaRPr lang="en-US" sz="700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1600" b="1" cap="none" spc="150" dirty="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78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-13314" y="0"/>
            <a:ext cx="9157314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3000">
                <a:srgbClr val="FF0000"/>
              </a:gs>
              <a:gs pos="28000">
                <a:srgbClr val="825600"/>
              </a:gs>
              <a:gs pos="42999">
                <a:srgbClr val="00B0F0"/>
              </a:gs>
              <a:gs pos="58000">
                <a:srgbClr val="FFFF00"/>
              </a:gs>
              <a:gs pos="72000">
                <a:schemeClr val="accent2">
                  <a:lumMod val="60000"/>
                  <a:lumOff val="40000"/>
                </a:schemeClr>
              </a:gs>
              <a:gs pos="87000">
                <a:srgbClr val="00B050"/>
              </a:gs>
              <a:gs pos="100000">
                <a:srgbClr val="FFA800"/>
              </a:gs>
            </a:gsLst>
            <a:lin ang="2700000" scaled="1"/>
            <a:tileRect/>
          </a:gra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1"/>
          <p:cNvSpPr txBox="1"/>
          <p:nvPr/>
        </p:nvSpPr>
        <p:spPr>
          <a:xfrm>
            <a:off x="520086" y="76200"/>
            <a:ext cx="8001000" cy="70788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0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মানুষের শ্বসনতন্ত্র নিম্নলিখিত অঙ্গগুলো নিয়ে গঠিত</a:t>
            </a:r>
            <a:endParaRPr lang="en-US" sz="40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9086" y="8382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নাসা গলবিল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78086" y="84838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স্বরযন্ত্র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086" y="36576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শ্বাসনালী (ট্রাকিয়া)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53886" y="365760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বায়ুনালী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78086" y="366778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ফুসফুস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1053486" y="84838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নাসাপথ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39086" y="1371600"/>
            <a:ext cx="2971800" cy="2057400"/>
            <a:chOff x="152400" y="1447800"/>
            <a:chExt cx="2971800" cy="2057400"/>
          </a:xfrm>
        </p:grpSpPr>
        <p:pic>
          <p:nvPicPr>
            <p:cNvPr id="23" name="Picture 22" descr="C:\Documents and Settings\BIPLOB  DAS\Desktop\Resparation Image\c7_nasopharynx.jpg"/>
            <p:cNvPicPr>
              <a:picLocks noChangeAspect="1" noChangeArrowheads="1"/>
            </p:cNvPicPr>
            <p:nvPr/>
          </p:nvPicPr>
          <p:blipFill>
            <a:blip r:embed="rId2"/>
            <a:srcRect r="36000" b="54343"/>
            <a:stretch>
              <a:fillRect/>
            </a:stretch>
          </p:blipFill>
          <p:spPr bwMode="auto">
            <a:xfrm>
              <a:off x="152400" y="1447800"/>
              <a:ext cx="2819400" cy="2057400"/>
            </a:xfrm>
            <a:prstGeom prst="rect">
              <a:avLst/>
            </a:prstGeom>
            <a:noFill/>
          </p:spPr>
        </p:pic>
        <p:sp>
          <p:nvSpPr>
            <p:cNvPr id="24" name="TextBox 11"/>
            <p:cNvSpPr txBox="1"/>
            <p:nvPr/>
          </p:nvSpPr>
          <p:spPr>
            <a:xfrm>
              <a:off x="2209800" y="175260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bn-BD" sz="2000" b="1" dirty="0" smtClean="0">
                  <a:latin typeface="NikoshBAN" pitchFamily="2" charset="0"/>
                  <a:cs typeface="NikoshBAN" pitchFamily="2" charset="0"/>
                </a:rPr>
                <a:t>নাসাপথ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339486" y="1371600"/>
            <a:ext cx="3429000" cy="2057400"/>
            <a:chOff x="3352800" y="1447800"/>
            <a:chExt cx="3429000" cy="2057400"/>
          </a:xfrm>
        </p:grpSpPr>
        <p:pic>
          <p:nvPicPr>
            <p:cNvPr id="21" name="Picture 20" descr="C:\Documents and Settings\BIPLOB  DAS\Desktop\Resparation Image\c7_nasopharynx.jpg"/>
            <p:cNvPicPr>
              <a:picLocks noChangeAspect="1" noChangeArrowheads="1"/>
            </p:cNvPicPr>
            <p:nvPr/>
          </p:nvPicPr>
          <p:blipFill>
            <a:blip r:embed="rId2"/>
            <a:srcRect r="34000" b="46403"/>
            <a:stretch>
              <a:fillRect/>
            </a:stretch>
          </p:blipFill>
          <p:spPr bwMode="auto">
            <a:xfrm>
              <a:off x="3352800" y="1447800"/>
              <a:ext cx="2895600" cy="2057400"/>
            </a:xfrm>
            <a:prstGeom prst="rect">
              <a:avLst/>
            </a:prstGeom>
            <a:noFill/>
          </p:spPr>
        </p:pic>
        <p:sp>
          <p:nvSpPr>
            <p:cNvPr id="22" name="TextBox 13"/>
            <p:cNvSpPr txBox="1"/>
            <p:nvPr/>
          </p:nvSpPr>
          <p:spPr>
            <a:xfrm>
              <a:off x="5486400" y="2286000"/>
              <a:ext cx="1295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bn-BD" sz="2000" b="1" dirty="0" smtClean="0">
                  <a:latin typeface="NikoshBAN" pitchFamily="2" charset="0"/>
                  <a:cs typeface="NikoshBAN" pitchFamily="2" charset="0"/>
                </a:rPr>
                <a:t>নাসা গলবিল</a:t>
              </a:r>
              <a:endParaRPr lang="en-US" sz="2000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3" name="Picture 12" descr="C:\Documents and Settings\BIPLOB  DAS\Desktop\Resparation Image\Larynx front.jpg"/>
          <p:cNvPicPr>
            <a:picLocks noChangeAspect="1" noChangeArrowheads="1"/>
          </p:cNvPicPr>
          <p:nvPr/>
        </p:nvPicPr>
        <p:blipFill>
          <a:blip r:embed="rId3"/>
          <a:srcRect l="22800" t="14571" r="19600" b="8857"/>
          <a:stretch>
            <a:fillRect/>
          </a:stretch>
        </p:blipFill>
        <p:spPr bwMode="auto">
          <a:xfrm>
            <a:off x="6616086" y="1353969"/>
            <a:ext cx="2362200" cy="2075031"/>
          </a:xfrm>
          <a:prstGeom prst="rect">
            <a:avLst/>
          </a:prstGeom>
          <a:noFill/>
        </p:spPr>
      </p:pic>
      <p:pic>
        <p:nvPicPr>
          <p:cNvPr id="14" name="Picture 13" descr="C:\Documents and Settings\BIPLOB  DAS\Desktop\Resparation Image\Larynx-Heart-and-Lung-Model-7parts-Respiratory-System-Model-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4686" y="4191000"/>
            <a:ext cx="2160228" cy="2514600"/>
          </a:xfrm>
          <a:prstGeom prst="rect">
            <a:avLst/>
          </a:prstGeom>
          <a:noFill/>
        </p:spPr>
      </p:pic>
      <p:pic>
        <p:nvPicPr>
          <p:cNvPr id="15" name="Picture 14" descr="C:\Documents and Settings\BIPLOB  DAS\Desktop\Resparation Image\trachea.gif"/>
          <p:cNvPicPr>
            <a:picLocks noChangeAspect="1" noChangeArrowheads="1"/>
          </p:cNvPicPr>
          <p:nvPr/>
        </p:nvPicPr>
        <p:blipFill>
          <a:blip r:embed="rId5"/>
          <a:srcRect t="41968" r="21332" b="-2700"/>
          <a:stretch>
            <a:fillRect/>
          </a:stretch>
        </p:blipFill>
        <p:spPr bwMode="auto">
          <a:xfrm>
            <a:off x="3273677" y="4419600"/>
            <a:ext cx="3113809" cy="2362200"/>
          </a:xfrm>
          <a:prstGeom prst="rect">
            <a:avLst/>
          </a:prstGeom>
          <a:noFill/>
        </p:spPr>
      </p:pic>
      <p:pic>
        <p:nvPicPr>
          <p:cNvPr id="16" name="Picture 15" descr="C:\Documents and Settings\BIPLOB  DAS\Desktop\Resparation Image\trachea.gif"/>
          <p:cNvPicPr>
            <a:picLocks noChangeAspect="1" noChangeArrowheads="1"/>
          </p:cNvPicPr>
          <p:nvPr/>
        </p:nvPicPr>
        <p:blipFill>
          <a:blip r:embed="rId5"/>
          <a:srcRect l="22839" t="2793" r="54321" b="44229"/>
          <a:stretch>
            <a:fillRect/>
          </a:stretch>
        </p:blipFill>
        <p:spPr bwMode="auto">
          <a:xfrm>
            <a:off x="443886" y="4267200"/>
            <a:ext cx="1905000" cy="2438400"/>
          </a:xfrm>
          <a:prstGeom prst="rect">
            <a:avLst/>
          </a:prstGeom>
          <a:noFill/>
        </p:spPr>
      </p:pic>
      <p:sp>
        <p:nvSpPr>
          <p:cNvPr id="17" name="Right Arrow 16"/>
          <p:cNvSpPr/>
          <p:nvPr/>
        </p:nvSpPr>
        <p:spPr>
          <a:xfrm>
            <a:off x="2120286" y="946356"/>
            <a:ext cx="1828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5549286" y="914400"/>
            <a:ext cx="1828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2348886" y="3763296"/>
            <a:ext cx="1828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5414094" y="3775584"/>
            <a:ext cx="1828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35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115524" y="34205"/>
            <a:ext cx="9274272" cy="70104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0000">
                <a:srgbClr val="92D050"/>
              </a:gs>
              <a:gs pos="64999">
                <a:srgbClr val="BA0066"/>
              </a:gs>
              <a:gs pos="89999">
                <a:srgbClr val="FFFF00"/>
              </a:gs>
              <a:gs pos="100000">
                <a:srgbClr val="FF8200"/>
              </a:gs>
            </a:gsLst>
            <a:path path="circle">
              <a:fillToRect t="100000" r="100000"/>
            </a:path>
            <a:tileRect l="-100000" b="-100000"/>
          </a:gra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700620" y="152400"/>
            <a:ext cx="1492044" cy="6858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57150">
            <a:solidFill>
              <a:srgbClr val="FF0000"/>
            </a:solidFill>
          </a:ln>
        </p:spPr>
        <p:txBody>
          <a:bodyPr>
            <a:normAutofit fontScale="2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240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bn-BD" sz="192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শ্বসন</a:t>
            </a:r>
            <a:r>
              <a:rPr kumimoji="0" lang="bn-BD" sz="1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bn-BD" sz="1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r>
              <a:rPr kumimoji="0" lang="bn-BD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bn-BD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001664" y="824638"/>
            <a:ext cx="7010400" cy="1408388"/>
            <a:chOff x="1001664" y="914399"/>
            <a:chExt cx="7010400" cy="1408388"/>
          </a:xfrm>
        </p:grpSpPr>
        <p:sp>
          <p:nvSpPr>
            <p:cNvPr id="5" name="Right Arrow 4"/>
            <p:cNvSpPr/>
            <p:nvPr/>
          </p:nvSpPr>
          <p:spPr>
            <a:xfrm rot="5400000" flipV="1">
              <a:off x="4119803" y="996660"/>
              <a:ext cx="685801" cy="521279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" name="Minus 5"/>
            <p:cNvSpPr/>
            <p:nvPr/>
          </p:nvSpPr>
          <p:spPr>
            <a:xfrm>
              <a:off x="1001664" y="1219200"/>
              <a:ext cx="7010400" cy="1103587"/>
            </a:xfrm>
            <a:prstGeom prst="mathMinus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7" name="Right Arrow 6"/>
          <p:cNvSpPr/>
          <p:nvPr/>
        </p:nvSpPr>
        <p:spPr>
          <a:xfrm rot="5400000" flipV="1">
            <a:off x="1706068" y="1891307"/>
            <a:ext cx="762001" cy="521279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5400000" flipV="1">
            <a:off x="6581555" y="1891307"/>
            <a:ext cx="762001" cy="521279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25"/>
          <p:cNvSpPr txBox="1"/>
          <p:nvPr/>
        </p:nvSpPr>
        <p:spPr>
          <a:xfrm>
            <a:off x="1033620" y="2501894"/>
            <a:ext cx="1938180" cy="7694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বহি: শ্বসন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27"/>
          <p:cNvSpPr txBox="1"/>
          <p:nvPr/>
        </p:nvSpPr>
        <p:spPr>
          <a:xfrm>
            <a:off x="6198031" y="2512179"/>
            <a:ext cx="1908672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অন্ত: শ্বসন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C:\Documents and Settings\BIPLOB  DAS\Desktop\Resparation Image\respir2.jpg"/>
          <p:cNvPicPr>
            <a:picLocks noChangeAspect="1" noChangeArrowheads="1"/>
          </p:cNvPicPr>
          <p:nvPr/>
        </p:nvPicPr>
        <p:blipFill>
          <a:blip r:embed="rId2"/>
          <a:srcRect t="467" b="9679"/>
          <a:stretch>
            <a:fillRect/>
          </a:stretch>
        </p:blipFill>
        <p:spPr bwMode="auto">
          <a:xfrm>
            <a:off x="4723343" y="3220065"/>
            <a:ext cx="4168872" cy="3657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12" name="Picture 11" descr="C:\Documents and Settings\BIPLOB  DAS\Desktop\Resparation Image\respir1.jpg"/>
          <p:cNvPicPr>
            <a:picLocks noChangeAspect="1" noChangeArrowheads="1"/>
          </p:cNvPicPr>
          <p:nvPr/>
        </p:nvPicPr>
        <p:blipFill>
          <a:blip r:embed="rId3"/>
          <a:srcRect r="3518" b="8527"/>
          <a:stretch>
            <a:fillRect/>
          </a:stretch>
        </p:blipFill>
        <p:spPr bwMode="auto">
          <a:xfrm>
            <a:off x="163464" y="3237130"/>
            <a:ext cx="4191000" cy="3657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3649890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1"/>
          <p:cNvSpPr txBox="1"/>
          <p:nvPr/>
        </p:nvSpPr>
        <p:spPr>
          <a:xfrm>
            <a:off x="3733800" y="61453"/>
            <a:ext cx="1828800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 বহি: শ্বসন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C:\Documents and Settings\BIPLOB  DAS\Desktop\Resparation Image\12s02l01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204452"/>
            <a:ext cx="7848600" cy="208857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6" name="TextBox 3"/>
          <p:cNvSpPr txBox="1"/>
          <p:nvPr/>
        </p:nvSpPr>
        <p:spPr>
          <a:xfrm>
            <a:off x="1638302" y="3834721"/>
            <a:ext cx="6438898" cy="830997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বহি: শ্বসন</a:t>
            </a:r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সম্পন্ন হয় দুই ধাপে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Minus 6"/>
          <p:cNvSpPr/>
          <p:nvPr/>
        </p:nvSpPr>
        <p:spPr>
          <a:xfrm>
            <a:off x="457200" y="4749065"/>
            <a:ext cx="8229600" cy="798787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5400000" flipV="1">
            <a:off x="1219203" y="5471652"/>
            <a:ext cx="838198" cy="38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5400000" flipV="1">
            <a:off x="7086601" y="5471652"/>
            <a:ext cx="838198" cy="38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5400000" flipV="1">
            <a:off x="4457702" y="4595352"/>
            <a:ext cx="457198" cy="38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8"/>
          <p:cNvSpPr txBox="1"/>
          <p:nvPr/>
        </p:nvSpPr>
        <p:spPr>
          <a:xfrm>
            <a:off x="76200" y="6120721"/>
            <a:ext cx="2819400" cy="646331"/>
          </a:xfrm>
          <a:prstGeom prst="rect">
            <a:avLst/>
          </a:prstGeom>
          <a:solidFill>
            <a:srgbClr val="00B05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প্রশ্বাস বা শ্বাস গ্রহণ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5943600" y="6120721"/>
            <a:ext cx="3124200" cy="646331"/>
          </a:xfrm>
          <a:prstGeom prst="rect">
            <a:avLst/>
          </a:prstGeom>
          <a:solidFill>
            <a:srgbClr val="00B05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নি:শ্বাস বা শ্বাস ত্যাগ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ight Arrow 12"/>
          <p:cNvSpPr/>
          <p:nvPr/>
        </p:nvSpPr>
        <p:spPr>
          <a:xfrm rot="5400000" flipV="1">
            <a:off x="4457699" y="3376152"/>
            <a:ext cx="457201" cy="38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5400000" flipV="1">
            <a:off x="4457700" y="709152"/>
            <a:ext cx="457201" cy="3810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5" name="Picture 14" descr="C:\Documents and Settings\BIPLOB  DAS\Desktop\Resparation Image\breathe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5272548"/>
            <a:ext cx="2895600" cy="1524000"/>
          </a:xfrm>
          <a:prstGeom prst="rect">
            <a:avLst/>
          </a:prstGeom>
          <a:noFill/>
        </p:spPr>
      </p:pic>
      <p:sp>
        <p:nvSpPr>
          <p:cNvPr id="16" name="Right Arrow 15"/>
          <p:cNvSpPr/>
          <p:nvPr/>
        </p:nvSpPr>
        <p:spPr>
          <a:xfrm>
            <a:off x="2697480" y="2042652"/>
            <a:ext cx="5334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10800000">
            <a:off x="4648200" y="2454131"/>
            <a:ext cx="5334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4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196</Words>
  <Application>Microsoft Office PowerPoint</Application>
  <PresentationFormat>On-screen Show (4:3)</PresentationFormat>
  <Paragraphs>81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HPPRO2000MT</dc:creator>
  <cp:lastModifiedBy>Me!</cp:lastModifiedBy>
  <cp:revision>25</cp:revision>
  <dcterms:created xsi:type="dcterms:W3CDTF">2012-09-09T05:06:25Z</dcterms:created>
  <dcterms:modified xsi:type="dcterms:W3CDTF">2013-05-23T10:51:24Z</dcterms:modified>
</cp:coreProperties>
</file>