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59" r:id="rId3"/>
    <p:sldId id="261" r:id="rId4"/>
    <p:sldId id="262" r:id="rId5"/>
    <p:sldId id="263" r:id="rId6"/>
    <p:sldId id="264" r:id="rId7"/>
    <p:sldId id="257" r:id="rId8"/>
    <p:sldId id="265" r:id="rId9"/>
    <p:sldId id="266" r:id="rId10"/>
    <p:sldId id="273" r:id="rId11"/>
    <p:sldId id="267" r:id="rId12"/>
    <p:sldId id="269" r:id="rId13"/>
    <p:sldId id="271" r:id="rId14"/>
    <p:sldId id="276" r:id="rId15"/>
    <p:sldId id="277" r:id="rId16"/>
    <p:sldId id="275" r:id="rId17"/>
    <p:sldId id="278" r:id="rId18"/>
    <p:sldId id="285" r:id="rId19"/>
    <p:sldId id="286" r:id="rId20"/>
    <p:sldId id="279" r:id="rId21"/>
    <p:sldId id="280" r:id="rId22"/>
    <p:sldId id="281" r:id="rId23"/>
    <p:sldId id="282" r:id="rId24"/>
    <p:sldId id="283" r:id="rId25"/>
    <p:sldId id="284" r:id="rId26"/>
    <p:sldId id="287" r:id="rId27"/>
    <p:sldId id="288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2C5"/>
    <a:srgbClr val="22AE33"/>
    <a:srgbClr val="FA6AE5"/>
    <a:srgbClr val="EDCDE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747" autoAdjust="0"/>
  </p:normalViewPr>
  <p:slideViewPr>
    <p:cSldViewPr>
      <p:cViewPr varScale="1">
        <p:scale>
          <a:sx n="67" d="100"/>
          <a:sy n="67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FF134-D73F-4A66-ACB8-84535C1175E6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58A57-187A-4AEB-A9AF-9F9698A5EA3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C58A57-187A-4AEB-A9AF-9F9698A5EA3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ruit1_4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742" y="576390"/>
            <a:ext cx="2419116" cy="118583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7200" dirty="0" smtClean="0">
                <a:ln w="18415" cmpd="sng">
                  <a:solidFill>
                    <a:srgbClr val="FFFFFF"/>
                  </a:solidFill>
                  <a:prstDash val="solid"/>
                </a:ln>
                <a:gradFill>
                  <a:gsLst>
                    <a:gs pos="0">
                      <a:srgbClr val="C00000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rgbClr val="00B0F0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gradFill>
                <a:gsLst>
                  <a:gs pos="0">
                    <a:srgbClr val="C00000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rgbClr val="00B0F0"/>
                  </a:gs>
                </a:gsLst>
                <a:lin ang="5400000" scaled="0"/>
              </a:gra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03634" y="4105167"/>
            <a:ext cx="3473272" cy="195458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6600" b="1" dirty="0" smtClean="0">
                <a:ln w="18415" cmpd="sng">
                  <a:solidFill>
                    <a:srgbClr val="FFFFFF"/>
                  </a:solidFill>
                  <a:prstDash val="solid"/>
                </a:ln>
                <a:gradFill>
                  <a:gsLst>
                    <a:gs pos="0">
                      <a:srgbClr val="00B050"/>
                    </a:gs>
                    <a:gs pos="50000">
                      <a:srgbClr val="FF0000"/>
                    </a:gs>
                    <a:gs pos="100000">
                      <a:srgbClr val="C00000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bn-BD" dirty="0" smtClean="0"/>
              <a:t> </a:t>
            </a:r>
            <a:endParaRPr lang="en-US" dirty="0"/>
          </a:p>
        </p:txBody>
      </p:sp>
      <p:pic>
        <p:nvPicPr>
          <p:cNvPr id="6" name="Picture 5" descr="FruitBasket.pn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0" y="5449824"/>
            <a:ext cx="2560320" cy="1408176"/>
          </a:xfrm>
          <a:prstGeom prst="rect">
            <a:avLst/>
          </a:prstGeom>
        </p:spPr>
      </p:pic>
      <p:pic>
        <p:nvPicPr>
          <p:cNvPr id="9" name="Picture 8" descr="fruits-10.gif"/>
          <p:cNvPicPr>
            <a:picLocks noChangeAspect="1"/>
          </p:cNvPicPr>
          <p:nvPr/>
        </p:nvPicPr>
        <p:blipFill>
          <a:blip r:embed="rId4" cstate="print">
            <a:lum contrast="40000"/>
          </a:blip>
          <a:stretch>
            <a:fillRect/>
          </a:stretch>
        </p:blipFill>
        <p:spPr>
          <a:xfrm>
            <a:off x="4267200" y="2743200"/>
            <a:ext cx="609600" cy="609600"/>
          </a:xfrm>
          <a:prstGeom prst="rect">
            <a:avLst/>
          </a:prstGeom>
        </p:spPr>
      </p:pic>
      <p:pic>
        <p:nvPicPr>
          <p:cNvPr id="10" name="Picture 9" descr="fruits-0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95400" y="5943600"/>
            <a:ext cx="274320" cy="2954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lunch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1371600" y="838200"/>
            <a:ext cx="6583680" cy="4917434"/>
          </a:xfrm>
          <a:prstGeom prst="ellipse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057400" y="5715000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হরেক রকম খাবার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rice.jpg"/>
          <p:cNvPicPr>
            <a:picLocks noChangeAspect="1"/>
          </p:cNvPicPr>
          <p:nvPr/>
        </p:nvPicPr>
        <p:blipFill>
          <a:blip r:embed="rId2" cstate="print">
            <a:lum bright="-10000" contrast="30000"/>
          </a:blip>
          <a:stretch>
            <a:fillRect/>
          </a:stretch>
        </p:blipFill>
        <p:spPr>
          <a:xfrm>
            <a:off x="381000" y="990600"/>
            <a:ext cx="4937760" cy="4937760"/>
          </a:xfrm>
          <a:prstGeom prst="round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3124200" y="3733800"/>
            <a:ext cx="990600" cy="3048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rrow_6c.gif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 rot="15949566">
            <a:off x="5806869" y="2848724"/>
            <a:ext cx="731520" cy="7515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3200" y="2819400"/>
            <a:ext cx="213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" y="6019800"/>
            <a:ext cx="670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 দেহে শক্তি যোগায়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52800" y="3886200"/>
            <a:ext cx="990600" cy="3048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rrow_6c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 rot="15949566">
            <a:off x="5826834" y="2911971"/>
            <a:ext cx="731520" cy="751539"/>
          </a:xfrm>
          <a:prstGeom prst="rect">
            <a:avLst/>
          </a:prstGeom>
        </p:spPr>
      </p:pic>
      <p:pic>
        <p:nvPicPr>
          <p:cNvPr id="9" name="Picture 8" descr="fish.jp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0" y="838200"/>
            <a:ext cx="5752774" cy="4610100"/>
          </a:xfrm>
          <a:prstGeom prst="ellipse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81800" y="2895600"/>
            <a:ext cx="2057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5638800"/>
            <a:ext cx="5943600" cy="523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 দেহের গঠন, ক্ষয়পূরণ ও বৃদ্ধিসাধন করে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352800" y="3886200"/>
            <a:ext cx="990600" cy="3048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rrow_6c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 rot="15949566">
            <a:off x="5293433" y="3064370"/>
            <a:ext cx="731520" cy="751539"/>
          </a:xfrm>
          <a:prstGeom prst="rect">
            <a:avLst/>
          </a:prstGeom>
        </p:spPr>
      </p:pic>
      <p:pic>
        <p:nvPicPr>
          <p:cNvPr id="8" name="Picture 7" descr="oil.jp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533400" y="914400"/>
            <a:ext cx="4663440" cy="4663440"/>
          </a:xfrm>
          <a:prstGeom prst="ellipse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172200" y="28956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5800" y="5638800"/>
            <a:ext cx="4953000" cy="6902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 শরীরের তাপমাত্রা নিয়ন্ত্রন করে, ত্বক ভাল রাখে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water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304800" y="1066800"/>
            <a:ext cx="5486400" cy="4114800"/>
          </a:xfrm>
          <a:prstGeom prst="ellipse">
            <a:avLst/>
          </a:prstGeom>
        </p:spPr>
      </p:pic>
      <p:pic>
        <p:nvPicPr>
          <p:cNvPr id="14" name="Picture 13" descr="arrow_6g.gif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 rot="18954551">
            <a:off x="5811567" y="3376009"/>
            <a:ext cx="548640" cy="5128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77000" y="3200400"/>
            <a:ext cx="2286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5334000"/>
            <a:ext cx="6629400" cy="7664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শরীরের বিভিন্ন কাজ সুষ্ঠুভাবে সম্পাদনের জন্য পানি খুবই গুরুত্বপূর্ণ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arrow_6g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 rot="18954551">
            <a:off x="5985386" y="2729188"/>
            <a:ext cx="640080" cy="598337"/>
          </a:xfrm>
          <a:prstGeom prst="rect">
            <a:avLst/>
          </a:prstGeom>
        </p:spPr>
      </p:pic>
      <p:pic>
        <p:nvPicPr>
          <p:cNvPr id="7" name="Picture 6" descr="carrot.jp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228600" y="914400"/>
            <a:ext cx="5669280" cy="4251960"/>
          </a:xfrm>
          <a:prstGeom prst="ellipse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05600" y="26670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5334000"/>
            <a:ext cx="571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 দেহে রোগ প্রতিরোধ করে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228600"/>
            <a:ext cx="6477000" cy="707886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সাহায্যে আলোচনাঃ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arrow_6c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 rot="15949566">
            <a:off x="5293433" y="3064370"/>
            <a:ext cx="731520" cy="751539"/>
          </a:xfrm>
          <a:prstGeom prst="rect">
            <a:avLst/>
          </a:prstGeom>
        </p:spPr>
      </p:pic>
      <p:pic>
        <p:nvPicPr>
          <p:cNvPr id="9" name="Picture 8" descr="papiya.jpg"/>
          <p:cNvPicPr>
            <a:picLocks noChangeAspect="1"/>
          </p:cNvPicPr>
          <p:nvPr/>
        </p:nvPicPr>
        <p:blipFill>
          <a:blip r:embed="rId3" cstate="print">
            <a:lum bright="-10000" contrast="40000"/>
          </a:blip>
          <a:stretch>
            <a:fillRect/>
          </a:stretch>
        </p:blipFill>
        <p:spPr>
          <a:xfrm>
            <a:off x="152400" y="838200"/>
            <a:ext cx="6217920" cy="4663440"/>
          </a:xfrm>
          <a:prstGeom prst="ellipse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86200" y="3581400"/>
            <a:ext cx="1295400" cy="381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rrow_6c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 rot="16200000">
            <a:off x="6422572" y="2645228"/>
            <a:ext cx="457200" cy="5007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77000" y="259080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লবণ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" y="5638800"/>
            <a:ext cx="6705600" cy="7518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লবণ হাড় ও দাঁত গঠণে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গুরুত্বপূর্ণ ভূমিকা পালন করে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505200" y="2514600"/>
            <a:ext cx="2286000" cy="14478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657600" y="2743200"/>
            <a:ext cx="1828800" cy="90422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 উপাদান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 rot="19198054">
            <a:off x="5514354" y="2128170"/>
            <a:ext cx="936123" cy="664872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ood-8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6248400" y="1295400"/>
            <a:ext cx="1828800" cy="1202830"/>
          </a:xfrm>
          <a:prstGeom prst="ellipse">
            <a:avLst/>
          </a:prstGeom>
        </p:spPr>
      </p:pic>
      <p:sp>
        <p:nvSpPr>
          <p:cNvPr id="7" name="7-Point Star 6"/>
          <p:cNvSpPr/>
          <p:nvPr/>
        </p:nvSpPr>
        <p:spPr>
          <a:xfrm>
            <a:off x="5943600" y="990600"/>
            <a:ext cx="2438400" cy="160020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629400" y="1447800"/>
            <a:ext cx="1219200" cy="7620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 rot="2015934">
            <a:off x="5585587" y="3580334"/>
            <a:ext cx="833423" cy="610095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hilsa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6477000" y="3733800"/>
            <a:ext cx="1645920" cy="1235259"/>
          </a:xfrm>
          <a:prstGeom prst="ellipse">
            <a:avLst/>
          </a:prstGeom>
        </p:spPr>
      </p:pic>
      <p:sp>
        <p:nvSpPr>
          <p:cNvPr id="12" name="7-Point Star 11"/>
          <p:cNvSpPr/>
          <p:nvPr/>
        </p:nvSpPr>
        <p:spPr>
          <a:xfrm>
            <a:off x="6248400" y="3505200"/>
            <a:ext cx="2286000" cy="167640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3" name="Down Arrow 12"/>
          <p:cNvSpPr/>
          <p:nvPr/>
        </p:nvSpPr>
        <p:spPr>
          <a:xfrm>
            <a:off x="4419600" y="4038600"/>
            <a:ext cx="609600" cy="914400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cina-1.jpg"/>
          <p:cNvPicPr>
            <a:picLocks noChangeAspect="1"/>
          </p:cNvPicPr>
          <p:nvPr/>
        </p:nvPicPr>
        <p:blipFill>
          <a:blip r:embed="rId4" cstate="print">
            <a:lum bright="-10000" contrast="40000"/>
          </a:blip>
          <a:stretch>
            <a:fillRect/>
          </a:stretch>
        </p:blipFill>
        <p:spPr>
          <a:xfrm>
            <a:off x="4038600" y="5029200"/>
            <a:ext cx="1463040" cy="1463040"/>
          </a:xfrm>
          <a:prstGeom prst="ellipse">
            <a:avLst/>
          </a:prstGeom>
        </p:spPr>
      </p:pic>
      <p:sp>
        <p:nvSpPr>
          <p:cNvPr id="15" name="7-Point Star 14"/>
          <p:cNvSpPr/>
          <p:nvPr/>
        </p:nvSpPr>
        <p:spPr>
          <a:xfrm>
            <a:off x="3733800" y="4800600"/>
            <a:ext cx="2133600" cy="167640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6" name="Left Arrow 15"/>
          <p:cNvSpPr/>
          <p:nvPr/>
        </p:nvSpPr>
        <p:spPr>
          <a:xfrm rot="19970597">
            <a:off x="2705245" y="3611616"/>
            <a:ext cx="951999" cy="628455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water.jpg"/>
          <p:cNvPicPr>
            <a:picLocks noChangeAspect="1"/>
          </p:cNvPicPr>
          <p:nvPr/>
        </p:nvPicPr>
        <p:blipFill>
          <a:blip r:embed="rId5" cstate="print">
            <a:lum bright="10000" contrast="40000"/>
          </a:blip>
          <a:stretch>
            <a:fillRect/>
          </a:stretch>
        </p:blipFill>
        <p:spPr>
          <a:xfrm>
            <a:off x="1219200" y="3886200"/>
            <a:ext cx="1554480" cy="1165860"/>
          </a:xfrm>
          <a:prstGeom prst="ellipse">
            <a:avLst/>
          </a:prstGeom>
        </p:spPr>
      </p:pic>
      <p:sp>
        <p:nvSpPr>
          <p:cNvPr id="18" name="7-Point Star 17"/>
          <p:cNvSpPr/>
          <p:nvPr/>
        </p:nvSpPr>
        <p:spPr>
          <a:xfrm>
            <a:off x="914400" y="3581400"/>
            <a:ext cx="2133600" cy="160020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9" name="Left Arrow 18"/>
          <p:cNvSpPr/>
          <p:nvPr/>
        </p:nvSpPr>
        <p:spPr>
          <a:xfrm rot="1773526">
            <a:off x="2684093" y="2394559"/>
            <a:ext cx="912339" cy="618932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palong.jpg"/>
          <p:cNvPicPr>
            <a:picLocks noChangeAspect="1"/>
          </p:cNvPicPr>
          <p:nvPr/>
        </p:nvPicPr>
        <p:blipFill>
          <a:blip r:embed="rId6" cstate="print">
            <a:lum bright="20000" contrast="40000"/>
          </a:blip>
          <a:stretch>
            <a:fillRect/>
          </a:stretch>
        </p:blipFill>
        <p:spPr>
          <a:xfrm>
            <a:off x="3657600" y="533400"/>
            <a:ext cx="1645920" cy="1102183"/>
          </a:xfrm>
          <a:prstGeom prst="ellipse">
            <a:avLst/>
          </a:prstGeom>
        </p:spPr>
      </p:pic>
      <p:sp>
        <p:nvSpPr>
          <p:cNvPr id="21" name="7-Point Star 20"/>
          <p:cNvSpPr/>
          <p:nvPr/>
        </p:nvSpPr>
        <p:spPr>
          <a:xfrm>
            <a:off x="3352800" y="228600"/>
            <a:ext cx="2286000" cy="160020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লবন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Up Arrow 21"/>
          <p:cNvSpPr/>
          <p:nvPr/>
        </p:nvSpPr>
        <p:spPr>
          <a:xfrm>
            <a:off x="4267200" y="1752600"/>
            <a:ext cx="609600" cy="749808"/>
          </a:xfrm>
          <a:prstGeom prst="up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Mixed-Fruits-10-PJK9KFQL8M-1600x1200.jpg"/>
          <p:cNvPicPr>
            <a:picLocks noChangeAspect="1"/>
          </p:cNvPicPr>
          <p:nvPr/>
        </p:nvPicPr>
        <p:blipFill>
          <a:blip r:embed="rId7" cstate="print">
            <a:lum contrast="40000"/>
          </a:blip>
          <a:stretch>
            <a:fillRect/>
          </a:stretch>
        </p:blipFill>
        <p:spPr>
          <a:xfrm>
            <a:off x="1066800" y="1524000"/>
            <a:ext cx="1645920" cy="1234440"/>
          </a:xfrm>
          <a:prstGeom prst="ellipse">
            <a:avLst/>
          </a:prstGeom>
        </p:spPr>
      </p:pic>
      <p:sp>
        <p:nvSpPr>
          <p:cNvPr id="24" name="7-Point Star 23"/>
          <p:cNvSpPr/>
          <p:nvPr/>
        </p:nvSpPr>
        <p:spPr>
          <a:xfrm>
            <a:off x="838200" y="1447800"/>
            <a:ext cx="2133600" cy="1447800"/>
          </a:xfrm>
          <a:prstGeom prst="star7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" y="152400"/>
            <a:ext cx="304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 ও বলঃ </a:t>
            </a:r>
            <a:endParaRPr lang="en-US" sz="6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2" grpId="0" animBg="1"/>
      <p:bldP spid="15" grpId="0" animBg="1"/>
      <p:bldP spid="18" grpId="0" animBg="1"/>
      <p:bldP spid="21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381001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প্রদত্ত শব্দগুলো দিয়ে শুণ্যস্হান  পূরণ করঃ </a:t>
            </a:r>
            <a:r>
              <a:rPr lang="bn-BD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(একাকী কাজ)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1828800"/>
            <a:ext cx="8305800" cy="354216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ক। শরীর সুস্থ ও সবল রাখার জন্য আমরা............খাই।  </a:t>
            </a:r>
          </a:p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খ। প্রতিদিন নির্দিষ্ট সময় অন্তর আমরা............থাকি।  </a:t>
            </a:r>
          </a:p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গ। খাদ্যের মোট উপাদান ...............।  </a:t>
            </a:r>
          </a:p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ঘ। প্রয়োজনমত খাবার না খেলে দেহের .........ঠিকমত হবেনা। </a:t>
            </a:r>
          </a:p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ঙ। ............অভাবে শরীরের বৃদ্ধি ঘটেনা।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914400"/>
            <a:ext cx="114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ছয়টি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57400" y="91440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খাবার 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24200" y="9144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আমিষের</a:t>
            </a:r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48200" y="914400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খেয়ে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096000" y="9906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বৃদ্ধি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41666 0.14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0.09583 0.241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0.32084 0.3483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" y="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33 0.00625 L -0.07083 0.439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2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L -0.25417 0.5530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" y="2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DCDE6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457200"/>
            <a:ext cx="7162800" cy="830997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প্রশ্নগুলোর উত্তর দাওঃ</a:t>
            </a:r>
            <a:r>
              <a:rPr lang="bn-BD" sz="3600" b="1" dirty="0" smtClean="0">
                <a:solidFill>
                  <a:srgbClr val="C002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(জোড়ায় কাজ)  </a:t>
            </a:r>
            <a:endParaRPr lang="en-US" sz="4800" b="1" dirty="0">
              <a:solidFill>
                <a:srgbClr val="C002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1981200"/>
            <a:ext cx="7696200" cy="341905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প্রশ্নঃ খাদ্যের উপাদান কয়টি ও কী কী? </a:t>
            </a:r>
          </a:p>
          <a:p>
            <a:pPr>
              <a:buFont typeface="Wingdings" pitchFamily="2" charset="2"/>
              <a:buChar char="q"/>
            </a:pPr>
            <a:endParaRPr lang="bn-BD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q"/>
            </a:pP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 জাতীয় খাবার শরীরের জন্য গুরুত্বপূর্ণ কেন?  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35000">
                <a:srgbClr val="EDCDE6"/>
              </a:gs>
              <a:gs pos="100000">
                <a:srgbClr val="FA6AE5"/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pple_falling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685800" y="4953000"/>
            <a:ext cx="1188720" cy="1593391"/>
          </a:xfrm>
          <a:prstGeom prst="flowChartMagneticDisk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457200"/>
            <a:ext cx="7086600" cy="120032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7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উপস্থাপনায়ঃ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43400" y="1981200"/>
            <a:ext cx="4191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মাসুমা আকতার </a:t>
            </a:r>
          </a:p>
          <a:p>
            <a:r>
              <a:rPr lang="bn-BD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সহকারি শিক্ষক </a:t>
            </a:r>
          </a:p>
          <a:p>
            <a:r>
              <a:rPr lang="bn-BD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ওছখালি আলিয়া মডেল সঃ প্রাঃ বিঃ। </a:t>
            </a:r>
          </a:p>
          <a:p>
            <a:r>
              <a:rPr lang="bn-BD" sz="4400" b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হাতিয়া-নোয়াখালী </a:t>
            </a:r>
            <a:endParaRPr lang="en-US" sz="4400" b="1" dirty="0">
              <a:ln>
                <a:solidFill>
                  <a:srgbClr val="00B050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08 0.08208 C -0.02587 0.05618 -0.0224 0.03167 -0.0224 0.00601 C -0.02396 0.03005 -0.02656 0.05387 -0.02882 0.07792 C -0.02917 0.08138 -0.0316 0.08531 -0.03038 0.08832 C -0.02951 0.09063 -0.02812 0.08416 -0.02708 0.08208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81000" y="3048000"/>
            <a:ext cx="3200400" cy="3352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bn-BD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নিরব পাঠ</a:t>
            </a:r>
          </a:p>
          <a:p>
            <a:pPr algn="ctr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৫মিনিট</a:t>
            </a:r>
            <a:r>
              <a:rPr lang="bn-BD" dirty="0" smtClean="0"/>
              <a:t>  </a:t>
            </a:r>
            <a:endParaRPr lang="en-US" dirty="0"/>
          </a:p>
        </p:txBody>
      </p:sp>
      <p:pic>
        <p:nvPicPr>
          <p:cNvPr id="5" name="Picture 4" descr="silent.jpg"/>
          <p:cNvPicPr>
            <a:picLocks noChangeAspect="1"/>
          </p:cNvPicPr>
          <p:nvPr/>
        </p:nvPicPr>
        <p:blipFill>
          <a:blip r:embed="rId2" cstate="print">
            <a:lum bright="10000" contrast="30000"/>
          </a:blip>
          <a:stretch>
            <a:fillRect/>
          </a:stretch>
        </p:blipFill>
        <p:spPr>
          <a:xfrm>
            <a:off x="228600" y="2895600"/>
            <a:ext cx="4937760" cy="3703320"/>
          </a:xfrm>
          <a:prstGeom prst="roundRect">
            <a:avLst/>
          </a:prstGeom>
        </p:spPr>
      </p:pic>
      <p:pic>
        <p:nvPicPr>
          <p:cNvPr id="7" name="Picture 6" descr="Cute-Animated-Gif-Green-Apple.gif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7620000" y="5410200"/>
            <a:ext cx="1280160" cy="128016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53333 -0.3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" y="-1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91845_6358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0" y="0"/>
            <a:ext cx="9159240" cy="6888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1600" y="1600200"/>
            <a:ext cx="3048000" cy="120032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7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মূল্যায়ণঃ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562600" y="26670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১০ মিনিট 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iyuu.gif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0" y="0"/>
            <a:ext cx="1524000" cy="104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381000"/>
            <a:ext cx="769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সঠিক উত্তরের বাম পাশে</a:t>
            </a:r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টিক চিহ্ন দাওঃ</a:t>
            </a:r>
            <a:r>
              <a:rPr lang="bn-BD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কাজ</a:t>
            </a:r>
            <a:r>
              <a:rPr lang="bn-BD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   </a:t>
            </a:r>
            <a:endParaRPr lang="en-US" sz="12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066800"/>
            <a:ext cx="79248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ক। যেসব দ্রব্য আমাদের শরীরে পুষ্টি সাধন করে তাকে বলে----</a:t>
            </a: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১। আমিষ     ২। ফলমূল    ৩। খাদ্য    ৪। পানি </a:t>
            </a:r>
          </a:p>
          <a:p>
            <a:endParaRPr lang="bn-BD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খ। খাদ্যের মোট উপাদান-------- </a:t>
            </a: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১। পাঁচটি      ২। তিনটি     ৩। সাতটি   ৪। ছয়টি </a:t>
            </a:r>
          </a:p>
          <a:p>
            <a:endParaRPr lang="bn-BD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গ। স্নেহ জাতীয় খাবার হল----------- </a:t>
            </a: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১। মাখন      ২। ডিম       ৩। শিম     ৪। গাজর 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ঘ। আমিষ --------- </a:t>
            </a:r>
          </a:p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৩ প্রকার   ২। ২ প্রকার   ৩।  ৪ প্রকার    ৪। ৫ প্রকার  </a:t>
            </a:r>
          </a:p>
          <a:p>
            <a:endParaRPr lang="en-US" dirty="0"/>
          </a:p>
        </p:txBody>
      </p:sp>
      <p:pic>
        <p:nvPicPr>
          <p:cNvPr id="9" name="Picture 8" descr="Green-Tick.gif"/>
          <p:cNvPicPr>
            <a:picLocks noChangeAspect="1"/>
          </p:cNvPicPr>
          <p:nvPr/>
        </p:nvPicPr>
        <p:blipFill>
          <a:blip r:embed="rId2" cstate="print">
            <a:lum bright="-30000" contrast="40000"/>
          </a:blip>
          <a:stretch>
            <a:fillRect/>
          </a:stretch>
        </p:blipFill>
        <p:spPr>
          <a:xfrm>
            <a:off x="4114800" y="1524000"/>
            <a:ext cx="457200" cy="457200"/>
          </a:xfrm>
          <a:prstGeom prst="rect">
            <a:avLst/>
          </a:prstGeom>
        </p:spPr>
      </p:pic>
      <p:pic>
        <p:nvPicPr>
          <p:cNvPr id="10" name="Picture 9" descr="Green-Tick.gif"/>
          <p:cNvPicPr>
            <a:picLocks noChangeAspect="1"/>
          </p:cNvPicPr>
          <p:nvPr/>
        </p:nvPicPr>
        <p:blipFill>
          <a:blip r:embed="rId2" cstate="print">
            <a:lum bright="-30000" contrast="40000"/>
          </a:blip>
          <a:stretch>
            <a:fillRect/>
          </a:stretch>
        </p:blipFill>
        <p:spPr>
          <a:xfrm>
            <a:off x="5486400" y="3048000"/>
            <a:ext cx="457200" cy="457200"/>
          </a:xfrm>
          <a:prstGeom prst="rect">
            <a:avLst/>
          </a:prstGeom>
        </p:spPr>
      </p:pic>
      <p:pic>
        <p:nvPicPr>
          <p:cNvPr id="11" name="Picture 10" descr="Green-Tick.gif"/>
          <p:cNvPicPr>
            <a:picLocks noChangeAspect="1"/>
          </p:cNvPicPr>
          <p:nvPr/>
        </p:nvPicPr>
        <p:blipFill>
          <a:blip r:embed="rId3" cstate="print">
            <a:lum bright="-30000" contrast="40000"/>
          </a:blip>
          <a:stretch>
            <a:fillRect/>
          </a:stretch>
        </p:blipFill>
        <p:spPr>
          <a:xfrm>
            <a:off x="533400" y="4419600"/>
            <a:ext cx="548640" cy="548640"/>
          </a:xfrm>
          <a:prstGeom prst="rect">
            <a:avLst/>
          </a:prstGeom>
        </p:spPr>
      </p:pic>
      <p:pic>
        <p:nvPicPr>
          <p:cNvPr id="13" name="Picture 12" descr="Green-Tick.gif"/>
          <p:cNvPicPr>
            <a:picLocks noChangeAspect="1"/>
          </p:cNvPicPr>
          <p:nvPr/>
        </p:nvPicPr>
        <p:blipFill>
          <a:blip r:embed="rId3" cstate="print">
            <a:lum bright="-30000" contrast="40000"/>
          </a:blip>
          <a:stretch>
            <a:fillRect/>
          </a:stretch>
        </p:blipFill>
        <p:spPr>
          <a:xfrm>
            <a:off x="2286000" y="5867400"/>
            <a:ext cx="548640" cy="548640"/>
          </a:xfrm>
          <a:prstGeom prst="rect">
            <a:avLst/>
          </a:prstGeom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00" y="38100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প্রশ্নগুলোর উত্তর লেখঃ</a:t>
            </a:r>
            <a:r>
              <a:rPr lang="bn-BD" sz="3200" b="1" dirty="0" smtClean="0">
                <a:solidFill>
                  <a:srgbClr val="22A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(দলীয় কাজ)  </a:t>
            </a:r>
            <a:endParaRPr lang="en-US" sz="4000" b="1" dirty="0">
              <a:solidFill>
                <a:srgbClr val="22AE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209800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প্রশ্নঃ খাদ্য কী? খাদ্য কেন প্রয়োজন? </a:t>
            </a:r>
          </a:p>
          <a:p>
            <a:endParaRPr lang="bn-BD" sz="4000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প্রশ্নঃ শরীর গঠনে আমিষ কিভাবে কাজ করে? </a:t>
            </a:r>
            <a:endParaRPr lang="en-US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ruits-11.gif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7772400" y="5638800"/>
            <a:ext cx="914400" cy="9144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6096000"/>
            <a:ext cx="822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33400" y="12192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6172200" y="3657600"/>
            <a:ext cx="48768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-1942306" y="3618706"/>
            <a:ext cx="49530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33400" y="25908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33400" y="32766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33400" y="40386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33400" y="47244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33400" y="54102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33400" y="1905000"/>
            <a:ext cx="8077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837406" y="3657600"/>
            <a:ext cx="4877594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3400" y="2286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ছকটি পূরণ করঃ </a:t>
            </a:r>
            <a:r>
              <a:rPr lang="bn-BD" sz="3600" b="1" dirty="0" smtClean="0">
                <a:solidFill>
                  <a:srgbClr val="22AE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(দলীয় কাজ) </a:t>
            </a:r>
            <a:endParaRPr lang="en-US" sz="3600" b="1" dirty="0">
              <a:solidFill>
                <a:srgbClr val="22AE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12954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 উপাদান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1400" y="1219200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৫টি করে উৎসের নাম 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19812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657600" y="19812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ভাত, আলু, ভুট্টা পাউরুটি, মধু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0" y="26670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733800" y="26670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মাছ, মাংস, ডিম, সীমের বীচি, ডাল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20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 বা তেল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10000" y="34290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বাদাম, মাখন, ঘি, তেল, বাটার অয়েল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8200" y="4038600"/>
            <a:ext cx="16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657600" y="4114800"/>
            <a:ext cx="434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নলকূপ, ঝরণা, পুকুর, নদী, বৃষ্টি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000" y="54102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লবণ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57600" y="54864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পালং শাক,গাজর, আম, পেয়ারা, পেঁপে 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62000" y="48006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810000" y="4800600"/>
            <a:ext cx="4724400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কলা, তরমুজ, শসা, শাক-সবজি, আমলকি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3" grpId="0"/>
      <p:bldP spid="24" grpId="0"/>
      <p:bldP spid="26" grpId="0"/>
      <p:bldP spid="33" grpId="0"/>
      <p:bldP spid="25" grpId="0"/>
      <p:bldP spid="35" grpId="0"/>
      <p:bldP spid="36" grpId="0"/>
      <p:bldP spid="3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A6AE5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নিরাময়ঃ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00400" y="1"/>
            <a:ext cx="5562600" cy="646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ছবির সাথে খাদ্য উপাদান মিল করঃ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FruitBasket.pn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tretch>
            <a:fillRect/>
          </a:stretch>
        </p:blipFill>
        <p:spPr>
          <a:xfrm>
            <a:off x="0" y="609600"/>
            <a:ext cx="1828800" cy="1005840"/>
          </a:xfrm>
          <a:prstGeom prst="rect">
            <a:avLst/>
          </a:prstGeom>
        </p:spPr>
      </p:pic>
      <p:pic>
        <p:nvPicPr>
          <p:cNvPr id="7" name="Picture 6" descr="ruti-3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228600" y="3505200"/>
            <a:ext cx="1371600" cy="1028700"/>
          </a:xfrm>
          <a:prstGeom prst="ellipse">
            <a:avLst/>
          </a:prstGeom>
        </p:spPr>
      </p:pic>
      <p:pic>
        <p:nvPicPr>
          <p:cNvPr id="8" name="Picture 7" descr="1284919872Fish.jpg"/>
          <p:cNvPicPr>
            <a:picLocks noChangeAspect="1"/>
          </p:cNvPicPr>
          <p:nvPr/>
        </p:nvPicPr>
        <p:blipFill>
          <a:blip r:embed="rId4" cstate="print">
            <a:lum contrast="40000"/>
          </a:blip>
          <a:stretch>
            <a:fillRect/>
          </a:stretch>
        </p:blipFill>
        <p:spPr>
          <a:xfrm>
            <a:off x="304800" y="2667000"/>
            <a:ext cx="1371600" cy="921654"/>
          </a:xfrm>
          <a:prstGeom prst="ellipse">
            <a:avLst/>
          </a:prstGeom>
        </p:spPr>
      </p:pic>
      <p:pic>
        <p:nvPicPr>
          <p:cNvPr id="9" name="Picture 8" descr="water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304800" y="5638800"/>
            <a:ext cx="1371600" cy="1028700"/>
          </a:xfrm>
          <a:prstGeom prst="ellipse">
            <a:avLst/>
          </a:prstGeom>
        </p:spPr>
      </p:pic>
      <p:pic>
        <p:nvPicPr>
          <p:cNvPr id="10" name="Picture 9" descr="papayajuicepulpconcentrate.jpg"/>
          <p:cNvPicPr>
            <a:picLocks noChangeAspect="1"/>
          </p:cNvPicPr>
          <p:nvPr/>
        </p:nvPicPr>
        <p:blipFill>
          <a:blip r:embed="rId6" cstate="print">
            <a:lum bright="-10000" contrast="40000"/>
          </a:blip>
          <a:stretch>
            <a:fillRect/>
          </a:stretch>
        </p:blipFill>
        <p:spPr>
          <a:xfrm>
            <a:off x="304800" y="4572000"/>
            <a:ext cx="1371600" cy="1015398"/>
          </a:xfrm>
          <a:prstGeom prst="ellipse">
            <a:avLst/>
          </a:prstGeom>
        </p:spPr>
      </p:pic>
      <p:pic>
        <p:nvPicPr>
          <p:cNvPr id="11" name="Picture 10" descr="soyabin.jpg"/>
          <p:cNvPicPr>
            <a:picLocks noChangeAspect="1"/>
          </p:cNvPicPr>
          <p:nvPr/>
        </p:nvPicPr>
        <p:blipFill>
          <a:blip r:embed="rId7" cstate="print">
            <a:lum bright="10000" contrast="40000"/>
          </a:blip>
          <a:stretch>
            <a:fillRect/>
          </a:stretch>
        </p:blipFill>
        <p:spPr>
          <a:xfrm>
            <a:off x="228600" y="1600200"/>
            <a:ext cx="1371600" cy="1028700"/>
          </a:xfrm>
          <a:prstGeom prst="ellipse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57600" y="58674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10000" y="27432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33800" y="48006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</a:t>
            </a:r>
            <a:endParaRPr lang="bn-BD" sz="1600" dirty="0" smtClean="0"/>
          </a:p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810000" y="16764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86200" y="7620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733800" y="38862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লবণ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0" y="9144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34200" y="17526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10400" y="2590800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স্নেহ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934200" y="35052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553200" y="56388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লবন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629400" y="4572001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 rot="5400000">
            <a:off x="3542506" y="3695700"/>
            <a:ext cx="5715794" cy="79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905103" y="3696097"/>
            <a:ext cx="571579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6400800" y="836612"/>
            <a:ext cx="2362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400800" y="6553200"/>
            <a:ext cx="23622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6200000" flipH="1">
            <a:off x="419100" y="2552700"/>
            <a:ext cx="4648200" cy="2286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1" idx="6"/>
          </p:cNvCxnSpPr>
          <p:nvPr/>
        </p:nvCxnSpPr>
        <p:spPr>
          <a:xfrm flipV="1">
            <a:off x="1600200" y="1143000"/>
            <a:ext cx="2438400" cy="9715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1752600" y="3276600"/>
            <a:ext cx="2133600" cy="1752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stCxn id="7" idx="6"/>
          </p:cNvCxnSpPr>
          <p:nvPr/>
        </p:nvCxnSpPr>
        <p:spPr>
          <a:xfrm flipV="1">
            <a:off x="1600200" y="2057400"/>
            <a:ext cx="2438400" cy="19621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1752600" y="4191000"/>
            <a:ext cx="21336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9" idx="6"/>
          </p:cNvCxnSpPr>
          <p:nvPr/>
        </p:nvCxnSpPr>
        <p:spPr>
          <a:xfrm flipV="1">
            <a:off x="1676400" y="3124200"/>
            <a:ext cx="2362200" cy="3028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rgbClr val="FA6AE5"/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90600" y="4572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মেসেজঃ </a:t>
            </a:r>
            <a:r>
              <a:rPr lang="bn-BD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Quad Arrow Callout 3"/>
          <p:cNvSpPr/>
          <p:nvPr/>
        </p:nvSpPr>
        <p:spPr>
          <a:xfrm>
            <a:off x="609600" y="609600"/>
            <a:ext cx="457200" cy="457200"/>
          </a:xfrm>
          <a:prstGeom prst="quadArrowCallout">
            <a:avLst/>
          </a:prstGeom>
          <a:solidFill>
            <a:srgbClr val="C002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tock-photo-plateful-of-boiled-rice-with-vegetables-16273225.jpg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609600" y="1981200"/>
            <a:ext cx="2834640" cy="2022046"/>
          </a:xfrm>
          <a:prstGeom prst="ellipse">
            <a:avLst/>
          </a:prstGeom>
        </p:spPr>
      </p:pic>
      <p:pic>
        <p:nvPicPr>
          <p:cNvPr id="6" name="Picture 5" descr="food-4.jpg"/>
          <p:cNvPicPr>
            <a:picLocks noChangeAspect="1"/>
          </p:cNvPicPr>
          <p:nvPr/>
        </p:nvPicPr>
        <p:blipFill>
          <a:blip r:embed="rId3" cstate="print">
            <a:lum bright="10000" contrast="30000"/>
          </a:blip>
          <a:stretch>
            <a:fillRect/>
          </a:stretch>
        </p:blipFill>
        <p:spPr>
          <a:xfrm>
            <a:off x="5562600" y="1981200"/>
            <a:ext cx="2560320" cy="1907436"/>
          </a:xfrm>
          <a:prstGeom prst="ellipse">
            <a:avLst/>
          </a:prstGeom>
        </p:spPr>
      </p:pic>
      <p:pic>
        <p:nvPicPr>
          <p:cNvPr id="8" name="Picture 7" descr="Umbrella-Food-Cover-UF-1A-.jpg"/>
          <p:cNvPicPr>
            <a:picLocks noChangeAspect="1"/>
          </p:cNvPicPr>
          <p:nvPr/>
        </p:nvPicPr>
        <p:blipFill>
          <a:blip r:embed="rId4" cstate="print">
            <a:lum bright="-10000" contrast="30000"/>
          </a:blip>
          <a:stretch>
            <a:fillRect/>
          </a:stretch>
        </p:blipFill>
        <p:spPr>
          <a:xfrm>
            <a:off x="-3505200" y="381000"/>
            <a:ext cx="3017520" cy="2759927"/>
          </a:xfrm>
          <a:prstGeom prst="ellipse">
            <a:avLst/>
          </a:prstGeom>
        </p:spPr>
      </p:pic>
      <p:pic>
        <p:nvPicPr>
          <p:cNvPr id="9" name="Picture 8" descr="Woven_Bamboo_Foo_4df99e0fd091b_220x220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-3276600" y="3200400"/>
            <a:ext cx="2834640" cy="2941611"/>
          </a:xfrm>
          <a:prstGeom prst="ellipse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52600" y="4953000"/>
            <a:ext cx="632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“খাবার সবসময় ঢেকে রাখবে”  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0.44323 0.176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" y="8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48148E-6 L 0.9533 -0.236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" y="-11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816_1280x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0600" y="2286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rgbClr val="FFFF00"/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“সুস্থ যদি থাকতে চাও </a:t>
            </a:r>
          </a:p>
          <a:p>
            <a:pPr algn="ctr"/>
            <a:r>
              <a:rPr lang="bn-BD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rgbClr val="FFFF00"/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সব ধরণের খাবার খাও</a:t>
            </a:r>
            <a:r>
              <a:rPr lang="bn-BD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”  </a:t>
            </a:r>
            <a:endParaRPr lang="en-U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tomato-9.jpg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>
            <a:off x="6781800" y="5105400"/>
            <a:ext cx="685800" cy="814019"/>
          </a:xfrm>
          <a:prstGeom prst="ellipse">
            <a:avLst/>
          </a:prstGeom>
        </p:spPr>
      </p:pic>
      <p:pic>
        <p:nvPicPr>
          <p:cNvPr id="8" name="Picture 7" descr="sweet.jpeg"/>
          <p:cNvPicPr>
            <a:picLocks noChangeAspect="1"/>
          </p:cNvPicPr>
          <p:nvPr/>
        </p:nvPicPr>
        <p:blipFill>
          <a:blip r:embed="rId4" cstate="print">
            <a:lum bright="20000" contrast="40000"/>
          </a:blip>
          <a:stretch>
            <a:fillRect/>
          </a:stretch>
        </p:blipFill>
        <p:spPr>
          <a:xfrm>
            <a:off x="1295400" y="2590800"/>
            <a:ext cx="1005840" cy="754380"/>
          </a:xfrm>
          <a:prstGeom prst="ellipse">
            <a:avLst/>
          </a:prstGeom>
        </p:spPr>
      </p:pic>
      <p:pic>
        <p:nvPicPr>
          <p:cNvPr id="9" name="Picture 8" descr="3649949-442231-traditional-indian-lunch-food-and-meals.jpg"/>
          <p:cNvPicPr>
            <a:picLocks noChangeAspect="1"/>
          </p:cNvPicPr>
          <p:nvPr/>
        </p:nvPicPr>
        <p:blipFill>
          <a:blip r:embed="rId5" cstate="print">
            <a:lum bright="-10000" contrast="40000"/>
          </a:blip>
          <a:stretch>
            <a:fillRect/>
          </a:stretch>
        </p:blipFill>
        <p:spPr>
          <a:xfrm>
            <a:off x="6477000" y="1905000"/>
            <a:ext cx="914400" cy="790575"/>
          </a:xfrm>
          <a:prstGeom prst="ellipse">
            <a:avLst/>
          </a:prstGeom>
        </p:spPr>
      </p:pic>
      <p:pic>
        <p:nvPicPr>
          <p:cNvPr id="10" name="Picture 9" descr="index.jpg"/>
          <p:cNvPicPr>
            <a:picLocks noChangeAspect="1"/>
          </p:cNvPicPr>
          <p:nvPr/>
        </p:nvPicPr>
        <p:blipFill>
          <a:blip r:embed="rId6" cstate="print">
            <a:lum bright="-10000" contrast="40000"/>
          </a:blip>
          <a:stretch>
            <a:fillRect/>
          </a:stretch>
        </p:blipFill>
        <p:spPr>
          <a:xfrm>
            <a:off x="2133600" y="5715000"/>
            <a:ext cx="822960" cy="822960"/>
          </a:xfrm>
          <a:prstGeom prst="ellipse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2514600" y="4876800"/>
            <a:ext cx="2133600" cy="133213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ভালো থেকো 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Laptops_wallpapers_182.jpg"/>
          <p:cNvPicPr>
            <a:picLocks noChangeAspect="1"/>
          </p:cNvPicPr>
          <p:nvPr/>
        </p:nvPicPr>
        <p:blipFill>
          <a:blip r:embed="rId7" cstate="print">
            <a:lum bright="10000" contrast="30000"/>
          </a:blip>
          <a:stretch>
            <a:fillRect/>
          </a:stretch>
        </p:blipFill>
        <p:spPr>
          <a:xfrm>
            <a:off x="-7086600" y="0"/>
            <a:ext cx="5669280" cy="7086600"/>
          </a:xfrm>
          <a:prstGeom prst="rect">
            <a:avLst/>
          </a:prstGeom>
        </p:spPr>
      </p:pic>
      <p:pic>
        <p:nvPicPr>
          <p:cNvPr id="14" name="Picture 13" descr="Laptops_wallpapers_182.jpg"/>
          <p:cNvPicPr>
            <a:picLocks noChangeAspect="1"/>
          </p:cNvPicPr>
          <p:nvPr/>
        </p:nvPicPr>
        <p:blipFill>
          <a:blip r:embed="rId7" cstate="print">
            <a:lum bright="10000" contrast="30000"/>
          </a:blip>
          <a:stretch>
            <a:fillRect/>
          </a:stretch>
        </p:blipFill>
        <p:spPr>
          <a:xfrm>
            <a:off x="9144000" y="-304800"/>
            <a:ext cx="5105400" cy="716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0.05995 L 1.29843 -0.68449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" y="-3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L 0.7066 -0.0055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" y="-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475 0.01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" y="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CC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>
                <a:solidFill>
                  <a:srgbClr val="FF00FF"/>
                </a:solidFill>
              </a:rPr>
              <a:t>   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28800" y="304800"/>
            <a:ext cx="601980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>
              <a:buFont typeface="Wingdings" pitchFamily="2" charset="2"/>
              <a:buChar char="v"/>
            </a:pPr>
            <a:r>
              <a:rPr lang="bn-BD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81200" y="1600200"/>
            <a:ext cx="55626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4</a:t>
            </a:r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র্থ</a:t>
            </a:r>
          </a:p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প্রাথমিক বিজ্ঞান</a:t>
            </a:r>
          </a:p>
          <a:p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সাধারনপাঠ- </a:t>
            </a:r>
            <a:r>
              <a:rPr lang="bn-BD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</a:t>
            </a:r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বিশেষ পাঠঃ </a:t>
            </a:r>
            <a:r>
              <a:rPr lang="bn-BD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“</a:t>
            </a:r>
            <a:r>
              <a:rPr lang="bn-BD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আমরা কেন খাই-------- চাহিদা পূরণ করা যায়।” </a:t>
            </a:r>
            <a:endParaRPr lang="bn-BD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৪৫ মিনিট  </a:t>
            </a:r>
          </a:p>
          <a:p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17</a:t>
            </a:r>
            <a:r>
              <a:rPr lang="bn-BD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-১-২০১৩ইং    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 descr="k-422965-Animated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8077200" y="5715000"/>
            <a:ext cx="704850" cy="914400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 w="361950" cmpd="sng"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381000"/>
            <a:ext cx="7162800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পাঠশেষে শিশুরা যা শিখবেঃ 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26670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1143000"/>
            <a:ext cx="73152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04800" y="1225689"/>
            <a:ext cx="8610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 গ্রহণের প্রয়োজনীয়তা সম্পর্কে জানবে। </a:t>
            </a:r>
          </a:p>
          <a:p>
            <a:pPr>
              <a:buFont typeface="Wingdings" pitchFamily="2" charset="2"/>
              <a:buChar char="Ø"/>
            </a:pPr>
            <a:endParaRPr lang="bn-BD" sz="5400" b="1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>
              <a:buFont typeface="Wingdings" pitchFamily="2" charset="2"/>
              <a:buChar char="Ø"/>
            </a:pP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খাদ্যের বিভিন্ন উপাদান ও এর উৎস 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কাজ 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সম্পর্কে 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জানবে এবং বলতে</a:t>
            </a:r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লিখতে পারবে। </a:t>
            </a:r>
          </a:p>
        </p:txBody>
      </p:sp>
      <p:pic>
        <p:nvPicPr>
          <p:cNvPr id="11" name="Picture 10" descr="fruits-07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7772400" y="5791200"/>
            <a:ext cx="640080" cy="640080"/>
          </a:xfrm>
          <a:prstGeom prst="rect">
            <a:avLst/>
          </a:prstGeom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32-Point Star 2"/>
          <p:cNvSpPr/>
          <p:nvPr/>
        </p:nvSpPr>
        <p:spPr>
          <a:xfrm>
            <a:off x="2667000" y="2133600"/>
            <a:ext cx="4267200" cy="3962400"/>
          </a:xfrm>
          <a:prstGeom prst="star32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FA6AE5">
                  <a:alpha val="89000"/>
                </a:srgbClr>
              </a:gs>
              <a:gs pos="61000">
                <a:srgbClr val="FA6AE5">
                  <a:alpha val="89000"/>
                </a:srgbClr>
              </a:gs>
              <a:gs pos="61000">
                <a:srgbClr val="FA6AE5">
                  <a:alpha val="89000"/>
                </a:srgbClr>
              </a:gs>
              <a:gs pos="61000">
                <a:srgbClr val="FA6AE5">
                  <a:alpha val="89000"/>
                </a:srgbClr>
              </a:gs>
              <a:gs pos="61000">
                <a:srgbClr val="FA6AE5">
                  <a:alpha val="89000"/>
                </a:srgbClr>
              </a:gs>
              <a:gs pos="82001">
                <a:srgbClr val="99CCFF"/>
              </a:gs>
              <a:gs pos="100000">
                <a:srgbClr val="CCCCFF"/>
              </a:gs>
            </a:gsLst>
            <a:lin ang="12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/>
          <p:cNvSpPr txBox="1"/>
          <p:nvPr/>
        </p:nvSpPr>
        <p:spPr>
          <a:xfrm>
            <a:off x="3429000" y="2819400"/>
            <a:ext cx="2819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72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72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dirty="0">
              <a:ln>
                <a:solidFill>
                  <a:srgbClr val="C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2743200"/>
            <a:ext cx="1600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ছড়া ও ছবি </a:t>
            </a:r>
            <a:endParaRPr lang="en-US" sz="6000" b="1" dirty="0">
              <a:ln>
                <a:solidFill>
                  <a:srgbClr val="C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09800" y="609600"/>
            <a:ext cx="6019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নিরাপদ পরিবেশঃ</a:t>
            </a:r>
            <a:r>
              <a:rPr lang="bn-BD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 </a:t>
            </a:r>
            <a:r>
              <a:rPr lang="bn-BD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 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Cute-Animated-Gif-Watermelon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228600" y="4572000"/>
            <a:ext cx="2011680" cy="2011680"/>
          </a:xfrm>
          <a:prstGeom prst="ellipse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rgbClr val="FA6AE5"/>
              </a:gs>
            </a:gsLst>
            <a:lin ang="7800000" scaled="0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657600" y="152401"/>
            <a:ext cx="2895600" cy="89255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ছড়া </a:t>
            </a:r>
          </a:p>
          <a:p>
            <a:pPr algn="ctr"/>
            <a:r>
              <a:rPr lang="bn-BD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মাসুমা আকতার   </a:t>
            </a:r>
            <a:r>
              <a:rPr lang="bn-BD" sz="1200" dirty="0" smtClean="0">
                <a:solidFill>
                  <a:srgbClr val="7030A0"/>
                </a:solidFill>
              </a:rPr>
              <a:t> </a:t>
            </a:r>
            <a:endParaRPr lang="en-US" sz="12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19200" y="1219200"/>
            <a:ext cx="7467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হরেক রকম খাবার দিয়ে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কর ভুরিভোজ, </a:t>
            </a:r>
          </a:p>
          <a:p>
            <a:pPr algn="ctr"/>
            <a:r>
              <a:rPr lang="bn-BD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আমিষ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আছে ছোটমাছে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খাও যদি রোজ। </a:t>
            </a:r>
          </a:p>
          <a:p>
            <a:pPr algn="ctr"/>
            <a:endParaRPr lang="bn-BD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শর্করা 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পাবে তুমি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আলু আর ভাতে,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তেল-মাখা ঝালমুড়ি </a:t>
            </a:r>
          </a:p>
          <a:p>
            <a:pPr algn="ctr"/>
            <a:r>
              <a:rPr lang="bn-BD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স্নেহ 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আছে তাতে। </a:t>
            </a:r>
          </a:p>
          <a:p>
            <a:pPr algn="ctr"/>
            <a:endParaRPr lang="bn-BD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নিরাপদ </a:t>
            </a:r>
            <a:r>
              <a:rPr lang="bn-BD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খাও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ফল প্রতিদিন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পেয়ে যাবে </a:t>
            </a:r>
            <a:r>
              <a:rPr lang="bn-BD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খনিজ লবণ </a:t>
            </a:r>
          </a:p>
          <a:p>
            <a:pPr algn="ctr"/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সাথে </a:t>
            </a:r>
            <a:r>
              <a:rPr lang="bn-BD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ভিটামিন</a:t>
            </a:r>
            <a:r>
              <a:rPr lang="bn-BD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।।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3649949-442231-traditional-indian-lunch-food-and-meals.jpg"/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tretch>
            <a:fillRect/>
          </a:stretch>
        </p:blipFill>
        <p:spPr>
          <a:xfrm>
            <a:off x="1219200" y="228600"/>
            <a:ext cx="1920240" cy="1660210"/>
          </a:xfrm>
          <a:prstGeom prst="ellipse">
            <a:avLst/>
          </a:prstGeom>
        </p:spPr>
      </p:pic>
      <p:pic>
        <p:nvPicPr>
          <p:cNvPr id="7" name="Picture 6" descr="fish-patasi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6629400" y="381000"/>
            <a:ext cx="2194560" cy="1311975"/>
          </a:xfrm>
          <a:prstGeom prst="ellipse">
            <a:avLst/>
          </a:prstGeom>
        </p:spPr>
      </p:pic>
      <p:pic>
        <p:nvPicPr>
          <p:cNvPr id="8" name="Picture 7" descr="rice-1.jpg"/>
          <p:cNvPicPr>
            <a:picLocks noChangeAspect="1"/>
          </p:cNvPicPr>
          <p:nvPr/>
        </p:nvPicPr>
        <p:blipFill>
          <a:blip r:embed="rId4" cstate="print">
            <a:lum bright="10000" contrast="40000"/>
          </a:blip>
          <a:stretch>
            <a:fillRect/>
          </a:stretch>
        </p:blipFill>
        <p:spPr>
          <a:xfrm>
            <a:off x="533400" y="2514598"/>
            <a:ext cx="1920240" cy="1590260"/>
          </a:xfrm>
          <a:prstGeom prst="ellipse">
            <a:avLst/>
          </a:prstGeom>
        </p:spPr>
      </p:pic>
      <p:pic>
        <p:nvPicPr>
          <p:cNvPr id="10" name="Picture 9" descr="Muri7.jpg"/>
          <p:cNvPicPr>
            <a:picLocks noChangeAspect="1"/>
          </p:cNvPicPr>
          <p:nvPr/>
        </p:nvPicPr>
        <p:blipFill>
          <a:blip r:embed="rId5" cstate="print">
            <a:lum bright="10000" contrast="40000"/>
          </a:blip>
          <a:stretch>
            <a:fillRect/>
          </a:stretch>
        </p:blipFill>
        <p:spPr>
          <a:xfrm>
            <a:off x="7223760" y="2590800"/>
            <a:ext cx="1920240" cy="1440180"/>
          </a:xfrm>
          <a:prstGeom prst="ellipse">
            <a:avLst/>
          </a:prstGeom>
        </p:spPr>
      </p:pic>
      <p:pic>
        <p:nvPicPr>
          <p:cNvPr id="11" name="Picture 10" descr="water bottle.jpg"/>
          <p:cNvPicPr>
            <a:picLocks noChangeAspect="1"/>
          </p:cNvPicPr>
          <p:nvPr/>
        </p:nvPicPr>
        <p:blipFill>
          <a:blip r:embed="rId6" cstate="print">
            <a:lum bright="-10000" contrast="10000"/>
          </a:blip>
          <a:stretch>
            <a:fillRect/>
          </a:stretch>
        </p:blipFill>
        <p:spPr>
          <a:xfrm>
            <a:off x="1524000" y="4953000"/>
            <a:ext cx="1828800" cy="1545330"/>
          </a:xfrm>
          <a:prstGeom prst="ellipse">
            <a:avLst/>
          </a:prstGeom>
        </p:spPr>
      </p:pic>
      <p:pic>
        <p:nvPicPr>
          <p:cNvPr id="12" name="Picture 11" descr="Mixed-Fruits-10-PJK9KFQL8M-1600x1200.jpg"/>
          <p:cNvPicPr>
            <a:picLocks noChangeAspect="1"/>
          </p:cNvPicPr>
          <p:nvPr/>
        </p:nvPicPr>
        <p:blipFill>
          <a:blip r:embed="rId7" cstate="print">
            <a:lum bright="10000" contrast="40000"/>
          </a:blip>
          <a:stretch>
            <a:fillRect/>
          </a:stretch>
        </p:blipFill>
        <p:spPr>
          <a:xfrm>
            <a:off x="6172200" y="5105400"/>
            <a:ext cx="1920240" cy="1440180"/>
          </a:xfrm>
          <a:prstGeom prst="ellipse">
            <a:avLst/>
          </a:prstGeom>
        </p:spPr>
      </p:pic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food-1.jpg"/>
          <p:cNvPicPr>
            <a:picLocks noChangeAspect="1"/>
          </p:cNvPicPr>
          <p:nvPr/>
        </p:nvPicPr>
        <p:blipFill>
          <a:blip r:embed="rId2" cstate="print">
            <a:lum bright="10000" contrast="40000"/>
          </a:blip>
          <a:stretch>
            <a:fillRect/>
          </a:stretch>
        </p:blipFill>
        <p:spPr>
          <a:xfrm>
            <a:off x="3733800" y="2514600"/>
            <a:ext cx="2286000" cy="1714500"/>
          </a:xfrm>
          <a:prstGeom prst="ellipse">
            <a:avLst/>
          </a:prstGeom>
        </p:spPr>
      </p:pic>
      <p:pic>
        <p:nvPicPr>
          <p:cNvPr id="7" name="Picture 6" descr="food-6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3810000" y="2438400"/>
            <a:ext cx="2377440" cy="1632606"/>
          </a:xfrm>
          <a:prstGeom prst="ellipse">
            <a:avLst/>
          </a:prstGeom>
        </p:spPr>
      </p:pic>
      <p:pic>
        <p:nvPicPr>
          <p:cNvPr id="9" name="Picture 8" descr="sweet.jpeg"/>
          <p:cNvPicPr>
            <a:picLocks noChangeAspect="1"/>
          </p:cNvPicPr>
          <p:nvPr/>
        </p:nvPicPr>
        <p:blipFill>
          <a:blip r:embed="rId4" cstate="print">
            <a:lum bright="20000" contrast="40000"/>
          </a:blip>
          <a:stretch>
            <a:fillRect/>
          </a:stretch>
        </p:blipFill>
        <p:spPr>
          <a:xfrm>
            <a:off x="3886200" y="2590800"/>
            <a:ext cx="2286000" cy="1714500"/>
          </a:xfrm>
          <a:prstGeom prst="ellipse">
            <a:avLst/>
          </a:prstGeom>
        </p:spPr>
      </p:pic>
      <p:pic>
        <p:nvPicPr>
          <p:cNvPr id="10" name="Picture 9" descr="water.jpg"/>
          <p:cNvPicPr>
            <a:picLocks noChangeAspect="1"/>
          </p:cNvPicPr>
          <p:nvPr/>
        </p:nvPicPr>
        <p:blipFill>
          <a:blip r:embed="rId5" cstate="print">
            <a:lum contrast="40000"/>
          </a:blip>
          <a:stretch>
            <a:fillRect/>
          </a:stretch>
        </p:blipFill>
        <p:spPr>
          <a:xfrm>
            <a:off x="3505200" y="2362200"/>
            <a:ext cx="2194560" cy="1645920"/>
          </a:xfrm>
          <a:prstGeom prst="ellipse">
            <a:avLst/>
          </a:prstGeom>
        </p:spPr>
      </p:pic>
      <p:pic>
        <p:nvPicPr>
          <p:cNvPr id="11" name="Picture 10" descr="Lunch_SafeHome.jpg"/>
          <p:cNvPicPr>
            <a:picLocks noChangeAspect="1"/>
          </p:cNvPicPr>
          <p:nvPr/>
        </p:nvPicPr>
        <p:blipFill>
          <a:blip r:embed="rId6" cstate="print">
            <a:lum bright="10000" contrast="40000"/>
          </a:blip>
          <a:stretch>
            <a:fillRect/>
          </a:stretch>
        </p:blipFill>
        <p:spPr>
          <a:xfrm>
            <a:off x="2381250" y="2238375"/>
            <a:ext cx="5120640" cy="2782959"/>
          </a:xfrm>
          <a:prstGeom prst="ellipse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33800" y="5181600"/>
            <a:ext cx="2667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1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96296E-6 L 0.29497 -0.30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-0.39166 0.3305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" y="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22222E-6 L 0.29167 0.330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85185E-6 L -0.3783 -0.2976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-1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gradFill flip="none" rotWithShape="1">
                <a:gsLst>
                  <a:gs pos="0">
                    <a:srgbClr val="C002C5"/>
                  </a:gs>
                  <a:gs pos="17999">
                    <a:srgbClr val="99CCFF"/>
                  </a:gs>
                  <a:gs pos="36000">
                    <a:srgbClr val="9966FF"/>
                  </a:gs>
                  <a:gs pos="61000">
                    <a:srgbClr val="CC99FF"/>
                  </a:gs>
                  <a:gs pos="82001">
                    <a:srgbClr val="99CCFF"/>
                  </a:gs>
                  <a:gs pos="100000">
                    <a:srgbClr val="CCCCFF"/>
                  </a:gs>
                </a:gsLst>
                <a:lin ang="10800000" scaled="0"/>
                <a:tileRect/>
              </a:gra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609600"/>
            <a:ext cx="4724400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ঘোষণা 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3400" y="5029200"/>
            <a:ext cx="2819400" cy="9233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খাদ্য</a:t>
            </a:r>
            <a:r>
              <a:rPr lang="bn-BD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arrow_6c.gif"/>
          <p:cNvPicPr>
            <a:picLocks noChangeAspect="1"/>
          </p:cNvPicPr>
          <p:nvPr/>
        </p:nvPicPr>
        <p:blipFill>
          <a:blip r:embed="rId2" cstate="print">
            <a:lum contrast="40000"/>
          </a:blip>
          <a:stretch>
            <a:fillRect/>
          </a:stretch>
        </p:blipFill>
        <p:spPr>
          <a:xfrm>
            <a:off x="4191000" y="1143000"/>
            <a:ext cx="400050" cy="438150"/>
          </a:xfrm>
          <a:prstGeom prst="rect">
            <a:avLst/>
          </a:prstGeom>
        </p:spPr>
      </p:pic>
      <p:pic>
        <p:nvPicPr>
          <p:cNvPr id="9" name="Picture 8" descr="wedding lunch food2.JPG"/>
          <p:cNvPicPr>
            <a:picLocks noChangeAspect="1"/>
          </p:cNvPicPr>
          <p:nvPr/>
        </p:nvPicPr>
        <p:blipFill>
          <a:blip r:embed="rId3" cstate="print">
            <a:lum bright="10000" contrast="40000"/>
          </a:blip>
          <a:stretch>
            <a:fillRect/>
          </a:stretch>
        </p:blipFill>
        <p:spPr>
          <a:xfrm>
            <a:off x="304800" y="3291840"/>
            <a:ext cx="4754880" cy="356616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83 -0.02222 L 0.26667 -0.5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" y="-2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(Abstract - Fantasy) - Wallpapers4Desktop.com 023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7600" y="1600200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>
                <a:ln w="18415" cmpd="sng">
                  <a:solidFill>
                    <a:srgbClr val="C002C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</a:t>
            </a:r>
            <a:r>
              <a:rPr lang="bn-BD" dirty="0" smtClean="0">
                <a:ln>
                  <a:solidFill>
                    <a:srgbClr val="C002C5"/>
                  </a:solidFill>
                </a:ln>
              </a:rPr>
              <a:t> </a:t>
            </a:r>
            <a:endParaRPr lang="en-US" dirty="0">
              <a:ln>
                <a:solidFill>
                  <a:srgbClr val="C002C5"/>
                </a:solidFill>
              </a:ln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67200" y="2819400"/>
            <a:ext cx="297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সময়-১৫মিনিট</a:t>
            </a:r>
            <a:r>
              <a:rPr lang="bn-BD" sz="3200" dirty="0" smtClean="0"/>
              <a:t> </a:t>
            </a:r>
            <a:r>
              <a:rPr lang="bn-BD" sz="1400" dirty="0" smtClean="0"/>
              <a:t>  </a:t>
            </a:r>
            <a:endParaRPr lang="en-US" sz="1400" dirty="0"/>
          </a:p>
        </p:txBody>
      </p:sp>
      <p:pic>
        <p:nvPicPr>
          <p:cNvPr id="6" name="Picture 5" descr="fgv.gif"/>
          <p:cNvPicPr>
            <a:picLocks noChangeAspect="1"/>
          </p:cNvPicPr>
          <p:nvPr/>
        </p:nvPicPr>
        <p:blipFill>
          <a:blip r:embed="rId3" cstate="print">
            <a:lum contrast="40000"/>
          </a:blip>
          <a:stretch>
            <a:fillRect/>
          </a:stretch>
        </p:blipFill>
        <p:spPr>
          <a:xfrm flipH="1">
            <a:off x="2438400" y="5792028"/>
            <a:ext cx="1280160" cy="1065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550</Words>
  <Application>Microsoft Office PowerPoint</Application>
  <PresentationFormat>On-screen Show (4:3)</PresentationFormat>
  <Paragraphs>146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technology</dc:creator>
  <cp:lastModifiedBy>PTI</cp:lastModifiedBy>
  <cp:revision>157</cp:revision>
  <dcterms:created xsi:type="dcterms:W3CDTF">2006-08-16T00:00:00Z</dcterms:created>
  <dcterms:modified xsi:type="dcterms:W3CDTF">2013-05-20T11:48:10Z</dcterms:modified>
</cp:coreProperties>
</file>