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57" r:id="rId5"/>
    <p:sldId id="266" r:id="rId6"/>
    <p:sldId id="261" r:id="rId7"/>
    <p:sldId id="262" r:id="rId8"/>
    <p:sldId id="265" r:id="rId9"/>
    <p:sldId id="271" r:id="rId10"/>
    <p:sldId id="272" r:id="rId11"/>
    <p:sldId id="264" r:id="rId12"/>
    <p:sldId id="267" r:id="rId13"/>
    <p:sldId id="268" r:id="rId14"/>
    <p:sldId id="269" r:id="rId15"/>
    <p:sldId id="270" r:id="rId16"/>
    <p:sldId id="274"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1" d="100"/>
          <a:sy n="71" d="100"/>
        </p:scale>
        <p:origin x="-798"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AC60E6-6FC9-49D9-9587-65B063FC5CE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FDE276BA-96B7-477D-953D-5429C3F2B6A4}">
      <dgm:prSet phldrT="[Text]" custT="1"/>
      <dgm:spPr>
        <a:solidFill>
          <a:srgbClr val="002060"/>
        </a:solidFill>
      </dgm:spPr>
      <dgm:t>
        <a:bodyPr/>
        <a:lstStyle/>
        <a:p>
          <a:r>
            <a:rPr lang="bn-BD" sz="3200" dirty="0" smtClean="0">
              <a:latin typeface="NikoshBAN" pitchFamily="2" charset="0"/>
              <a:cs typeface="NikoshBAN" pitchFamily="2" charset="0"/>
            </a:rPr>
            <a:t>জন্ম:১৯৩৪ সালের ১৯শে আগষ্ট বাগেরহাট জেলায়</a:t>
          </a:r>
          <a:endParaRPr lang="en-US" sz="3200" dirty="0">
            <a:latin typeface="NikoshBAN" pitchFamily="2" charset="0"/>
            <a:cs typeface="NikoshBAN" pitchFamily="2" charset="0"/>
          </a:endParaRPr>
        </a:p>
      </dgm:t>
    </dgm:pt>
    <dgm:pt modelId="{9A875A51-1951-405E-B0CD-1BFC6CEC4079}" type="parTrans" cxnId="{B18422D0-8697-4D5C-AC17-8F5409AF096C}">
      <dgm:prSet/>
      <dgm:spPr/>
      <dgm:t>
        <a:bodyPr/>
        <a:lstStyle/>
        <a:p>
          <a:endParaRPr lang="en-US"/>
        </a:p>
      </dgm:t>
    </dgm:pt>
    <dgm:pt modelId="{611C15EE-0E25-4EB5-9EF3-10AFD616C212}" type="sibTrans" cxnId="{B18422D0-8697-4D5C-AC17-8F5409AF096C}">
      <dgm:prSet/>
      <dgm:spPr>
        <a:solidFill>
          <a:srgbClr val="FF0000"/>
        </a:solidFill>
      </dgm:spPr>
      <dgm:t>
        <a:bodyPr vert="vert"/>
        <a:lstStyle/>
        <a:p>
          <a:endParaRPr lang="en-US"/>
        </a:p>
      </dgm:t>
    </dgm:pt>
    <dgm:pt modelId="{A2D214B1-9418-4919-950B-E096AAF8904F}">
      <dgm:prSet phldrT="[Text]" custT="1"/>
      <dgm:spPr>
        <a:solidFill>
          <a:srgbClr val="00B0F0"/>
        </a:solidFill>
      </dgm:spPr>
      <dgm:t>
        <a:bodyPr/>
        <a:lstStyle/>
        <a:p>
          <a:r>
            <a:rPr lang="bn-BD" sz="3200" dirty="0" smtClean="0">
              <a:latin typeface="NikoshBAN" pitchFamily="2" charset="0"/>
              <a:cs typeface="NikoshBAN" pitchFamily="2" charset="0"/>
            </a:rPr>
            <a:t>গ্রামের নাম: বাগেরহাট জেলার বৈটপুর গ্রাম</a:t>
          </a:r>
          <a:endParaRPr lang="en-US" sz="3200" dirty="0">
            <a:latin typeface="NikoshBAN" pitchFamily="2" charset="0"/>
            <a:cs typeface="NikoshBAN" pitchFamily="2" charset="0"/>
          </a:endParaRPr>
        </a:p>
      </dgm:t>
    </dgm:pt>
    <dgm:pt modelId="{C9D2CC18-25A3-4886-BFDE-6A8C1C558F94}" type="parTrans" cxnId="{5CD9D186-7729-4BD7-A804-E3BE86A0A36A}">
      <dgm:prSet/>
      <dgm:spPr/>
      <dgm:t>
        <a:bodyPr/>
        <a:lstStyle/>
        <a:p>
          <a:endParaRPr lang="en-US"/>
        </a:p>
      </dgm:t>
    </dgm:pt>
    <dgm:pt modelId="{C9860A14-161E-4349-AABC-D39D5ECFCA00}" type="sibTrans" cxnId="{5CD9D186-7729-4BD7-A804-E3BE86A0A36A}">
      <dgm:prSet/>
      <dgm:spPr>
        <a:solidFill>
          <a:srgbClr val="FF0000"/>
        </a:solidFill>
      </dgm:spPr>
      <dgm:t>
        <a:bodyPr/>
        <a:lstStyle/>
        <a:p>
          <a:endParaRPr lang="en-US"/>
        </a:p>
      </dgm:t>
    </dgm:pt>
    <dgm:pt modelId="{5AF5793D-92EF-4D10-8F36-FC2870DBEBB1}">
      <dgm:prSet phldrT="[Text]" custT="1"/>
      <dgm:spPr>
        <a:solidFill>
          <a:srgbClr val="FFFF00"/>
        </a:solidFill>
      </dgm:spPr>
      <dgm:t>
        <a:bodyPr/>
        <a:lstStyle/>
        <a:p>
          <a:r>
            <a:rPr lang="bn-BD" sz="3200" dirty="0" smtClean="0">
              <a:solidFill>
                <a:schemeClr val="tx2">
                  <a:lumMod val="75000"/>
                </a:schemeClr>
              </a:solidFill>
              <a:latin typeface="NikoshBAN" pitchFamily="2" charset="0"/>
              <a:cs typeface="NikoshBAN" pitchFamily="2" charset="0"/>
            </a:rPr>
            <a:t>কর্মজীবন: রাজশাহী বিশ্ববিদ্যালয়ে বাংলা বিভাগে অধ্যাপক ছিলেন।</a:t>
          </a:r>
          <a:endParaRPr lang="en-US" sz="3200" dirty="0">
            <a:solidFill>
              <a:schemeClr val="tx2">
                <a:lumMod val="75000"/>
              </a:schemeClr>
            </a:solidFill>
            <a:latin typeface="NikoshBAN" pitchFamily="2" charset="0"/>
            <a:cs typeface="NikoshBAN" pitchFamily="2" charset="0"/>
          </a:endParaRPr>
        </a:p>
      </dgm:t>
    </dgm:pt>
    <dgm:pt modelId="{9CF088EA-EA0D-4D54-B28B-227C32030E10}" type="parTrans" cxnId="{E0B4E90D-D7B4-45E6-B69B-0DE321E08E7A}">
      <dgm:prSet/>
      <dgm:spPr/>
      <dgm:t>
        <a:bodyPr/>
        <a:lstStyle/>
        <a:p>
          <a:endParaRPr lang="en-US"/>
        </a:p>
      </dgm:t>
    </dgm:pt>
    <dgm:pt modelId="{751ACEA4-A7A3-42C6-9AC4-9C91491942CF}" type="sibTrans" cxnId="{E0B4E90D-D7B4-45E6-B69B-0DE321E08E7A}">
      <dgm:prSet/>
      <dgm:spPr>
        <a:solidFill>
          <a:srgbClr val="FF0000"/>
        </a:solidFill>
      </dgm:spPr>
      <dgm:t>
        <a:bodyPr/>
        <a:lstStyle/>
        <a:p>
          <a:endParaRPr lang="en-US"/>
        </a:p>
      </dgm:t>
    </dgm:pt>
    <dgm:pt modelId="{8FC8846B-CABF-4A34-95F0-EC398D0EFB8E}">
      <dgm:prSet phldrT="[Text]" custT="1"/>
      <dgm:spPr>
        <a:solidFill>
          <a:srgbClr val="00B050"/>
        </a:solidFill>
      </dgm:spPr>
      <dgm:t>
        <a:bodyPr/>
        <a:lstStyle/>
        <a:p>
          <a:r>
            <a:rPr lang="bn-BD" sz="3200" dirty="0" smtClean="0">
              <a:latin typeface="NikoshBAN" pitchFamily="2" charset="0"/>
              <a:cs typeface="NikoshBAN" pitchFamily="2" charset="0"/>
            </a:rPr>
            <a:t>রচিত গ্রস্থ: জলরাক্ষস,খরাদাহ,বারুদ পোড়া প্রহর</a:t>
          </a:r>
          <a:endParaRPr lang="en-US" sz="3200" dirty="0">
            <a:latin typeface="NikoshBAN" pitchFamily="2" charset="0"/>
            <a:cs typeface="NikoshBAN" pitchFamily="2" charset="0"/>
          </a:endParaRPr>
        </a:p>
      </dgm:t>
    </dgm:pt>
    <dgm:pt modelId="{CB6C70FD-3ED7-4532-BBF7-D0692E02613E}" type="parTrans" cxnId="{38071796-FFDF-425B-AB76-DA3079DA3859}">
      <dgm:prSet/>
      <dgm:spPr/>
      <dgm:t>
        <a:bodyPr/>
        <a:lstStyle/>
        <a:p>
          <a:endParaRPr lang="en-US"/>
        </a:p>
      </dgm:t>
    </dgm:pt>
    <dgm:pt modelId="{7A7CB453-F838-4ED2-8039-C58A033C9E23}" type="sibTrans" cxnId="{38071796-FFDF-425B-AB76-DA3079DA3859}">
      <dgm:prSet/>
      <dgm:spPr>
        <a:solidFill>
          <a:srgbClr val="FF0000"/>
        </a:solidFill>
      </dgm:spPr>
      <dgm:t>
        <a:bodyPr/>
        <a:lstStyle/>
        <a:p>
          <a:endParaRPr lang="en-US"/>
        </a:p>
      </dgm:t>
    </dgm:pt>
    <dgm:pt modelId="{2A67FC45-B4C0-4FCD-8154-60EFBECA7130}">
      <dgm:prSet phldrT="[Text]" custT="1"/>
      <dgm:spPr>
        <a:solidFill>
          <a:schemeClr val="accent2"/>
        </a:solidFill>
      </dgm:spPr>
      <dgm:t>
        <a:bodyPr/>
        <a:lstStyle/>
        <a:p>
          <a:r>
            <a:rPr lang="bn-BD" sz="2800" dirty="0" smtClean="0">
              <a:latin typeface="NikoshBAN" pitchFamily="2" charset="0"/>
              <a:cs typeface="NikoshBAN" pitchFamily="2" charset="0"/>
            </a:rPr>
            <a:t>পুরষ্কার: বাংলা একাডেমী সাহিত্য পুরষ্কারসহ অনেক পুরষ্কার লাভ</a:t>
          </a:r>
          <a:endParaRPr lang="en-US" sz="2800" dirty="0">
            <a:latin typeface="NikoshBAN" pitchFamily="2" charset="0"/>
            <a:cs typeface="NikoshBAN" pitchFamily="2" charset="0"/>
          </a:endParaRPr>
        </a:p>
      </dgm:t>
    </dgm:pt>
    <dgm:pt modelId="{0E1BF7F6-91AF-44A1-A8AF-86FD57AF76E1}" type="parTrans" cxnId="{A9011728-8DF5-4925-8843-F3A5CD9FEE6E}">
      <dgm:prSet/>
      <dgm:spPr/>
      <dgm:t>
        <a:bodyPr/>
        <a:lstStyle/>
        <a:p>
          <a:endParaRPr lang="en-US"/>
        </a:p>
      </dgm:t>
    </dgm:pt>
    <dgm:pt modelId="{887ECA11-D714-4FC3-80A2-F8B46711522E}" type="sibTrans" cxnId="{A9011728-8DF5-4925-8843-F3A5CD9FEE6E}">
      <dgm:prSet custT="1"/>
      <dgm:spPr>
        <a:solidFill>
          <a:srgbClr val="FF0000"/>
        </a:solidFill>
      </dgm:spPr>
      <dgm:t>
        <a:bodyPr/>
        <a:lstStyle/>
        <a:p>
          <a:endParaRPr lang="en-US" sz="2800"/>
        </a:p>
      </dgm:t>
    </dgm:pt>
    <dgm:pt modelId="{97B5CE88-1890-466E-A494-C2A5BBF561DD}" type="pres">
      <dgm:prSet presAssocID="{5FAC60E6-6FC9-49D9-9587-65B063FC5CE7}" presName="cycle" presStyleCnt="0">
        <dgm:presLayoutVars>
          <dgm:dir/>
          <dgm:resizeHandles val="exact"/>
        </dgm:presLayoutVars>
      </dgm:prSet>
      <dgm:spPr/>
      <dgm:t>
        <a:bodyPr/>
        <a:lstStyle/>
        <a:p>
          <a:endParaRPr lang="en-US"/>
        </a:p>
      </dgm:t>
    </dgm:pt>
    <dgm:pt modelId="{5FECEF77-45BD-4EDB-B227-CB2892F7A5EA}" type="pres">
      <dgm:prSet presAssocID="{FDE276BA-96B7-477D-953D-5429C3F2B6A4}" presName="node" presStyleLbl="node1" presStyleIdx="0" presStyleCnt="5" custScaleX="162298" custScaleY="100278" custRadScaleRad="96220" custRadScaleInc="2293">
        <dgm:presLayoutVars>
          <dgm:bulletEnabled val="1"/>
        </dgm:presLayoutVars>
      </dgm:prSet>
      <dgm:spPr/>
      <dgm:t>
        <a:bodyPr/>
        <a:lstStyle/>
        <a:p>
          <a:endParaRPr lang="en-US"/>
        </a:p>
      </dgm:t>
    </dgm:pt>
    <dgm:pt modelId="{18F787BF-7096-4A28-B54A-D5F1601320B1}" type="pres">
      <dgm:prSet presAssocID="{611C15EE-0E25-4EB5-9EF3-10AFD616C212}" presName="sibTrans" presStyleLbl="sibTrans2D1" presStyleIdx="0" presStyleCnt="5" custAng="14347557" custScaleX="291726" custLinFactX="-200000" custLinFactNeighborX="-243877" custLinFactNeighborY="39319" custRadScaleRad="211667" custRadScaleInc="-2147483648"/>
      <dgm:spPr/>
      <dgm:t>
        <a:bodyPr/>
        <a:lstStyle/>
        <a:p>
          <a:endParaRPr lang="en-US"/>
        </a:p>
      </dgm:t>
    </dgm:pt>
    <dgm:pt modelId="{5B738BA7-6C10-412E-9F57-DC1650DA0112}" type="pres">
      <dgm:prSet presAssocID="{611C15EE-0E25-4EB5-9EF3-10AFD616C212}" presName="connectorText" presStyleLbl="sibTrans2D1" presStyleIdx="0" presStyleCnt="5"/>
      <dgm:spPr/>
      <dgm:t>
        <a:bodyPr/>
        <a:lstStyle/>
        <a:p>
          <a:endParaRPr lang="en-US"/>
        </a:p>
      </dgm:t>
    </dgm:pt>
    <dgm:pt modelId="{B65C76FE-13ED-4873-89B2-9A6164DCEED5}" type="pres">
      <dgm:prSet presAssocID="{A2D214B1-9418-4919-950B-E096AAF8904F}" presName="node" presStyleLbl="node1" presStyleIdx="1" presStyleCnt="5" custScaleX="136544" custScaleY="127170" custRadScaleRad="108009" custRadScaleInc="12401">
        <dgm:presLayoutVars>
          <dgm:bulletEnabled val="1"/>
        </dgm:presLayoutVars>
      </dgm:prSet>
      <dgm:spPr/>
      <dgm:t>
        <a:bodyPr/>
        <a:lstStyle/>
        <a:p>
          <a:endParaRPr lang="en-US"/>
        </a:p>
      </dgm:t>
    </dgm:pt>
    <dgm:pt modelId="{C418670A-2611-49B0-BBCD-BA19A79BF44A}" type="pres">
      <dgm:prSet presAssocID="{C9860A14-161E-4349-AABC-D39D5ECFCA00}" presName="sibTrans" presStyleLbl="sibTrans2D1" presStyleIdx="1" presStyleCnt="5" custAng="13823443" custFlipVert="0" custScaleX="1080350" custScaleY="134949" custLinFactX="-417642" custLinFactY="-8232" custLinFactNeighborX="-500000" custLinFactNeighborY="-100000"/>
      <dgm:spPr/>
      <dgm:t>
        <a:bodyPr/>
        <a:lstStyle/>
        <a:p>
          <a:endParaRPr lang="en-US"/>
        </a:p>
      </dgm:t>
    </dgm:pt>
    <dgm:pt modelId="{B8EE01EB-83B9-4C38-A141-11C132396AEF}" type="pres">
      <dgm:prSet presAssocID="{C9860A14-161E-4349-AABC-D39D5ECFCA00}" presName="connectorText" presStyleLbl="sibTrans2D1" presStyleIdx="1" presStyleCnt="5"/>
      <dgm:spPr/>
      <dgm:t>
        <a:bodyPr/>
        <a:lstStyle/>
        <a:p>
          <a:endParaRPr lang="en-US"/>
        </a:p>
      </dgm:t>
    </dgm:pt>
    <dgm:pt modelId="{C2B448C6-5478-4F3A-9D03-0FD82C03565A}" type="pres">
      <dgm:prSet presAssocID="{5AF5793D-92EF-4D10-8F36-FC2870DBEBB1}" presName="node" presStyleLbl="node1" presStyleIdx="2" presStyleCnt="5" custScaleX="164340" custScaleY="117796" custRadScaleRad="108247" custRadScaleInc="-28191">
        <dgm:presLayoutVars>
          <dgm:bulletEnabled val="1"/>
        </dgm:presLayoutVars>
      </dgm:prSet>
      <dgm:spPr/>
      <dgm:t>
        <a:bodyPr/>
        <a:lstStyle/>
        <a:p>
          <a:endParaRPr lang="en-US"/>
        </a:p>
      </dgm:t>
    </dgm:pt>
    <dgm:pt modelId="{3C4DB60F-662A-418A-9C9C-25C31F59F4F3}" type="pres">
      <dgm:prSet presAssocID="{751ACEA4-A7A3-42C6-9AC4-9C91491942CF}" presName="sibTrans" presStyleLbl="sibTrans2D1" presStyleIdx="2" presStyleCnt="5" custAng="12908385" custScaleX="152216" custLinFactX="56002" custLinFactNeighborX="100000" custLinFactNeighborY="-95145"/>
      <dgm:spPr/>
      <dgm:t>
        <a:bodyPr/>
        <a:lstStyle/>
        <a:p>
          <a:endParaRPr lang="en-US"/>
        </a:p>
      </dgm:t>
    </dgm:pt>
    <dgm:pt modelId="{99F8480A-08A9-4E8D-A20E-E28D5934259B}" type="pres">
      <dgm:prSet presAssocID="{751ACEA4-A7A3-42C6-9AC4-9C91491942CF}" presName="connectorText" presStyleLbl="sibTrans2D1" presStyleIdx="2" presStyleCnt="5"/>
      <dgm:spPr/>
      <dgm:t>
        <a:bodyPr/>
        <a:lstStyle/>
        <a:p>
          <a:endParaRPr lang="en-US"/>
        </a:p>
      </dgm:t>
    </dgm:pt>
    <dgm:pt modelId="{485F9260-0247-4879-8E12-CBB6F7AE21BA}" type="pres">
      <dgm:prSet presAssocID="{8FC8846B-CABF-4A34-95F0-EC398D0EFB8E}" presName="node" presStyleLbl="node1" presStyleIdx="3" presStyleCnt="5" custScaleX="145629" custScaleY="135047" custRadScaleRad="123358" custRadScaleInc="41245">
        <dgm:presLayoutVars>
          <dgm:bulletEnabled val="1"/>
        </dgm:presLayoutVars>
      </dgm:prSet>
      <dgm:spPr/>
      <dgm:t>
        <a:bodyPr/>
        <a:lstStyle/>
        <a:p>
          <a:endParaRPr lang="en-US"/>
        </a:p>
      </dgm:t>
    </dgm:pt>
    <dgm:pt modelId="{5230F30F-40EF-4151-BF79-6D26C4539778}" type="pres">
      <dgm:prSet presAssocID="{7A7CB453-F838-4ED2-8039-C58A033C9E23}" presName="sibTrans" presStyleLbl="sibTrans2D1" presStyleIdx="3" presStyleCnt="5" custAng="7853788" custFlipHor="1" custScaleX="655522" custLinFactX="426469" custLinFactY="11413" custLinFactNeighborX="500000" custLinFactNeighborY="100000" custRadScaleRad="142061"/>
      <dgm:spPr/>
      <dgm:t>
        <a:bodyPr/>
        <a:lstStyle/>
        <a:p>
          <a:endParaRPr lang="en-US"/>
        </a:p>
      </dgm:t>
    </dgm:pt>
    <dgm:pt modelId="{187714DB-F6EC-4420-906E-24A4D143D8FB}" type="pres">
      <dgm:prSet presAssocID="{7A7CB453-F838-4ED2-8039-C58A033C9E23}" presName="connectorText" presStyleLbl="sibTrans2D1" presStyleIdx="3" presStyleCnt="5"/>
      <dgm:spPr/>
      <dgm:t>
        <a:bodyPr/>
        <a:lstStyle/>
        <a:p>
          <a:endParaRPr lang="en-US"/>
        </a:p>
      </dgm:t>
    </dgm:pt>
    <dgm:pt modelId="{3969EA7A-85DA-4733-9BE5-1334C8B78701}" type="pres">
      <dgm:prSet presAssocID="{2A67FC45-B4C0-4FCD-8154-60EFBECA7130}" presName="node" presStyleLbl="node1" presStyleIdx="4" presStyleCnt="5" custScaleX="161411" custScaleY="119280" custRadScaleRad="112964" custRadScaleInc="-670">
        <dgm:presLayoutVars>
          <dgm:bulletEnabled val="1"/>
        </dgm:presLayoutVars>
      </dgm:prSet>
      <dgm:spPr/>
      <dgm:t>
        <a:bodyPr/>
        <a:lstStyle/>
        <a:p>
          <a:endParaRPr lang="en-US"/>
        </a:p>
      </dgm:t>
    </dgm:pt>
    <dgm:pt modelId="{ACFE9D81-E2C4-43CF-934C-9EA7EA488E3C}" type="pres">
      <dgm:prSet presAssocID="{887ECA11-D714-4FC3-80A2-F8B46711522E}" presName="sibTrans" presStyleLbl="sibTrans2D1" presStyleIdx="4" presStyleCnt="5" custAng="447437" custFlipHor="1" custScaleX="653827" custScaleY="120752" custLinFactY="64051" custLinFactNeighborX="-32763" custLinFactNeighborY="100000" custRadScaleRad="232650" custRadScaleInc="-2147483648"/>
      <dgm:spPr/>
      <dgm:t>
        <a:bodyPr/>
        <a:lstStyle/>
        <a:p>
          <a:endParaRPr lang="en-US"/>
        </a:p>
      </dgm:t>
    </dgm:pt>
    <dgm:pt modelId="{0E938484-A986-4D4C-9A68-E3296F08A1B1}" type="pres">
      <dgm:prSet presAssocID="{887ECA11-D714-4FC3-80A2-F8B46711522E}" presName="connectorText" presStyleLbl="sibTrans2D1" presStyleIdx="4" presStyleCnt="5"/>
      <dgm:spPr/>
      <dgm:t>
        <a:bodyPr/>
        <a:lstStyle/>
        <a:p>
          <a:endParaRPr lang="en-US"/>
        </a:p>
      </dgm:t>
    </dgm:pt>
  </dgm:ptLst>
  <dgm:cxnLst>
    <dgm:cxn modelId="{786EB1EB-AE44-4BDE-AE43-D57E912602B2}" type="presOf" srcId="{5AF5793D-92EF-4D10-8F36-FC2870DBEBB1}" destId="{C2B448C6-5478-4F3A-9D03-0FD82C03565A}" srcOrd="0" destOrd="0" presId="urn:microsoft.com/office/officeart/2005/8/layout/cycle2"/>
    <dgm:cxn modelId="{FEEF2835-4AF3-4B9B-A4E6-F8C7A77D1E74}" type="presOf" srcId="{751ACEA4-A7A3-42C6-9AC4-9C91491942CF}" destId="{99F8480A-08A9-4E8D-A20E-E28D5934259B}" srcOrd="1" destOrd="0" presId="urn:microsoft.com/office/officeart/2005/8/layout/cycle2"/>
    <dgm:cxn modelId="{42B78303-7A42-4DC3-9014-3BDC95835A44}" type="presOf" srcId="{A2D214B1-9418-4919-950B-E096AAF8904F}" destId="{B65C76FE-13ED-4873-89B2-9A6164DCEED5}" srcOrd="0" destOrd="0" presId="urn:microsoft.com/office/officeart/2005/8/layout/cycle2"/>
    <dgm:cxn modelId="{BCD5EB26-3B0D-4317-8EE2-14B0B52B2050}" type="presOf" srcId="{751ACEA4-A7A3-42C6-9AC4-9C91491942CF}" destId="{3C4DB60F-662A-418A-9C9C-25C31F59F4F3}" srcOrd="0" destOrd="0" presId="urn:microsoft.com/office/officeart/2005/8/layout/cycle2"/>
    <dgm:cxn modelId="{38071796-FFDF-425B-AB76-DA3079DA3859}" srcId="{5FAC60E6-6FC9-49D9-9587-65B063FC5CE7}" destId="{8FC8846B-CABF-4A34-95F0-EC398D0EFB8E}" srcOrd="3" destOrd="0" parTransId="{CB6C70FD-3ED7-4532-BBF7-D0692E02613E}" sibTransId="{7A7CB453-F838-4ED2-8039-C58A033C9E23}"/>
    <dgm:cxn modelId="{7E26957B-2D0B-4FA7-947D-DD0C4CAFF168}" type="presOf" srcId="{2A67FC45-B4C0-4FCD-8154-60EFBECA7130}" destId="{3969EA7A-85DA-4733-9BE5-1334C8B78701}" srcOrd="0" destOrd="0" presId="urn:microsoft.com/office/officeart/2005/8/layout/cycle2"/>
    <dgm:cxn modelId="{448DEF44-9FD5-46EB-B53A-A55E9C8CD5FB}" type="presOf" srcId="{7A7CB453-F838-4ED2-8039-C58A033C9E23}" destId="{5230F30F-40EF-4151-BF79-6D26C4539778}" srcOrd="0" destOrd="0" presId="urn:microsoft.com/office/officeart/2005/8/layout/cycle2"/>
    <dgm:cxn modelId="{B18422D0-8697-4D5C-AC17-8F5409AF096C}" srcId="{5FAC60E6-6FC9-49D9-9587-65B063FC5CE7}" destId="{FDE276BA-96B7-477D-953D-5429C3F2B6A4}" srcOrd="0" destOrd="0" parTransId="{9A875A51-1951-405E-B0CD-1BFC6CEC4079}" sibTransId="{611C15EE-0E25-4EB5-9EF3-10AFD616C212}"/>
    <dgm:cxn modelId="{5CD9D186-7729-4BD7-A804-E3BE86A0A36A}" srcId="{5FAC60E6-6FC9-49D9-9587-65B063FC5CE7}" destId="{A2D214B1-9418-4919-950B-E096AAF8904F}" srcOrd="1" destOrd="0" parTransId="{C9D2CC18-25A3-4886-BFDE-6A8C1C558F94}" sibTransId="{C9860A14-161E-4349-AABC-D39D5ECFCA00}"/>
    <dgm:cxn modelId="{4C372E8B-985F-4B5B-A5EF-7D8CE4CE7288}" type="presOf" srcId="{887ECA11-D714-4FC3-80A2-F8B46711522E}" destId="{0E938484-A986-4D4C-9A68-E3296F08A1B1}" srcOrd="1" destOrd="0" presId="urn:microsoft.com/office/officeart/2005/8/layout/cycle2"/>
    <dgm:cxn modelId="{52D38DB7-8EF6-45AB-89E8-BF80FE51AAD9}" type="presOf" srcId="{5FAC60E6-6FC9-49D9-9587-65B063FC5CE7}" destId="{97B5CE88-1890-466E-A494-C2A5BBF561DD}" srcOrd="0" destOrd="0" presId="urn:microsoft.com/office/officeart/2005/8/layout/cycle2"/>
    <dgm:cxn modelId="{9F9670AF-6536-4031-8F82-8592AA680C86}" type="presOf" srcId="{887ECA11-D714-4FC3-80A2-F8B46711522E}" destId="{ACFE9D81-E2C4-43CF-934C-9EA7EA488E3C}" srcOrd="0" destOrd="0" presId="urn:microsoft.com/office/officeart/2005/8/layout/cycle2"/>
    <dgm:cxn modelId="{B53014A1-C743-48BE-A4AF-5FB968DD577D}" type="presOf" srcId="{FDE276BA-96B7-477D-953D-5429C3F2B6A4}" destId="{5FECEF77-45BD-4EDB-B227-CB2892F7A5EA}" srcOrd="0" destOrd="0" presId="urn:microsoft.com/office/officeart/2005/8/layout/cycle2"/>
    <dgm:cxn modelId="{F4E0C78E-6932-432D-9AED-3AB9D78F4D61}" type="presOf" srcId="{611C15EE-0E25-4EB5-9EF3-10AFD616C212}" destId="{5B738BA7-6C10-412E-9F57-DC1650DA0112}" srcOrd="1" destOrd="0" presId="urn:microsoft.com/office/officeart/2005/8/layout/cycle2"/>
    <dgm:cxn modelId="{E0B4E90D-D7B4-45E6-B69B-0DE321E08E7A}" srcId="{5FAC60E6-6FC9-49D9-9587-65B063FC5CE7}" destId="{5AF5793D-92EF-4D10-8F36-FC2870DBEBB1}" srcOrd="2" destOrd="0" parTransId="{9CF088EA-EA0D-4D54-B28B-227C32030E10}" sibTransId="{751ACEA4-A7A3-42C6-9AC4-9C91491942CF}"/>
    <dgm:cxn modelId="{931CF6CB-453F-4F55-997E-46E7B3CCA227}" type="presOf" srcId="{7A7CB453-F838-4ED2-8039-C58A033C9E23}" destId="{187714DB-F6EC-4420-906E-24A4D143D8FB}" srcOrd="1" destOrd="0" presId="urn:microsoft.com/office/officeart/2005/8/layout/cycle2"/>
    <dgm:cxn modelId="{1E1511E3-35C3-44B0-9621-52D822B50EAD}" type="presOf" srcId="{C9860A14-161E-4349-AABC-D39D5ECFCA00}" destId="{B8EE01EB-83B9-4C38-A141-11C132396AEF}" srcOrd="1" destOrd="0" presId="urn:microsoft.com/office/officeart/2005/8/layout/cycle2"/>
    <dgm:cxn modelId="{644CD46D-434D-47E8-94B8-B1CD84F9578F}" type="presOf" srcId="{8FC8846B-CABF-4A34-95F0-EC398D0EFB8E}" destId="{485F9260-0247-4879-8E12-CBB6F7AE21BA}" srcOrd="0" destOrd="0" presId="urn:microsoft.com/office/officeart/2005/8/layout/cycle2"/>
    <dgm:cxn modelId="{B1BECD65-FABD-4777-B6A0-18E4B47CF8F9}" type="presOf" srcId="{611C15EE-0E25-4EB5-9EF3-10AFD616C212}" destId="{18F787BF-7096-4A28-B54A-D5F1601320B1}" srcOrd="0" destOrd="0" presId="urn:microsoft.com/office/officeart/2005/8/layout/cycle2"/>
    <dgm:cxn modelId="{A9011728-8DF5-4925-8843-F3A5CD9FEE6E}" srcId="{5FAC60E6-6FC9-49D9-9587-65B063FC5CE7}" destId="{2A67FC45-B4C0-4FCD-8154-60EFBECA7130}" srcOrd="4" destOrd="0" parTransId="{0E1BF7F6-91AF-44A1-A8AF-86FD57AF76E1}" sibTransId="{887ECA11-D714-4FC3-80A2-F8B46711522E}"/>
    <dgm:cxn modelId="{F5C97660-23CB-46DA-B5EC-CDDD1483FB21}" type="presOf" srcId="{C9860A14-161E-4349-AABC-D39D5ECFCA00}" destId="{C418670A-2611-49B0-BBCD-BA19A79BF44A}" srcOrd="0" destOrd="0" presId="urn:microsoft.com/office/officeart/2005/8/layout/cycle2"/>
    <dgm:cxn modelId="{025B00B2-CE33-4AEA-8A15-BA57460B518F}" type="presParOf" srcId="{97B5CE88-1890-466E-A494-C2A5BBF561DD}" destId="{5FECEF77-45BD-4EDB-B227-CB2892F7A5EA}" srcOrd="0" destOrd="0" presId="urn:microsoft.com/office/officeart/2005/8/layout/cycle2"/>
    <dgm:cxn modelId="{3A70FBA1-5997-48F8-8F5A-943FF058F3E0}" type="presParOf" srcId="{97B5CE88-1890-466E-A494-C2A5BBF561DD}" destId="{18F787BF-7096-4A28-B54A-D5F1601320B1}" srcOrd="1" destOrd="0" presId="urn:microsoft.com/office/officeart/2005/8/layout/cycle2"/>
    <dgm:cxn modelId="{72BBCC68-8EDE-47D3-9149-DA3D5A051D19}" type="presParOf" srcId="{18F787BF-7096-4A28-B54A-D5F1601320B1}" destId="{5B738BA7-6C10-412E-9F57-DC1650DA0112}" srcOrd="0" destOrd="0" presId="urn:microsoft.com/office/officeart/2005/8/layout/cycle2"/>
    <dgm:cxn modelId="{AFACDCC8-F5BB-4124-B640-CE0473CFE246}" type="presParOf" srcId="{97B5CE88-1890-466E-A494-C2A5BBF561DD}" destId="{B65C76FE-13ED-4873-89B2-9A6164DCEED5}" srcOrd="2" destOrd="0" presId="urn:microsoft.com/office/officeart/2005/8/layout/cycle2"/>
    <dgm:cxn modelId="{DFFF6F99-0343-403F-B961-B71AFEA7ED4A}" type="presParOf" srcId="{97B5CE88-1890-466E-A494-C2A5BBF561DD}" destId="{C418670A-2611-49B0-BBCD-BA19A79BF44A}" srcOrd="3" destOrd="0" presId="urn:microsoft.com/office/officeart/2005/8/layout/cycle2"/>
    <dgm:cxn modelId="{462D9F06-43AB-4294-936A-7C786A19580A}" type="presParOf" srcId="{C418670A-2611-49B0-BBCD-BA19A79BF44A}" destId="{B8EE01EB-83B9-4C38-A141-11C132396AEF}" srcOrd="0" destOrd="0" presId="urn:microsoft.com/office/officeart/2005/8/layout/cycle2"/>
    <dgm:cxn modelId="{A7A315DD-7C51-4E09-9F7A-91875BBA80B7}" type="presParOf" srcId="{97B5CE88-1890-466E-A494-C2A5BBF561DD}" destId="{C2B448C6-5478-4F3A-9D03-0FD82C03565A}" srcOrd="4" destOrd="0" presId="urn:microsoft.com/office/officeart/2005/8/layout/cycle2"/>
    <dgm:cxn modelId="{A1B8755A-3462-4301-B7F7-CACF0AEB25E3}" type="presParOf" srcId="{97B5CE88-1890-466E-A494-C2A5BBF561DD}" destId="{3C4DB60F-662A-418A-9C9C-25C31F59F4F3}" srcOrd="5" destOrd="0" presId="urn:microsoft.com/office/officeart/2005/8/layout/cycle2"/>
    <dgm:cxn modelId="{DEE77C47-3826-4EE6-9F1E-BCD28CADC5F6}" type="presParOf" srcId="{3C4DB60F-662A-418A-9C9C-25C31F59F4F3}" destId="{99F8480A-08A9-4E8D-A20E-E28D5934259B}" srcOrd="0" destOrd="0" presId="urn:microsoft.com/office/officeart/2005/8/layout/cycle2"/>
    <dgm:cxn modelId="{B2FB3CC5-FCD2-4AAF-AAC7-441BC1AB0185}" type="presParOf" srcId="{97B5CE88-1890-466E-A494-C2A5BBF561DD}" destId="{485F9260-0247-4879-8E12-CBB6F7AE21BA}" srcOrd="6" destOrd="0" presId="urn:microsoft.com/office/officeart/2005/8/layout/cycle2"/>
    <dgm:cxn modelId="{A149EFEC-FA62-4FB1-917D-8CACBED72BD3}" type="presParOf" srcId="{97B5CE88-1890-466E-A494-C2A5BBF561DD}" destId="{5230F30F-40EF-4151-BF79-6D26C4539778}" srcOrd="7" destOrd="0" presId="urn:microsoft.com/office/officeart/2005/8/layout/cycle2"/>
    <dgm:cxn modelId="{0CF45294-2751-4C69-B013-7A8CD8C0EA72}" type="presParOf" srcId="{5230F30F-40EF-4151-BF79-6D26C4539778}" destId="{187714DB-F6EC-4420-906E-24A4D143D8FB}" srcOrd="0" destOrd="0" presId="urn:microsoft.com/office/officeart/2005/8/layout/cycle2"/>
    <dgm:cxn modelId="{083DB348-6A4D-4D41-879A-F35C2CC8E879}" type="presParOf" srcId="{97B5CE88-1890-466E-A494-C2A5BBF561DD}" destId="{3969EA7A-85DA-4733-9BE5-1334C8B78701}" srcOrd="8" destOrd="0" presId="urn:microsoft.com/office/officeart/2005/8/layout/cycle2"/>
    <dgm:cxn modelId="{AD8C3F0A-7E9E-47C5-AB5E-78B6E20FFA93}" type="presParOf" srcId="{97B5CE88-1890-466E-A494-C2A5BBF561DD}" destId="{ACFE9D81-E2C4-43CF-934C-9EA7EA488E3C}" srcOrd="9" destOrd="0" presId="urn:microsoft.com/office/officeart/2005/8/layout/cycle2"/>
    <dgm:cxn modelId="{0B907A04-1C87-45E1-BF81-34716794B81A}" type="presParOf" srcId="{ACFE9D81-E2C4-43CF-934C-9EA7EA488E3C}" destId="{0E938484-A986-4D4C-9A68-E3296F08A1B1}"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CEF77-45BD-4EDB-B227-CB2892F7A5EA}">
      <dsp:nvSpPr>
        <dsp:cNvPr id="0" name=""/>
        <dsp:cNvSpPr/>
      </dsp:nvSpPr>
      <dsp:spPr>
        <a:xfrm>
          <a:off x="2808150" y="73038"/>
          <a:ext cx="3211643" cy="1984357"/>
        </a:xfrm>
        <a:prstGeom prst="ellipse">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bn-BD" sz="3200" kern="1200" dirty="0" smtClean="0">
              <a:latin typeface="NikoshBAN" pitchFamily="2" charset="0"/>
              <a:cs typeface="NikoshBAN" pitchFamily="2" charset="0"/>
            </a:rPr>
            <a:t>জন্ম:১৯৩৪ সালের ১৯শে আগষ্ট বাগেরহাট জেলায়</a:t>
          </a:r>
          <a:endParaRPr lang="en-US" sz="3200" kern="1200" dirty="0">
            <a:latin typeface="NikoshBAN" pitchFamily="2" charset="0"/>
            <a:cs typeface="NikoshBAN" pitchFamily="2" charset="0"/>
          </a:endParaRPr>
        </a:p>
      </dsp:txBody>
      <dsp:txXfrm>
        <a:off x="3278484" y="363640"/>
        <a:ext cx="2270975" cy="1403153"/>
      </dsp:txXfrm>
    </dsp:sp>
    <dsp:sp modelId="{18F787BF-7096-4A28-B54A-D5F1601320B1}">
      <dsp:nvSpPr>
        <dsp:cNvPr id="0" name=""/>
        <dsp:cNvSpPr/>
      </dsp:nvSpPr>
      <dsp:spPr>
        <a:xfrm rot="16411045">
          <a:off x="3995765" y="1880581"/>
          <a:ext cx="847670" cy="667863"/>
        </a:xfrm>
        <a:prstGeom prs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vert" wrap="square" lIns="0" tIns="0" rIns="0" bIns="0" numCol="1" spcCol="1270" anchor="ctr" anchorCtr="0">
          <a:noAutofit/>
        </a:bodyPr>
        <a:lstStyle/>
        <a:p>
          <a:pPr lvl="0" algn="ctr" defTabSz="2044700">
            <a:lnSpc>
              <a:spcPct val="90000"/>
            </a:lnSpc>
            <a:spcBef>
              <a:spcPct val="0"/>
            </a:spcBef>
            <a:spcAft>
              <a:spcPct val="35000"/>
            </a:spcAft>
          </a:pPr>
          <a:endParaRPr lang="en-US" sz="4600" kern="1200"/>
        </a:p>
      </dsp:txBody>
      <dsp:txXfrm>
        <a:off x="4089798" y="2114145"/>
        <a:ext cx="647311" cy="400717"/>
      </dsp:txXfrm>
    </dsp:sp>
    <dsp:sp modelId="{B65C76FE-13ED-4873-89B2-9A6164DCEED5}">
      <dsp:nvSpPr>
        <dsp:cNvPr id="0" name=""/>
        <dsp:cNvSpPr/>
      </dsp:nvSpPr>
      <dsp:spPr>
        <a:xfrm>
          <a:off x="5679981" y="1598295"/>
          <a:ext cx="2702009" cy="2516511"/>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bn-BD" sz="3200" kern="1200" dirty="0" smtClean="0">
              <a:latin typeface="NikoshBAN" pitchFamily="2" charset="0"/>
              <a:cs typeface="NikoshBAN" pitchFamily="2" charset="0"/>
            </a:rPr>
            <a:t>গ্রামের নাম: বাগেরহাট জেলার বৈটপুর গ্রাম</a:t>
          </a:r>
          <a:endParaRPr lang="en-US" sz="3200" kern="1200" dirty="0">
            <a:latin typeface="NikoshBAN" pitchFamily="2" charset="0"/>
            <a:cs typeface="NikoshBAN" pitchFamily="2" charset="0"/>
          </a:endParaRPr>
        </a:p>
      </dsp:txBody>
      <dsp:txXfrm>
        <a:off x="6075681" y="1966830"/>
        <a:ext cx="1910609" cy="1779441"/>
      </dsp:txXfrm>
    </dsp:sp>
    <dsp:sp modelId="{C418670A-2611-49B0-BBCD-BA19A79BF44A}">
      <dsp:nvSpPr>
        <dsp:cNvPr id="0" name=""/>
        <dsp:cNvSpPr/>
      </dsp:nvSpPr>
      <dsp:spPr>
        <a:xfrm rot="20125993">
          <a:off x="5342533" y="2984821"/>
          <a:ext cx="992011" cy="901275"/>
        </a:xfrm>
        <a:prstGeom prs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endParaRPr lang="en-US" sz="3800" kern="1200"/>
        </a:p>
      </dsp:txBody>
      <dsp:txXfrm rot="10800000">
        <a:off x="5354771" y="3221282"/>
        <a:ext cx="721629" cy="540765"/>
      </dsp:txXfrm>
    </dsp:sp>
    <dsp:sp modelId="{C2B448C6-5478-4F3A-9D03-0FD82C03565A}">
      <dsp:nvSpPr>
        <dsp:cNvPr id="0" name=""/>
        <dsp:cNvSpPr/>
      </dsp:nvSpPr>
      <dsp:spPr>
        <a:xfrm>
          <a:off x="4724396" y="4223428"/>
          <a:ext cx="3252051" cy="2331013"/>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bn-BD" sz="3200" kern="1200" dirty="0" smtClean="0">
              <a:solidFill>
                <a:schemeClr val="tx2">
                  <a:lumMod val="75000"/>
                </a:schemeClr>
              </a:solidFill>
              <a:latin typeface="NikoshBAN" pitchFamily="2" charset="0"/>
              <a:cs typeface="NikoshBAN" pitchFamily="2" charset="0"/>
            </a:rPr>
            <a:t>কর্মজীবন: রাজশাহী বিশ্ববিদ্যালয়ে বাংলা বিভাগে অধ্যাপক ছিলেন।</a:t>
          </a:r>
          <a:endParaRPr lang="en-US" sz="3200" kern="1200" dirty="0">
            <a:solidFill>
              <a:schemeClr val="tx2">
                <a:lumMod val="75000"/>
              </a:schemeClr>
            </a:solidFill>
            <a:latin typeface="NikoshBAN" pitchFamily="2" charset="0"/>
            <a:cs typeface="NikoshBAN" pitchFamily="2" charset="0"/>
          </a:endParaRPr>
        </a:p>
      </dsp:txBody>
      <dsp:txXfrm>
        <a:off x="5200648" y="4564797"/>
        <a:ext cx="2299547" cy="1648275"/>
      </dsp:txXfrm>
    </dsp:sp>
    <dsp:sp modelId="{3C4DB60F-662A-418A-9C9C-25C31F59F4F3}">
      <dsp:nvSpPr>
        <dsp:cNvPr id="0" name=""/>
        <dsp:cNvSpPr/>
      </dsp:nvSpPr>
      <dsp:spPr>
        <a:xfrm rot="2167197">
          <a:off x="4639613" y="4380249"/>
          <a:ext cx="1118407" cy="667863"/>
        </a:xfrm>
        <a:prstGeom prs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rot="10800000">
        <a:off x="4658869" y="4454768"/>
        <a:ext cx="918048" cy="400717"/>
      </dsp:txXfrm>
    </dsp:sp>
    <dsp:sp modelId="{485F9260-0247-4879-8E12-CBB6F7AE21BA}">
      <dsp:nvSpPr>
        <dsp:cNvPr id="0" name=""/>
        <dsp:cNvSpPr/>
      </dsp:nvSpPr>
      <dsp:spPr>
        <a:xfrm>
          <a:off x="457197" y="3976565"/>
          <a:ext cx="2881788" cy="2672385"/>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bn-BD" sz="3200" kern="1200" dirty="0" smtClean="0">
              <a:latin typeface="NikoshBAN" pitchFamily="2" charset="0"/>
              <a:cs typeface="NikoshBAN" pitchFamily="2" charset="0"/>
            </a:rPr>
            <a:t>রচিত গ্রস্থ: জলরাক্ষস,খরাদাহ,বারুদ পোড়া প্রহর</a:t>
          </a:r>
          <a:endParaRPr lang="en-US" sz="3200" kern="1200" dirty="0">
            <a:latin typeface="NikoshBAN" pitchFamily="2" charset="0"/>
            <a:cs typeface="NikoshBAN" pitchFamily="2" charset="0"/>
          </a:endParaRPr>
        </a:p>
      </dsp:txBody>
      <dsp:txXfrm>
        <a:off x="879225" y="4367927"/>
        <a:ext cx="2037732" cy="1889661"/>
      </dsp:txXfrm>
    </dsp:sp>
    <dsp:sp modelId="{5230F30F-40EF-4151-BF79-6D26C4539778}">
      <dsp:nvSpPr>
        <dsp:cNvPr id="0" name=""/>
        <dsp:cNvSpPr/>
      </dsp:nvSpPr>
      <dsp:spPr>
        <a:xfrm rot="19509617" flipH="1">
          <a:off x="2795607" y="4232694"/>
          <a:ext cx="1155810" cy="667863"/>
        </a:xfrm>
        <a:prstGeom prs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rot="10800000">
        <a:off x="2978009" y="4309036"/>
        <a:ext cx="955451" cy="400717"/>
      </dsp:txXfrm>
    </dsp:sp>
    <dsp:sp modelId="{3969EA7A-85DA-4733-9BE5-1334C8B78701}">
      <dsp:nvSpPr>
        <dsp:cNvPr id="0" name=""/>
        <dsp:cNvSpPr/>
      </dsp:nvSpPr>
      <dsp:spPr>
        <a:xfrm>
          <a:off x="6" y="1295398"/>
          <a:ext cx="3194091" cy="2360379"/>
        </a:xfrm>
        <a:prstGeom prst="ellipse">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পুরষ্কার: বাংলা একাডেমী সাহিত্য পুরষ্কারসহ অনেক পুরষ্কার লাভ</a:t>
          </a:r>
          <a:endParaRPr lang="en-US" sz="2800" kern="1200" dirty="0">
            <a:latin typeface="NikoshBAN" pitchFamily="2" charset="0"/>
            <a:cs typeface="NikoshBAN" pitchFamily="2" charset="0"/>
          </a:endParaRPr>
        </a:p>
      </dsp:txBody>
      <dsp:txXfrm>
        <a:off x="467770" y="1641068"/>
        <a:ext cx="2258563" cy="1669039"/>
      </dsp:txXfrm>
    </dsp:sp>
    <dsp:sp modelId="{ACFE9D81-E2C4-43CF-934C-9EA7EA488E3C}">
      <dsp:nvSpPr>
        <dsp:cNvPr id="0" name=""/>
        <dsp:cNvSpPr/>
      </dsp:nvSpPr>
      <dsp:spPr>
        <a:xfrm rot="1148332" flipH="1">
          <a:off x="2512202" y="2446006"/>
          <a:ext cx="957759" cy="806458"/>
        </a:xfrm>
        <a:prstGeom prs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a:off x="2747453" y="2646959"/>
        <a:ext cx="715822" cy="48387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16-May-13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16-May-13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16-May-13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16-May-13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16-May-13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16-May-13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16-May-13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16-May-13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16-May-13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16-May-13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16-May-13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16-May-13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a:ln w="38100">
            <a:solidFill>
              <a:srgbClr val="00B050"/>
            </a:solidFill>
          </a:ln>
        </p:spPr>
        <p:txBody>
          <a:bodyPr>
            <a:noAutofit/>
          </a:bodyPr>
          <a:lstStyle/>
          <a:p>
            <a:r>
              <a:rPr lang="bn-BD" sz="7200" dirty="0" smtClean="0">
                <a:solidFill>
                  <a:schemeClr val="accent5">
                    <a:lumMod val="75000"/>
                  </a:schemeClr>
                </a:solidFill>
                <a:latin typeface="NikoshBAN" pitchFamily="2" charset="0"/>
                <a:cs typeface="NikoshBAN" pitchFamily="2" charset="0"/>
              </a:rPr>
              <a:t>শিক্ষক পরিচিতি</a:t>
            </a:r>
            <a:endParaRPr lang="en-US" sz="7200" dirty="0">
              <a:solidFill>
                <a:schemeClr val="accent5">
                  <a:lumMod val="75000"/>
                </a:schemeClr>
              </a:solidFill>
              <a:latin typeface="NikoshBAN" pitchFamily="2" charset="0"/>
              <a:cs typeface="NikoshBAN" pitchFamily="2" charset="0"/>
            </a:endParaRPr>
          </a:p>
        </p:txBody>
      </p:sp>
      <p:sp>
        <p:nvSpPr>
          <p:cNvPr id="3" name="Content Placeholder 2"/>
          <p:cNvSpPr>
            <a:spLocks noGrp="1"/>
          </p:cNvSpPr>
          <p:nvPr>
            <p:ph idx="1"/>
          </p:nvPr>
        </p:nvSpPr>
        <p:spPr>
          <a:solidFill>
            <a:schemeClr val="tx2">
              <a:lumMod val="20000"/>
              <a:lumOff val="80000"/>
            </a:schemeClr>
          </a:solidFill>
          <a:ln w="38100">
            <a:solidFill>
              <a:srgbClr val="FFFF00"/>
            </a:solidFill>
          </a:ln>
        </p:spPr>
        <p:txBody>
          <a:bodyPr/>
          <a:lstStyle/>
          <a:p>
            <a:pPr marL="0" indent="0" algn="ctr">
              <a:buNone/>
            </a:pPr>
            <a:r>
              <a:rPr lang="bn-BD" sz="6000" dirty="0" smtClean="0">
                <a:solidFill>
                  <a:schemeClr val="accent2">
                    <a:lumMod val="75000"/>
                  </a:schemeClr>
                </a:solidFill>
                <a:latin typeface="NikoshBAN" pitchFamily="2" charset="0"/>
                <a:cs typeface="NikoshBAN" pitchFamily="2" charset="0"/>
              </a:rPr>
              <a:t>ফাহমিদা সুলতানা</a:t>
            </a:r>
          </a:p>
          <a:p>
            <a:pPr marL="0" indent="0" algn="ctr">
              <a:buNone/>
            </a:pPr>
            <a:r>
              <a:rPr lang="bn-BD" sz="4000" dirty="0" smtClean="0">
                <a:solidFill>
                  <a:schemeClr val="accent2">
                    <a:lumMod val="75000"/>
                  </a:schemeClr>
                </a:solidFill>
                <a:latin typeface="NikoshBAN" pitchFamily="2" charset="0"/>
                <a:cs typeface="NikoshBAN" pitchFamily="2" charset="0"/>
              </a:rPr>
              <a:t>সহকারী শিক্ষক (কম্পিউটার)</a:t>
            </a:r>
          </a:p>
          <a:p>
            <a:pPr marL="0" indent="0" algn="ctr">
              <a:buNone/>
            </a:pPr>
            <a:r>
              <a:rPr lang="bn-BD" sz="4000" dirty="0" smtClean="0">
                <a:solidFill>
                  <a:schemeClr val="accent2">
                    <a:lumMod val="75000"/>
                  </a:schemeClr>
                </a:solidFill>
                <a:latin typeface="NikoshBAN" pitchFamily="2" charset="0"/>
                <a:cs typeface="NikoshBAN" pitchFamily="2" charset="0"/>
              </a:rPr>
              <a:t>রাহেলা খাতুন গার্লস একাডেমী</a:t>
            </a:r>
          </a:p>
          <a:p>
            <a:pPr marL="0" indent="0" algn="ctr">
              <a:buNone/>
            </a:pPr>
            <a:r>
              <a:rPr lang="bn-BD" sz="4000" dirty="0" smtClean="0">
                <a:solidFill>
                  <a:schemeClr val="accent2">
                    <a:lumMod val="75000"/>
                  </a:schemeClr>
                </a:solidFill>
                <a:latin typeface="NikoshBAN" pitchFamily="2" charset="0"/>
                <a:cs typeface="NikoshBAN" pitchFamily="2" charset="0"/>
              </a:rPr>
              <a:t>চুয়াডাংগা</a:t>
            </a:r>
          </a:p>
          <a:p>
            <a:pPr marL="0" indent="0" algn="ctr">
              <a:buNone/>
            </a:pPr>
            <a:r>
              <a:rPr lang="bn-BD" sz="4000" dirty="0" smtClean="0">
                <a:solidFill>
                  <a:schemeClr val="accent2">
                    <a:lumMod val="75000"/>
                  </a:schemeClr>
                </a:solidFill>
                <a:latin typeface="NikoshBAN" pitchFamily="2" charset="0"/>
                <a:cs typeface="NikoshBAN" pitchFamily="2" charset="0"/>
              </a:rPr>
              <a:t>মোবাইল: ০১৭৩৫৮০৪০৮</a:t>
            </a:r>
          </a:p>
          <a:p>
            <a:pPr marL="0" indent="0" algn="ctr">
              <a:buNone/>
            </a:pPr>
            <a:r>
              <a:rPr lang="bn-BD" dirty="0" smtClean="0">
                <a:solidFill>
                  <a:schemeClr val="accent2">
                    <a:lumMod val="75000"/>
                  </a:schemeClr>
                </a:solidFill>
                <a:latin typeface="NikoshBAN" pitchFamily="2" charset="0"/>
                <a:cs typeface="NikoshBAN" pitchFamily="2" charset="0"/>
              </a:rPr>
              <a:t>ই-মেইল:</a:t>
            </a:r>
            <a:r>
              <a:rPr lang="en-US" dirty="0" smtClean="0">
                <a:solidFill>
                  <a:schemeClr val="accent2">
                    <a:lumMod val="75000"/>
                  </a:schemeClr>
                </a:solidFill>
                <a:latin typeface="NikoshBAN" pitchFamily="2" charset="0"/>
                <a:cs typeface="NikoshBAN" pitchFamily="2" charset="0"/>
              </a:rPr>
              <a:t>fahamidas@gmail.com</a:t>
            </a:r>
            <a:endParaRPr lang="bn-BD" dirty="0" smtClean="0">
              <a:solidFill>
                <a:schemeClr val="accent2">
                  <a:lumMod val="75000"/>
                </a:schemeClr>
              </a:solidFill>
              <a:latin typeface="NikoshBAN" pitchFamily="2" charset="0"/>
              <a:cs typeface="NikoshBAN" pitchFamily="2" charset="0"/>
            </a:endParaRPr>
          </a:p>
          <a:p>
            <a:pPr algn="ctr"/>
            <a:endParaRPr lang="en-US" dirty="0">
              <a:latin typeface="NikoshBAN" pitchFamily="2" charset="0"/>
              <a:cs typeface="NikoshBAN" pitchFamily="2" charset="0"/>
            </a:endParaRPr>
          </a:p>
        </p:txBody>
      </p:sp>
    </p:spTree>
    <p:extLst>
      <p:ext uri="{BB962C8B-B14F-4D97-AF65-F5344CB8AC3E}">
        <p14:creationId xmlns:p14="http://schemas.microsoft.com/office/powerpoint/2010/main" xmlns="" val="259539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2000" fill="hold"/>
                                        <p:tgtEl>
                                          <p:spTgt spid="3">
                                            <p:bg/>
                                          </p:spTgt>
                                        </p:tgtEl>
                                        <p:attrNameLst>
                                          <p:attrName>ppt_w</p:attrName>
                                        </p:attrNameLst>
                                      </p:cBhvr>
                                      <p:tavLst>
                                        <p:tav tm="0">
                                          <p:val>
                                            <p:fltVal val="0"/>
                                          </p:val>
                                        </p:tav>
                                        <p:tav tm="100000">
                                          <p:val>
                                            <p:strVal val="#ppt_w"/>
                                          </p:val>
                                        </p:tav>
                                      </p:tavLst>
                                    </p:anim>
                                    <p:anim calcmode="lin" valueType="num">
                                      <p:cBhvr>
                                        <p:cTn id="13" dur="2000" fill="hold"/>
                                        <p:tgtEl>
                                          <p:spTgt spid="3">
                                            <p:bg/>
                                          </p:spTgt>
                                        </p:tgtEl>
                                        <p:attrNameLst>
                                          <p:attrName>ppt_h</p:attrName>
                                        </p:attrNameLst>
                                      </p:cBhvr>
                                      <p:tavLst>
                                        <p:tav tm="0">
                                          <p:val>
                                            <p:fltVal val="0"/>
                                          </p:val>
                                        </p:tav>
                                        <p:tav tm="100000">
                                          <p:val>
                                            <p:strVal val="#ppt_h"/>
                                          </p:val>
                                        </p:tav>
                                      </p:tavLst>
                                    </p:anim>
                                    <p:animEffect transition="in" filter="fade">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1" dur="2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7"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8" dur="2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4"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5" dur="2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1" dur="20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2" dur="2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20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9" dur="2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5" dur="20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solidFill>
        </p:spPr>
        <p:txBody>
          <a:bodyPr>
            <a:noAutofit/>
          </a:bodyPr>
          <a:lstStyle/>
          <a:p>
            <a:r>
              <a:rPr lang="bn-BD" sz="7200" dirty="0" smtClean="0">
                <a:solidFill>
                  <a:schemeClr val="accent3">
                    <a:lumMod val="75000"/>
                  </a:schemeClr>
                </a:solidFill>
                <a:latin typeface="NikoshBAN" pitchFamily="2" charset="0"/>
                <a:cs typeface="NikoshBAN" pitchFamily="2" charset="0"/>
              </a:rPr>
              <a:t>কর্মপত্র-০২</a:t>
            </a:r>
            <a:r>
              <a:rPr lang="bn-IN" sz="7200" dirty="0" smtClean="0">
                <a:solidFill>
                  <a:schemeClr val="accent3">
                    <a:lumMod val="75000"/>
                  </a:schemeClr>
                </a:solidFill>
                <a:latin typeface="NikoshBAN" pitchFamily="2" charset="0"/>
                <a:cs typeface="NikoshBAN" pitchFamily="2" charset="0"/>
              </a:rPr>
              <a:t> (বাক্য রচনা) </a:t>
            </a:r>
            <a:endParaRPr lang="en-US" sz="7200" dirty="0">
              <a:solidFill>
                <a:schemeClr val="accent3">
                  <a:lumMod val="75000"/>
                </a:schemeClr>
              </a:solidFill>
              <a:latin typeface="NikoshBAN" pitchFamily="2" charset="0"/>
              <a:cs typeface="NikoshBAN" pitchFamily="2" charset="0"/>
            </a:endParaRPr>
          </a:p>
        </p:txBody>
      </p:sp>
      <p:sp>
        <p:nvSpPr>
          <p:cNvPr id="3" name="Content Placeholder 2"/>
          <p:cNvSpPr>
            <a:spLocks noGrp="1"/>
          </p:cNvSpPr>
          <p:nvPr>
            <p:ph idx="1"/>
          </p:nvPr>
        </p:nvSpPr>
        <p:spPr>
          <a:xfrm>
            <a:off x="457200" y="1722437"/>
            <a:ext cx="8229600" cy="4525963"/>
          </a:xfrm>
          <a:solidFill>
            <a:schemeClr val="accent2">
              <a:lumMod val="20000"/>
              <a:lumOff val="80000"/>
            </a:schemeClr>
          </a:solidFill>
        </p:spPr>
        <p:txBody>
          <a:bodyPr/>
          <a:lstStyle/>
          <a:p>
            <a:pPr marL="0" indent="0">
              <a:buNone/>
            </a:pPr>
            <a:r>
              <a:rPr lang="bn-BD" dirty="0" smtClean="0">
                <a:solidFill>
                  <a:srgbClr val="002060"/>
                </a:solidFill>
                <a:latin typeface="NikoshBAN" pitchFamily="2" charset="0"/>
                <a:cs typeface="NikoshBAN" pitchFamily="2" charset="0"/>
              </a:rPr>
              <a:t>ত্যানাখানি- বৃদ্ধ মহিলাটি ত্যানাখানি পরে দিনভর পরে কেঁদে-কেঁদে</a:t>
            </a:r>
          </a:p>
          <a:p>
            <a:pPr marL="0" indent="0">
              <a:buNone/>
            </a:pPr>
            <a:r>
              <a:rPr lang="bn-BD" dirty="0">
                <a:solidFill>
                  <a:srgbClr val="002060"/>
                </a:solidFill>
                <a:latin typeface="NikoshBAN" pitchFamily="2" charset="0"/>
                <a:cs typeface="NikoshBAN" pitchFamily="2" charset="0"/>
              </a:rPr>
              <a:t> </a:t>
            </a:r>
            <a:r>
              <a:rPr lang="bn-BD" dirty="0" smtClean="0">
                <a:solidFill>
                  <a:srgbClr val="002060"/>
                </a:solidFill>
                <a:latin typeface="NikoshBAN" pitchFamily="2" charset="0"/>
                <a:cs typeface="NikoshBAN" pitchFamily="2" charset="0"/>
              </a:rPr>
              <a:t>              ভিক্ষা করে।</a:t>
            </a:r>
          </a:p>
          <a:p>
            <a:pPr marL="0" indent="0">
              <a:buNone/>
            </a:pPr>
            <a:r>
              <a:rPr lang="bn-BD" dirty="0" smtClean="0">
                <a:solidFill>
                  <a:srgbClr val="002060"/>
                </a:solidFill>
                <a:latin typeface="NikoshBAN" pitchFamily="2" charset="0"/>
                <a:cs typeface="NikoshBAN" pitchFamily="2" charset="0"/>
              </a:rPr>
              <a:t>মগডাল – আম পাড়তে গিয়ে ছেলেটির মগডাল থেকে পড়ে পা 	    ভাঙ্গল।</a:t>
            </a:r>
          </a:p>
          <a:p>
            <a:pPr marL="0" indent="0">
              <a:buNone/>
            </a:pPr>
            <a:r>
              <a:rPr lang="bn-BD" dirty="0" smtClean="0">
                <a:solidFill>
                  <a:srgbClr val="002060"/>
                </a:solidFill>
                <a:latin typeface="NikoshBAN" pitchFamily="2" charset="0"/>
                <a:cs typeface="NikoshBAN" pitchFamily="2" charset="0"/>
              </a:rPr>
              <a:t>তুলোমিঠে- লখার মগডালের কাছে এসে কয়েকটা তুলোমিঠের 	      মতো বড় বড় থোকার লাল ফুল পেয়ে গেল।</a:t>
            </a:r>
          </a:p>
          <a:p>
            <a:pPr marL="0" indent="0">
              <a:buNone/>
            </a:pPr>
            <a:r>
              <a:rPr lang="bn-BD" dirty="0" smtClean="0">
                <a:solidFill>
                  <a:srgbClr val="002060"/>
                </a:solidFill>
                <a:latin typeface="NikoshBAN" pitchFamily="2" charset="0"/>
                <a:cs typeface="NikoshBAN" pitchFamily="2" charset="0"/>
              </a:rPr>
              <a:t>শান – লখার রাতের বিছানা ফুটপাতের কঠিন শান।</a:t>
            </a:r>
          </a:p>
          <a:p>
            <a:pPr marL="0" indent="0">
              <a:buNone/>
            </a:pPr>
            <a:r>
              <a:rPr lang="bn-BD" dirty="0" smtClean="0">
                <a:latin typeface="NikoshBAN" pitchFamily="2" charset="0"/>
                <a:cs typeface="NikoshBAN" pitchFamily="2" charset="0"/>
              </a:rPr>
              <a:t>							(দলীয় কাজ)</a:t>
            </a:r>
            <a:endParaRPr lang="en-US" dirty="0">
              <a:latin typeface="NikoshBAN" pitchFamily="2" charset="0"/>
              <a:cs typeface="NikoshBAN" pitchFamily="2" charset="0"/>
            </a:endParaRPr>
          </a:p>
        </p:txBody>
      </p:sp>
    </p:spTree>
    <p:extLst>
      <p:ext uri="{BB962C8B-B14F-4D97-AF65-F5344CB8AC3E}">
        <p14:creationId xmlns:p14="http://schemas.microsoft.com/office/powerpoint/2010/main" xmlns="" val="3982480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3000" fill="hold"/>
                                        <p:tgtEl>
                                          <p:spTgt spid="2"/>
                                        </p:tgtEl>
                                        <p:attrNameLst>
                                          <p:attrName>ppt_x</p:attrName>
                                        </p:attrNameLst>
                                      </p:cBhvr>
                                      <p:tavLst>
                                        <p:tav tm="0">
                                          <p:val>
                                            <p:strVal val="#ppt_x"/>
                                          </p:val>
                                        </p:tav>
                                        <p:tav tm="100000">
                                          <p:val>
                                            <p:strVal val="#ppt_x"/>
                                          </p:val>
                                        </p:tav>
                                      </p:tavLst>
                                    </p:anim>
                                    <p:anim calcmode="lin" valueType="num">
                                      <p:cBhvr additive="base">
                                        <p:cTn id="8" dur="3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3400" y="181661"/>
            <a:ext cx="3665980" cy="332354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564379" y="306008"/>
            <a:ext cx="3208021" cy="319919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52400" y="3733800"/>
            <a:ext cx="4419600" cy="2570018"/>
          </a:xfrm>
          <a:prstGeom prst="rect">
            <a:avLst/>
          </a:prstGeom>
        </p:spPr>
      </p:pic>
      <p:sp>
        <p:nvSpPr>
          <p:cNvPr id="5" name="TextBox 4"/>
          <p:cNvSpPr txBox="1"/>
          <p:nvPr/>
        </p:nvSpPr>
        <p:spPr>
          <a:xfrm>
            <a:off x="4800600" y="4145340"/>
            <a:ext cx="4191000" cy="1569660"/>
          </a:xfrm>
          <a:prstGeom prst="rect">
            <a:avLst/>
          </a:prstGeom>
          <a:solidFill>
            <a:schemeClr val="tx2">
              <a:lumMod val="20000"/>
              <a:lumOff val="80000"/>
            </a:schemeClr>
          </a:solidFill>
          <a:ln w="38100">
            <a:solidFill>
              <a:schemeClr val="accent6">
                <a:lumMod val="50000"/>
              </a:schemeClr>
            </a:solidFill>
          </a:ln>
        </p:spPr>
        <p:txBody>
          <a:bodyPr wrap="square" rtlCol="0">
            <a:spAutoFit/>
          </a:bodyPr>
          <a:lstStyle/>
          <a:p>
            <a:r>
              <a:rPr lang="bn-BD" sz="2400" dirty="0" smtClean="0">
                <a:solidFill>
                  <a:srgbClr val="C00000"/>
                </a:solidFill>
                <a:latin typeface="NikoshBAN" pitchFamily="2" charset="0"/>
                <a:cs typeface="NikoshBAN" pitchFamily="2" charset="0"/>
              </a:rPr>
              <a:t>লখার একটি দরিদ্র এতিম বালক।সারাদিন মাঠে ঘুরে,ঘুড়ি উড়ায়ে, বন্ধুদের সাথে মাঠে</a:t>
            </a:r>
          </a:p>
          <a:p>
            <a:r>
              <a:rPr lang="bn-BD" sz="2400" dirty="0" smtClean="0">
                <a:solidFill>
                  <a:srgbClr val="C00000"/>
                </a:solidFill>
                <a:latin typeface="NikoshBAN" pitchFamily="2" charset="0"/>
                <a:cs typeface="NikoshBAN" pitchFamily="2" charset="0"/>
              </a:rPr>
              <a:t>ঘুরে দিন কাটে এবং  ঘুম পেলে রাতে ফুটপাতে ঘুমায়</a:t>
            </a:r>
            <a:r>
              <a:rPr lang="bn-BD" sz="2400" smtClean="0">
                <a:solidFill>
                  <a:srgbClr val="C00000"/>
                </a:solidFill>
                <a:latin typeface="NikoshBAN" pitchFamily="2" charset="0"/>
                <a:cs typeface="NikoshBAN" pitchFamily="2" charset="0"/>
              </a:rPr>
              <a:t>। </a:t>
            </a:r>
          </a:p>
        </p:txBody>
      </p:sp>
    </p:spTree>
    <p:extLst>
      <p:ext uri="{BB962C8B-B14F-4D97-AF65-F5344CB8AC3E}">
        <p14:creationId xmlns:p14="http://schemas.microsoft.com/office/powerpoint/2010/main" xmlns="" val="199118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0"/>
                                        <p:tgtEl>
                                          <p:spTgt spid="3"/>
                                        </p:tgtEl>
                                      </p:cBhvr>
                                    </p:animEffect>
                                    <p:anim calcmode="lin" valueType="num">
                                      <p:cBhvr>
                                        <p:cTn id="13" dur="3000" fill="hold"/>
                                        <p:tgtEl>
                                          <p:spTgt spid="3"/>
                                        </p:tgtEl>
                                        <p:attrNameLst>
                                          <p:attrName>ppt_x</p:attrName>
                                        </p:attrNameLst>
                                      </p:cBhvr>
                                      <p:tavLst>
                                        <p:tav tm="0">
                                          <p:val>
                                            <p:strVal val="#ppt_x"/>
                                          </p:val>
                                        </p:tav>
                                        <p:tav tm="100000">
                                          <p:val>
                                            <p:strVal val="#ppt_x"/>
                                          </p:val>
                                        </p:tav>
                                      </p:tavLst>
                                    </p:anim>
                                    <p:anim calcmode="lin" valueType="num">
                                      <p:cBhvr>
                                        <p:cTn id="14" dur="3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heel(1)">
                                      <p:cBhvr>
                                        <p:cTn id="19" dur="3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52401" y="168570"/>
            <a:ext cx="2895600" cy="2610489"/>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429000" y="152400"/>
            <a:ext cx="2457450" cy="259080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210300" y="152400"/>
            <a:ext cx="2324100" cy="2514599"/>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52401" y="2971800"/>
            <a:ext cx="2895600" cy="2590800"/>
          </a:xfrm>
          <a:prstGeom prst="rect">
            <a:avLst/>
          </a:prstGeom>
        </p:spPr>
      </p:pic>
      <p:sp>
        <p:nvSpPr>
          <p:cNvPr id="7" name="TextBox 6"/>
          <p:cNvSpPr txBox="1"/>
          <p:nvPr/>
        </p:nvSpPr>
        <p:spPr>
          <a:xfrm>
            <a:off x="3200400" y="2971800"/>
            <a:ext cx="5334000" cy="2308324"/>
          </a:xfrm>
          <a:prstGeom prst="rect">
            <a:avLst/>
          </a:prstGeom>
          <a:solidFill>
            <a:schemeClr val="accent1">
              <a:lumMod val="20000"/>
              <a:lumOff val="80000"/>
            </a:schemeClr>
          </a:solidFill>
          <a:ln w="28575">
            <a:solidFill>
              <a:srgbClr val="C00000"/>
            </a:solidFill>
          </a:ln>
        </p:spPr>
        <p:txBody>
          <a:bodyPr wrap="square" rtlCol="0">
            <a:spAutoFit/>
          </a:bodyPr>
          <a:lstStyle/>
          <a:p>
            <a:r>
              <a:rPr lang="bn-BD" sz="3600" dirty="0" smtClean="0">
                <a:solidFill>
                  <a:srgbClr val="002060"/>
                </a:solidFill>
                <a:latin typeface="NikoshLightBAN" pitchFamily="2" charset="0"/>
                <a:cs typeface="NikoshLightBAN" pitchFamily="2" charset="0"/>
              </a:rPr>
              <a:t>লখার এর দিন কাটে গুলি খেলে, মারামারি করে,খাবারের দোকানরে </a:t>
            </a:r>
          </a:p>
          <a:p>
            <a:r>
              <a:rPr lang="bn-BD" sz="3600" dirty="0" smtClean="0">
                <a:solidFill>
                  <a:srgbClr val="002060"/>
                </a:solidFill>
                <a:latin typeface="NikoshLightBAN" pitchFamily="2" charset="0"/>
                <a:cs typeface="NikoshLightBAN" pitchFamily="2" charset="0"/>
              </a:rPr>
              <a:t>এঁটোপাতাখেয়ে,সারাদিন কাগজ কুড়িয়ে।</a:t>
            </a:r>
            <a:endParaRPr lang="en-US" sz="3600" dirty="0">
              <a:solidFill>
                <a:srgbClr val="002060"/>
              </a:solidFill>
              <a:latin typeface="NikoshLightBAN" pitchFamily="2" charset="0"/>
              <a:cs typeface="NikoshLightBAN" pitchFamily="2" charset="0"/>
            </a:endParaRPr>
          </a:p>
        </p:txBody>
      </p:sp>
    </p:spTree>
    <p:extLst>
      <p:ext uri="{BB962C8B-B14F-4D97-AF65-F5344CB8AC3E}">
        <p14:creationId xmlns:p14="http://schemas.microsoft.com/office/powerpoint/2010/main" xmlns="" val="38004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0"/>
                                        <p:tgtEl>
                                          <p:spTgt spid="2"/>
                                        </p:tgtEl>
                                      </p:cBhvr>
                                    </p:animEffect>
                                    <p:anim calcmode="lin" valueType="num">
                                      <p:cBhvr>
                                        <p:cTn id="8" dur="3000" fill="hold"/>
                                        <p:tgtEl>
                                          <p:spTgt spid="2"/>
                                        </p:tgtEl>
                                        <p:attrNameLst>
                                          <p:attrName>ppt_x</p:attrName>
                                        </p:attrNameLst>
                                      </p:cBhvr>
                                      <p:tavLst>
                                        <p:tav tm="0">
                                          <p:val>
                                            <p:strVal val="#ppt_x"/>
                                          </p:val>
                                        </p:tav>
                                        <p:tav tm="100000">
                                          <p:val>
                                            <p:strVal val="#ppt_x"/>
                                          </p:val>
                                        </p:tav>
                                      </p:tavLst>
                                    </p:anim>
                                    <p:anim calcmode="lin" valueType="num">
                                      <p:cBhvr>
                                        <p:cTn id="9" dur="3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20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870">
                                          <p:stCondLst>
                                            <p:cond delay="0"/>
                                          </p:stCondLst>
                                        </p:cTn>
                                        <p:tgtEl>
                                          <p:spTgt spid="4"/>
                                        </p:tgtEl>
                                      </p:cBhvr>
                                    </p:animEffect>
                                    <p:anim calcmode="lin" valueType="num">
                                      <p:cBhvr>
                                        <p:cTn id="19" dur="2733"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0" dur="996"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1" dur="996" tmFilter="0, 0; 0.125,0.2665; 0.25,0.4; 0.375,0.465; 0.5,0.5;  0.625,0.535; 0.75,0.6; 0.875,0.7335; 1,1">
                                          <p:stCondLst>
                                            <p:cond delay="996"/>
                                          </p:stCondLst>
                                        </p:cTn>
                                        <p:tgtEl>
                                          <p:spTgt spid="4"/>
                                        </p:tgtEl>
                                        <p:attrNameLst>
                                          <p:attrName>ppt_y</p:attrName>
                                        </p:attrNameLst>
                                      </p:cBhvr>
                                      <p:tavLst>
                                        <p:tav tm="0" fmla="#ppt_y-sin(pi*$)/9">
                                          <p:val>
                                            <p:fltVal val="0"/>
                                          </p:val>
                                        </p:tav>
                                        <p:tav tm="100000">
                                          <p:val>
                                            <p:fltVal val="1"/>
                                          </p:val>
                                        </p:tav>
                                      </p:tavLst>
                                    </p:anim>
                                    <p:anim calcmode="lin" valueType="num">
                                      <p:cBhvr>
                                        <p:cTn id="22" dur="498" tmFilter="0, 0; 0.125,0.2665; 0.25,0.4; 0.375,0.465; 0.5,0.5;  0.625,0.535; 0.75,0.6; 0.875,0.7335; 1,1">
                                          <p:stCondLst>
                                            <p:cond delay="1986"/>
                                          </p:stCondLst>
                                        </p:cTn>
                                        <p:tgtEl>
                                          <p:spTgt spid="4"/>
                                        </p:tgtEl>
                                        <p:attrNameLst>
                                          <p:attrName>ppt_y</p:attrName>
                                        </p:attrNameLst>
                                      </p:cBhvr>
                                      <p:tavLst>
                                        <p:tav tm="0" fmla="#ppt_y-sin(pi*$)/27">
                                          <p:val>
                                            <p:fltVal val="0"/>
                                          </p:val>
                                        </p:tav>
                                        <p:tav tm="100000">
                                          <p:val>
                                            <p:fltVal val="1"/>
                                          </p:val>
                                        </p:tav>
                                      </p:tavLst>
                                    </p:anim>
                                    <p:anim calcmode="lin" valueType="num">
                                      <p:cBhvr>
                                        <p:cTn id="23" dur="246" tmFilter="0, 0; 0.125,0.2665; 0.25,0.4; 0.375,0.465; 0.5,0.5;  0.625,0.535; 0.75,0.6; 0.875,0.7335; 1,1">
                                          <p:stCondLst>
                                            <p:cond delay="2484"/>
                                          </p:stCondLst>
                                        </p:cTn>
                                        <p:tgtEl>
                                          <p:spTgt spid="4"/>
                                        </p:tgtEl>
                                        <p:attrNameLst>
                                          <p:attrName>ppt_y</p:attrName>
                                        </p:attrNameLst>
                                      </p:cBhvr>
                                      <p:tavLst>
                                        <p:tav tm="0" fmla="#ppt_y-sin(pi*$)/81">
                                          <p:val>
                                            <p:fltVal val="0"/>
                                          </p:val>
                                        </p:tav>
                                        <p:tav tm="100000">
                                          <p:val>
                                            <p:fltVal val="1"/>
                                          </p:val>
                                        </p:tav>
                                      </p:tavLst>
                                    </p:anim>
                                    <p:animScale>
                                      <p:cBhvr>
                                        <p:cTn id="24" dur="39">
                                          <p:stCondLst>
                                            <p:cond delay="975"/>
                                          </p:stCondLst>
                                        </p:cTn>
                                        <p:tgtEl>
                                          <p:spTgt spid="4"/>
                                        </p:tgtEl>
                                      </p:cBhvr>
                                      <p:to x="100000" y="60000"/>
                                    </p:animScale>
                                    <p:animScale>
                                      <p:cBhvr>
                                        <p:cTn id="25" dur="249" decel="50000">
                                          <p:stCondLst>
                                            <p:cond delay="1014"/>
                                          </p:stCondLst>
                                        </p:cTn>
                                        <p:tgtEl>
                                          <p:spTgt spid="4"/>
                                        </p:tgtEl>
                                      </p:cBhvr>
                                      <p:to x="100000" y="100000"/>
                                    </p:animScale>
                                    <p:animScale>
                                      <p:cBhvr>
                                        <p:cTn id="26" dur="39">
                                          <p:stCondLst>
                                            <p:cond delay="1968"/>
                                          </p:stCondLst>
                                        </p:cTn>
                                        <p:tgtEl>
                                          <p:spTgt spid="4"/>
                                        </p:tgtEl>
                                      </p:cBhvr>
                                      <p:to x="100000" y="80000"/>
                                    </p:animScale>
                                    <p:animScale>
                                      <p:cBhvr>
                                        <p:cTn id="27" dur="249" decel="50000">
                                          <p:stCondLst>
                                            <p:cond delay="2007"/>
                                          </p:stCondLst>
                                        </p:cTn>
                                        <p:tgtEl>
                                          <p:spTgt spid="4"/>
                                        </p:tgtEl>
                                      </p:cBhvr>
                                      <p:to x="100000" y="100000"/>
                                    </p:animScale>
                                    <p:animScale>
                                      <p:cBhvr>
                                        <p:cTn id="28" dur="39">
                                          <p:stCondLst>
                                            <p:cond delay="2463"/>
                                          </p:stCondLst>
                                        </p:cTn>
                                        <p:tgtEl>
                                          <p:spTgt spid="4"/>
                                        </p:tgtEl>
                                      </p:cBhvr>
                                      <p:to x="100000" y="90000"/>
                                    </p:animScale>
                                    <p:animScale>
                                      <p:cBhvr>
                                        <p:cTn id="29" dur="249" decel="50000">
                                          <p:stCondLst>
                                            <p:cond delay="2502"/>
                                          </p:stCondLst>
                                        </p:cTn>
                                        <p:tgtEl>
                                          <p:spTgt spid="4"/>
                                        </p:tgtEl>
                                      </p:cBhvr>
                                      <p:to x="100000" y="100000"/>
                                    </p:animScale>
                                    <p:animScale>
                                      <p:cBhvr>
                                        <p:cTn id="30" dur="39">
                                          <p:stCondLst>
                                            <p:cond delay="2712"/>
                                          </p:stCondLst>
                                        </p:cTn>
                                        <p:tgtEl>
                                          <p:spTgt spid="4"/>
                                        </p:tgtEl>
                                      </p:cBhvr>
                                      <p:to x="100000" y="95000"/>
                                    </p:animScale>
                                    <p:animScale>
                                      <p:cBhvr>
                                        <p:cTn id="31" dur="249" decel="50000">
                                          <p:stCondLst>
                                            <p:cond delay="2751"/>
                                          </p:stCondLst>
                                        </p:cTn>
                                        <p:tgtEl>
                                          <p:spTgt spid="4"/>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circle(in)">
                                      <p:cBhvr>
                                        <p:cTn id="36" dur="30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randombar(horizontal)">
                                      <p:cBhvr>
                                        <p:cTn id="41"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52400" y="263898"/>
            <a:ext cx="3886200" cy="176492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486275" y="263898"/>
            <a:ext cx="4105835" cy="173355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144185" y="2028825"/>
            <a:ext cx="2762250" cy="2000250"/>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327212" y="2141444"/>
            <a:ext cx="2628900" cy="1743074"/>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3048000" y="2209800"/>
            <a:ext cx="2876550" cy="1743075"/>
          </a:xfrm>
          <a:prstGeom prst="rect">
            <a:avLst/>
          </a:prstGeom>
        </p:spPr>
      </p:pic>
      <p:sp>
        <p:nvSpPr>
          <p:cNvPr id="8" name="TextBox 7"/>
          <p:cNvSpPr txBox="1"/>
          <p:nvPr/>
        </p:nvSpPr>
        <p:spPr>
          <a:xfrm>
            <a:off x="228600" y="4191000"/>
            <a:ext cx="8686800" cy="2062103"/>
          </a:xfrm>
          <a:prstGeom prst="rect">
            <a:avLst/>
          </a:prstGeom>
          <a:ln w="38100">
            <a:solidFill>
              <a:srgbClr val="00B050"/>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dirty="0" smtClean="0">
                <a:latin typeface="NikoshLightBAN" pitchFamily="2" charset="0"/>
                <a:cs typeface="NikoshLightBAN" pitchFamily="2" charset="0"/>
              </a:rPr>
              <a:t> </a:t>
            </a:r>
            <a:r>
              <a:rPr lang="bn-BD" sz="3200" dirty="0" smtClean="0">
                <a:solidFill>
                  <a:srgbClr val="7030A0"/>
                </a:solidFill>
                <a:latin typeface="NikoshLightBAN" pitchFamily="2" charset="0"/>
                <a:cs typeface="NikoshLightBAN" pitchFamily="2" charset="0"/>
              </a:rPr>
              <a:t>সেই অদ্ভুত গাছটার নিচে লখা পৌছাল ডালেডালে লাল টুকটুকে ফুল। ওই ফুল সে গাছ থেকে পেড়ে এনে দক্ষিণের অল্প শীত আর কুয়াশা উপেক্ষা করে চলছে প্রভাত ফেরিতে। হাতে ফুলের গুচ্ছ ঠোঁটে প্রভাত ফেরির গান। শহিদ মিনারের দিকে সকলেই এগিয়ে চলছে।</a:t>
            </a:r>
            <a:endParaRPr lang="en-US" sz="3200" dirty="0">
              <a:solidFill>
                <a:srgbClr val="7030A0"/>
              </a:solidFill>
              <a:latin typeface="NikoshLightBAN" pitchFamily="2" charset="0"/>
              <a:cs typeface="NikoshLightBAN" pitchFamily="2" charset="0"/>
            </a:endParaRPr>
          </a:p>
        </p:txBody>
      </p:sp>
    </p:spTree>
    <p:extLst>
      <p:ext uri="{BB962C8B-B14F-4D97-AF65-F5344CB8AC3E}">
        <p14:creationId xmlns:p14="http://schemas.microsoft.com/office/powerpoint/2010/main" xmlns="" val="3393776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heel(1)">
                                      <p:cBhvr>
                                        <p:cTn id="21" dur="2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1000" fill="hold"/>
                                        <p:tgtEl>
                                          <p:spTgt spid="6"/>
                                        </p:tgtEl>
                                        <p:attrNameLst>
                                          <p:attrName>ppt_w</p:attrName>
                                        </p:attrNameLst>
                                      </p:cBhvr>
                                      <p:tavLst>
                                        <p:tav tm="0">
                                          <p:val>
                                            <p:fltVal val="0"/>
                                          </p:val>
                                        </p:tav>
                                        <p:tav tm="100000">
                                          <p:val>
                                            <p:strVal val="#ppt_w"/>
                                          </p:val>
                                        </p:tav>
                                      </p:tavLst>
                                    </p:anim>
                                    <p:anim calcmode="lin" valueType="num">
                                      <p:cBhvr>
                                        <p:cTn id="34" dur="1000" fill="hold"/>
                                        <p:tgtEl>
                                          <p:spTgt spid="6"/>
                                        </p:tgtEl>
                                        <p:attrNameLst>
                                          <p:attrName>ppt_h</p:attrName>
                                        </p:attrNameLst>
                                      </p:cBhvr>
                                      <p:tavLst>
                                        <p:tav tm="0">
                                          <p:val>
                                            <p:fltVal val="0"/>
                                          </p:val>
                                        </p:tav>
                                        <p:tav tm="100000">
                                          <p:val>
                                            <p:strVal val="#ppt_h"/>
                                          </p:val>
                                        </p:tav>
                                      </p:tavLst>
                                    </p:anim>
                                    <p:anim calcmode="lin" valueType="num">
                                      <p:cBhvr>
                                        <p:cTn id="35" dur="1000" fill="hold"/>
                                        <p:tgtEl>
                                          <p:spTgt spid="6"/>
                                        </p:tgtEl>
                                        <p:attrNameLst>
                                          <p:attrName>style.rotation</p:attrName>
                                        </p:attrNameLst>
                                      </p:cBhvr>
                                      <p:tavLst>
                                        <p:tav tm="0">
                                          <p:val>
                                            <p:fltVal val="90"/>
                                          </p:val>
                                        </p:tav>
                                        <p:tav tm="100000">
                                          <p:val>
                                            <p:fltVal val="0"/>
                                          </p:val>
                                        </p:tav>
                                      </p:tavLst>
                                    </p:anim>
                                    <p:animEffect transition="in" filter="fade">
                                      <p:cBhvr>
                                        <p:cTn id="36" dur="10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p:cTn id="41" dur="5000" fill="hold"/>
                                        <p:tgtEl>
                                          <p:spTgt spid="8"/>
                                        </p:tgtEl>
                                        <p:attrNameLst>
                                          <p:attrName>ppt_w</p:attrName>
                                        </p:attrNameLst>
                                      </p:cBhvr>
                                      <p:tavLst>
                                        <p:tav tm="0">
                                          <p:val>
                                            <p:fltVal val="0"/>
                                          </p:val>
                                        </p:tav>
                                        <p:tav tm="100000">
                                          <p:val>
                                            <p:strVal val="#ppt_w"/>
                                          </p:val>
                                        </p:tav>
                                      </p:tavLst>
                                    </p:anim>
                                    <p:anim calcmode="lin" valueType="num">
                                      <p:cBhvr>
                                        <p:cTn id="42" dur="5000" fill="hold"/>
                                        <p:tgtEl>
                                          <p:spTgt spid="8"/>
                                        </p:tgtEl>
                                        <p:attrNameLst>
                                          <p:attrName>ppt_h</p:attrName>
                                        </p:attrNameLst>
                                      </p:cBhvr>
                                      <p:tavLst>
                                        <p:tav tm="0">
                                          <p:val>
                                            <p:fltVal val="0"/>
                                          </p:val>
                                        </p:tav>
                                        <p:tav tm="100000">
                                          <p:val>
                                            <p:strVal val="#ppt_h"/>
                                          </p:val>
                                        </p:tav>
                                      </p:tavLst>
                                    </p:anim>
                                    <p:animEffect transition="in" filter="fade">
                                      <p:cBhvr>
                                        <p:cTn id="43" dur="5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62000" y="228600"/>
            <a:ext cx="3581400" cy="2475781"/>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667250" y="242047"/>
            <a:ext cx="3676650" cy="2432538"/>
          </a:xfrm>
          <a:prstGeom prst="rect">
            <a:avLst/>
          </a:prstGeom>
        </p:spPr>
      </p:pic>
      <p:sp>
        <p:nvSpPr>
          <p:cNvPr id="5" name="TextBox 4"/>
          <p:cNvSpPr txBox="1"/>
          <p:nvPr/>
        </p:nvSpPr>
        <p:spPr>
          <a:xfrm>
            <a:off x="457200" y="4737318"/>
            <a:ext cx="8471647" cy="1815882"/>
          </a:xfrm>
          <a:prstGeom prst="rect">
            <a:avLst/>
          </a:prstGeom>
          <a:noFill/>
        </p:spPr>
        <p:txBody>
          <a:bodyPr wrap="square" rtlCol="0">
            <a:spAutoFit/>
          </a:bodyPr>
          <a:lstStyle/>
          <a:p>
            <a:r>
              <a:rPr lang="bn-BD" sz="2800" dirty="0" smtClean="0">
                <a:solidFill>
                  <a:srgbClr val="C00000"/>
                </a:solidFill>
                <a:latin typeface="NikoshLightBAN" pitchFamily="2" charset="0"/>
                <a:cs typeface="NikoshLightBAN" pitchFamily="2" charset="0"/>
              </a:rPr>
              <a:t>সবাই এক সঙ্গে গলা মিলিয়ে গেয়ে চলছে –আমার ভাইয়ের রক্তে রাঙনো </a:t>
            </a:r>
          </a:p>
          <a:p>
            <a:r>
              <a:rPr lang="bn-BD" sz="2800" dirty="0" smtClean="0">
                <a:solidFill>
                  <a:srgbClr val="C00000"/>
                </a:solidFill>
                <a:latin typeface="NikoshLightBAN" pitchFamily="2" charset="0"/>
                <a:cs typeface="NikoshLightBAN" pitchFamily="2" charset="0"/>
              </a:rPr>
              <a:t>একুশে ফেব্রুয়ারি, আমি কি ভুলিতে পারি? কিন্তু লখারের গলা দিয়ে কথা বের </a:t>
            </a:r>
          </a:p>
          <a:p>
            <a:r>
              <a:rPr lang="bn-BD" sz="2800" dirty="0" smtClean="0">
                <a:solidFill>
                  <a:srgbClr val="C00000"/>
                </a:solidFill>
                <a:latin typeface="NikoshLightBAN" pitchFamily="2" charset="0"/>
                <a:cs typeface="NikoshLightBAN" pitchFamily="2" charset="0"/>
              </a:rPr>
              <a:t>হয় না কারণ সে জন্মবোবা। বাংলা বুলি তার মুখে ফুটতে পায় না। সে মনে মনে বলে-অ আ ক খ। বাইরের শব্দ হয়- আঁ আঁ আঁ আঁ</a:t>
            </a:r>
            <a:endParaRPr lang="en-US" sz="2800" dirty="0">
              <a:solidFill>
                <a:srgbClr val="C00000"/>
              </a:solidFill>
              <a:latin typeface="NikoshLightBAN" pitchFamily="2" charset="0"/>
              <a:cs typeface="NikoshLightBAN" pitchFamily="2"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828800" y="2743200"/>
            <a:ext cx="5791200" cy="1981200"/>
          </a:xfrm>
          <a:prstGeom prst="rect">
            <a:avLst/>
          </a:prstGeom>
        </p:spPr>
      </p:pic>
    </p:spTree>
    <p:extLst>
      <p:ext uri="{BB962C8B-B14F-4D97-AF65-F5344CB8AC3E}">
        <p14:creationId xmlns:p14="http://schemas.microsoft.com/office/powerpoint/2010/main" xmlns="" val="114316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0"/>
                                        <p:tgtEl>
                                          <p:spTgt spid="3"/>
                                        </p:tgtEl>
                                      </p:cBhvr>
                                    </p:animEffect>
                                    <p:anim calcmode="lin" valueType="num">
                                      <p:cBhvr>
                                        <p:cTn id="13" dur="3000" fill="hold"/>
                                        <p:tgtEl>
                                          <p:spTgt spid="3"/>
                                        </p:tgtEl>
                                        <p:attrNameLst>
                                          <p:attrName>ppt_x</p:attrName>
                                        </p:attrNameLst>
                                      </p:cBhvr>
                                      <p:tavLst>
                                        <p:tav tm="0">
                                          <p:val>
                                            <p:strVal val="#ppt_x"/>
                                          </p:val>
                                        </p:tav>
                                        <p:tav tm="100000">
                                          <p:val>
                                            <p:strVal val="#ppt_x"/>
                                          </p:val>
                                        </p:tav>
                                      </p:tavLst>
                                    </p:anim>
                                    <p:anim calcmode="lin" valueType="num">
                                      <p:cBhvr>
                                        <p:cTn id="14" dur="3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barn(inVertical)">
                                      <p:cBhvr>
                                        <p:cTn id="19" dur="3000"/>
                                        <p:tgtEl>
                                          <p:spTgt spid="5">
                                            <p:txEl>
                                              <p:pRg st="0" end="0"/>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arn(inVertical)">
                                      <p:cBhvr>
                                        <p:cTn id="22" dur="3000"/>
                                        <p:tgtEl>
                                          <p:spTgt spid="5">
                                            <p:txEl>
                                              <p:pRg st="1" end="1"/>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barn(inVertical)">
                                      <p:cBhvr>
                                        <p:cTn id="25" dur="3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style>
          <a:lnRef idx="1">
            <a:schemeClr val="accent3"/>
          </a:lnRef>
          <a:fillRef idx="2">
            <a:schemeClr val="accent3"/>
          </a:fillRef>
          <a:effectRef idx="1">
            <a:schemeClr val="accent3"/>
          </a:effectRef>
          <a:fontRef idx="minor">
            <a:schemeClr val="dk1"/>
          </a:fontRef>
        </p:style>
        <p:txBody>
          <a:bodyPr>
            <a:noAutofit/>
          </a:bodyPr>
          <a:lstStyle/>
          <a:p>
            <a:r>
              <a:rPr lang="bn-BD" sz="6000" dirty="0" smtClean="0">
                <a:solidFill>
                  <a:srgbClr val="0070C0"/>
                </a:solidFill>
                <a:latin typeface="NikoshBAN" pitchFamily="2" charset="0"/>
                <a:cs typeface="NikoshBAN" pitchFamily="2" charset="0"/>
              </a:rPr>
              <a:t>মূল্যায়ন</a:t>
            </a:r>
            <a:endParaRPr lang="en-US" sz="6000" dirty="0">
              <a:solidFill>
                <a:srgbClr val="0070C0"/>
              </a:solidFill>
              <a:latin typeface="NikoshBAN" pitchFamily="2" charset="0"/>
              <a:cs typeface="NikoshBAN" pitchFamily="2" charset="0"/>
            </a:endParaRPr>
          </a:p>
        </p:txBody>
      </p:sp>
      <p:sp>
        <p:nvSpPr>
          <p:cNvPr id="3" name="Content Placeholder 2"/>
          <p:cNvSpPr>
            <a:spLocks noGrp="1"/>
          </p:cNvSpPr>
          <p:nvPr>
            <p:ph idx="1"/>
          </p:nvPr>
        </p:nvSpPr>
        <p:spPr>
          <a:xfrm>
            <a:off x="381000" y="1066800"/>
            <a:ext cx="8229600" cy="4495800"/>
          </a:xfrm>
          <a:solidFill>
            <a:schemeClr val="bg2">
              <a:lumMod val="90000"/>
            </a:schemeClr>
          </a:solidFill>
        </p:spPr>
        <p:txBody>
          <a:bodyPr>
            <a:noAutofit/>
          </a:bodyPr>
          <a:lstStyle/>
          <a:p>
            <a:pPr marL="0" indent="0">
              <a:lnSpc>
                <a:spcPct val="150000"/>
              </a:lnSpc>
              <a:buNone/>
            </a:pPr>
            <a:r>
              <a:rPr lang="bn-IN" sz="4800" dirty="0" smtClean="0">
                <a:solidFill>
                  <a:srgbClr val="C00000"/>
                </a:solidFill>
                <a:latin typeface="NikoshBAN" pitchFamily="2" charset="0"/>
                <a:cs typeface="NikoshBAN" pitchFamily="2" charset="0"/>
              </a:rPr>
              <a:t>১। </a:t>
            </a:r>
            <a:r>
              <a:rPr lang="bn-BD" sz="4800" dirty="0" smtClean="0">
                <a:solidFill>
                  <a:srgbClr val="C00000"/>
                </a:solidFill>
                <a:latin typeface="NikoshBAN" pitchFamily="2" charset="0"/>
                <a:cs typeface="NikoshBAN" pitchFamily="2" charset="0"/>
              </a:rPr>
              <a:t>লখার </a:t>
            </a:r>
            <a:r>
              <a:rPr lang="bn-BD" sz="4800" dirty="0" smtClean="0">
                <a:solidFill>
                  <a:srgbClr val="C00000"/>
                </a:solidFill>
                <a:latin typeface="NikoshBAN" pitchFamily="2" charset="0"/>
                <a:cs typeface="NikoshBAN" pitchFamily="2" charset="0"/>
              </a:rPr>
              <a:t>কে?</a:t>
            </a:r>
          </a:p>
          <a:p>
            <a:pPr marL="0" indent="0">
              <a:lnSpc>
                <a:spcPct val="150000"/>
              </a:lnSpc>
              <a:buNone/>
            </a:pPr>
            <a:r>
              <a:rPr lang="bn-IN" sz="4800" dirty="0" smtClean="0">
                <a:solidFill>
                  <a:srgbClr val="C00000"/>
                </a:solidFill>
                <a:latin typeface="NikoshBAN" pitchFamily="2" charset="0"/>
                <a:cs typeface="NikoshBAN" pitchFamily="2" charset="0"/>
              </a:rPr>
              <a:t>২। </a:t>
            </a:r>
            <a:r>
              <a:rPr lang="bn-BD" sz="4800" dirty="0" smtClean="0">
                <a:solidFill>
                  <a:srgbClr val="C00000"/>
                </a:solidFill>
                <a:latin typeface="NikoshBAN" pitchFamily="2" charset="0"/>
                <a:cs typeface="NikoshBAN" pitchFamily="2" charset="0"/>
              </a:rPr>
              <a:t>লখারের </a:t>
            </a:r>
            <a:r>
              <a:rPr lang="bn-BD" sz="4800" dirty="0" smtClean="0">
                <a:solidFill>
                  <a:srgbClr val="C00000"/>
                </a:solidFill>
                <a:latin typeface="NikoshBAN" pitchFamily="2" charset="0"/>
                <a:cs typeface="NikoshBAN" pitchFamily="2" charset="0"/>
              </a:rPr>
              <a:t>দিন </a:t>
            </a:r>
            <a:r>
              <a:rPr lang="bn-BD" sz="4800" dirty="0" smtClean="0">
                <a:solidFill>
                  <a:srgbClr val="C00000"/>
                </a:solidFill>
                <a:latin typeface="NikoshBAN" pitchFamily="2" charset="0"/>
                <a:cs typeface="NikoshBAN" pitchFamily="2" charset="0"/>
              </a:rPr>
              <a:t>কীভাবে </a:t>
            </a:r>
            <a:r>
              <a:rPr lang="bn-BD" sz="4800" dirty="0" smtClean="0">
                <a:solidFill>
                  <a:srgbClr val="C00000"/>
                </a:solidFill>
                <a:latin typeface="NikoshBAN" pitchFamily="2" charset="0"/>
                <a:cs typeface="NikoshBAN" pitchFamily="2" charset="0"/>
              </a:rPr>
              <a:t>কাটে?</a:t>
            </a:r>
          </a:p>
          <a:p>
            <a:pPr marL="0" indent="0">
              <a:lnSpc>
                <a:spcPct val="150000"/>
              </a:lnSpc>
              <a:buNone/>
            </a:pPr>
            <a:r>
              <a:rPr lang="bn-IN" sz="4800" dirty="0" smtClean="0">
                <a:solidFill>
                  <a:srgbClr val="C00000"/>
                </a:solidFill>
                <a:latin typeface="NikoshBAN" pitchFamily="2" charset="0"/>
                <a:cs typeface="NikoshBAN" pitchFamily="2" charset="0"/>
              </a:rPr>
              <a:t>৩। </a:t>
            </a:r>
            <a:r>
              <a:rPr lang="bn-BD" sz="4800" dirty="0" smtClean="0">
                <a:solidFill>
                  <a:srgbClr val="C00000"/>
                </a:solidFill>
                <a:latin typeface="NikoshBAN" pitchFamily="2" charset="0"/>
                <a:cs typeface="NikoshBAN" pitchFamily="2" charset="0"/>
              </a:rPr>
              <a:t>শহিদ </a:t>
            </a:r>
            <a:r>
              <a:rPr lang="bn-BD" sz="4800" dirty="0" smtClean="0">
                <a:solidFill>
                  <a:srgbClr val="C00000"/>
                </a:solidFill>
                <a:latin typeface="NikoshBAN" pitchFamily="2" charset="0"/>
                <a:cs typeface="NikoshBAN" pitchFamily="2" charset="0"/>
              </a:rPr>
              <a:t>মিনারের জন্য লখার কীভাবে ফুল সংগ্রহ করল ও দিল সংক্ষেপে </a:t>
            </a:r>
            <a:r>
              <a:rPr lang="bn-BD" sz="4800" dirty="0" smtClean="0">
                <a:solidFill>
                  <a:srgbClr val="C00000"/>
                </a:solidFill>
                <a:latin typeface="NikoshBAN" pitchFamily="2" charset="0"/>
                <a:cs typeface="NikoshBAN" pitchFamily="2" charset="0"/>
              </a:rPr>
              <a:t>বর্ণ</a:t>
            </a:r>
            <a:r>
              <a:rPr lang="bn-IN" sz="4800" dirty="0" smtClean="0">
                <a:solidFill>
                  <a:srgbClr val="C00000"/>
                </a:solidFill>
                <a:latin typeface="NikoshBAN" pitchFamily="2" charset="0"/>
                <a:cs typeface="NikoshBAN" pitchFamily="2" charset="0"/>
              </a:rPr>
              <a:t>না</a:t>
            </a:r>
            <a:r>
              <a:rPr lang="bn-BD" sz="4800" dirty="0" smtClean="0">
                <a:solidFill>
                  <a:srgbClr val="C00000"/>
                </a:solidFill>
                <a:latin typeface="NikoshBAN" pitchFamily="2" charset="0"/>
                <a:cs typeface="NikoshBAN" pitchFamily="2" charset="0"/>
              </a:rPr>
              <a:t> </a:t>
            </a:r>
            <a:r>
              <a:rPr lang="bn-BD" sz="4800" dirty="0" smtClean="0">
                <a:solidFill>
                  <a:srgbClr val="C00000"/>
                </a:solidFill>
                <a:latin typeface="NikoshBAN" pitchFamily="2" charset="0"/>
                <a:cs typeface="NikoshBAN" pitchFamily="2" charset="0"/>
              </a:rPr>
              <a:t>কর</a:t>
            </a:r>
            <a:r>
              <a:rPr lang="bn-BD" sz="4800" dirty="0" smtClean="0">
                <a:solidFill>
                  <a:srgbClr val="C00000"/>
                </a:solidFill>
                <a:latin typeface="NikoshBAN" pitchFamily="2" charset="0"/>
                <a:cs typeface="NikoshBAN" pitchFamily="2" charset="0"/>
              </a:rPr>
              <a:t>?</a:t>
            </a:r>
            <a:r>
              <a:rPr lang="bn-IN" sz="4800" dirty="0" smtClean="0">
                <a:solidFill>
                  <a:srgbClr val="C00000"/>
                </a:solidFill>
                <a:latin typeface="NikoshBAN" pitchFamily="2" charset="0"/>
                <a:cs typeface="NikoshBAN" pitchFamily="2" charset="0"/>
              </a:rPr>
              <a:t> </a:t>
            </a:r>
            <a:endParaRPr lang="bn-BD" sz="4800" dirty="0" smtClean="0">
              <a:solidFill>
                <a:srgbClr val="C00000"/>
              </a:solidFill>
              <a:latin typeface="NikoshBAN" pitchFamily="2" charset="0"/>
              <a:cs typeface="NikoshBAN" pitchFamily="2" charset="0"/>
            </a:endParaRPr>
          </a:p>
        </p:txBody>
      </p:sp>
    </p:spTree>
    <p:extLst>
      <p:ext uri="{BB962C8B-B14F-4D97-AF65-F5344CB8AC3E}">
        <p14:creationId xmlns:p14="http://schemas.microsoft.com/office/powerpoint/2010/main" xmlns="" val="2647615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3000"/>
                                        <p:tgtEl>
                                          <p:spTgt spid="3">
                                            <p:bg/>
                                          </p:spTgt>
                                        </p:tgtEl>
                                      </p:cBhvr>
                                    </p:animEffect>
                                    <p:anim calcmode="lin" valueType="num">
                                      <p:cBhvr>
                                        <p:cTn id="13" dur="3000" fill="hold"/>
                                        <p:tgtEl>
                                          <p:spTgt spid="3">
                                            <p:bg/>
                                          </p:spTgt>
                                        </p:tgtEl>
                                        <p:attrNameLst>
                                          <p:attrName>ppt_x</p:attrName>
                                        </p:attrNameLst>
                                      </p:cBhvr>
                                      <p:tavLst>
                                        <p:tav tm="0">
                                          <p:val>
                                            <p:strVal val="#ppt_x"/>
                                          </p:val>
                                        </p:tav>
                                        <p:tav tm="100000">
                                          <p:val>
                                            <p:strVal val="#ppt_x"/>
                                          </p:val>
                                        </p:tav>
                                      </p:tavLst>
                                    </p:anim>
                                    <p:anim calcmode="lin" valueType="num">
                                      <p:cBhvr>
                                        <p:cTn id="14" dur="3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3000"/>
                                        <p:tgtEl>
                                          <p:spTgt spid="3">
                                            <p:txEl>
                                              <p:pRg st="0" end="0"/>
                                            </p:txEl>
                                          </p:spTgt>
                                        </p:tgtEl>
                                      </p:cBhvr>
                                    </p:animEffect>
                                    <p:anim calcmode="lin" valueType="num">
                                      <p:cBhvr>
                                        <p:cTn id="20"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3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3000"/>
                                        <p:tgtEl>
                                          <p:spTgt spid="3">
                                            <p:txEl>
                                              <p:pRg st="1" end="1"/>
                                            </p:txEl>
                                          </p:spTgt>
                                        </p:tgtEl>
                                      </p:cBhvr>
                                    </p:animEffect>
                                    <p:anim calcmode="lin" valueType="num">
                                      <p:cBhvr>
                                        <p:cTn id="27"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3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3000"/>
                                        <p:tgtEl>
                                          <p:spTgt spid="3">
                                            <p:txEl>
                                              <p:pRg st="2" end="2"/>
                                            </p:txEl>
                                          </p:spTgt>
                                        </p:tgtEl>
                                      </p:cBhvr>
                                    </p:animEffect>
                                    <p:anim calcmode="lin" valueType="num">
                                      <p:cBhvr>
                                        <p:cTn id="34"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3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n-IN" sz="6000" dirty="0" smtClean="0">
                <a:latin typeface="NikoshBAN" pitchFamily="2" charset="0"/>
                <a:cs typeface="NikoshBAN" pitchFamily="2" charset="0"/>
              </a:rPr>
              <a:t>বাড়ির কাজ </a:t>
            </a:r>
            <a:endParaRPr lang="en-US" sz="6000" dirty="0">
              <a:latin typeface="NikoshBAN" pitchFamily="2" charset="0"/>
              <a:cs typeface="NikoshBAN" pitchFamily="2" charset="0"/>
            </a:endParaRPr>
          </a:p>
        </p:txBody>
      </p:sp>
      <p:sp>
        <p:nvSpPr>
          <p:cNvPr id="3" name="Content Placeholder 2"/>
          <p:cNvSpPr>
            <a:spLocks noGrp="1"/>
          </p:cNvSpPr>
          <p:nvPr>
            <p:ph idx="1"/>
          </p:nvPr>
        </p:nvSpPr>
        <p:spPr/>
        <p:txBody>
          <a:bodyPr/>
          <a:lstStyle/>
          <a:p>
            <a:pPr>
              <a:buNone/>
            </a:pPr>
            <a:r>
              <a:rPr lang="bn-IN" sz="6000" dirty="0" smtClean="0">
                <a:solidFill>
                  <a:srgbClr val="C00000"/>
                </a:solidFill>
                <a:latin typeface="NikoshBAN" pitchFamily="2" charset="0"/>
                <a:cs typeface="NikoshBAN" pitchFamily="2" charset="0"/>
              </a:rPr>
              <a:t>প্রশ্ন: </a:t>
            </a:r>
            <a:r>
              <a:rPr lang="bn-BD" sz="6000" dirty="0" smtClean="0">
                <a:solidFill>
                  <a:srgbClr val="C00000"/>
                </a:solidFill>
                <a:latin typeface="NikoshBAN" pitchFamily="2" charset="0"/>
                <a:cs typeface="NikoshBAN" pitchFamily="2" charset="0"/>
              </a:rPr>
              <a:t>শহিদ </a:t>
            </a:r>
            <a:r>
              <a:rPr lang="bn-BD" sz="6000" dirty="0" smtClean="0">
                <a:solidFill>
                  <a:srgbClr val="C00000"/>
                </a:solidFill>
                <a:latin typeface="NikoshBAN" pitchFamily="2" charset="0"/>
                <a:cs typeface="NikoshBAN" pitchFamily="2" charset="0"/>
              </a:rPr>
              <a:t>দিবসের গানে লখার </a:t>
            </a:r>
            <a:r>
              <a:rPr lang="bn-IN" sz="6000" dirty="0" smtClean="0">
                <a:solidFill>
                  <a:srgbClr val="C00000"/>
                </a:solidFill>
                <a:latin typeface="NikoshBAN" pitchFamily="2" charset="0"/>
                <a:cs typeface="NikoshBAN" pitchFamily="2" charset="0"/>
              </a:rPr>
              <a:t>  </a:t>
            </a:r>
          </a:p>
          <a:p>
            <a:pPr>
              <a:buNone/>
            </a:pPr>
            <a:r>
              <a:rPr lang="bn-IN" sz="6000" dirty="0" smtClean="0">
                <a:solidFill>
                  <a:srgbClr val="C00000"/>
                </a:solidFill>
                <a:latin typeface="NikoshBAN" pitchFamily="2" charset="0"/>
                <a:cs typeface="NikoshBAN" pitchFamily="2" charset="0"/>
              </a:rPr>
              <a:t> </a:t>
            </a:r>
            <a:r>
              <a:rPr lang="bn-IN" sz="6000" dirty="0" smtClean="0">
                <a:solidFill>
                  <a:srgbClr val="C00000"/>
                </a:solidFill>
                <a:latin typeface="NikoshBAN" pitchFamily="2" charset="0"/>
                <a:cs typeface="NikoshBAN" pitchFamily="2" charset="0"/>
              </a:rPr>
              <a:t>     </a:t>
            </a:r>
            <a:r>
              <a:rPr lang="bn-BD" sz="6000" dirty="0" smtClean="0">
                <a:solidFill>
                  <a:srgbClr val="C00000"/>
                </a:solidFill>
                <a:latin typeface="NikoshBAN" pitchFamily="2" charset="0"/>
                <a:cs typeface="NikoshBAN" pitchFamily="2" charset="0"/>
              </a:rPr>
              <a:t>যে </a:t>
            </a:r>
            <a:r>
              <a:rPr lang="bn-BD" sz="6000" dirty="0" smtClean="0">
                <a:solidFill>
                  <a:srgbClr val="C00000"/>
                </a:solidFill>
                <a:latin typeface="NikoshBAN" pitchFamily="2" charset="0"/>
                <a:cs typeface="NikoshBAN" pitchFamily="2" charset="0"/>
              </a:rPr>
              <a:t>অনুভূতি তা </a:t>
            </a:r>
            <a:r>
              <a:rPr lang="bn-IN" sz="6000" dirty="0" smtClean="0">
                <a:solidFill>
                  <a:srgbClr val="C00000"/>
                </a:solidFill>
                <a:latin typeface="NikoshBAN" pitchFamily="2" charset="0"/>
                <a:cs typeface="NikoshBAN" pitchFamily="2" charset="0"/>
              </a:rPr>
              <a:t>তা তোমার   </a:t>
            </a:r>
          </a:p>
          <a:p>
            <a:pPr>
              <a:buNone/>
            </a:pPr>
            <a:r>
              <a:rPr lang="bn-IN" sz="6000" dirty="0" smtClean="0">
                <a:solidFill>
                  <a:srgbClr val="C00000"/>
                </a:solidFill>
                <a:latin typeface="NikoshBAN" pitchFamily="2" charset="0"/>
                <a:cs typeface="NikoshBAN" pitchFamily="2" charset="0"/>
              </a:rPr>
              <a:t> </a:t>
            </a:r>
            <a:r>
              <a:rPr lang="bn-IN" sz="6000" dirty="0" smtClean="0">
                <a:solidFill>
                  <a:srgbClr val="C00000"/>
                </a:solidFill>
                <a:latin typeface="NikoshBAN" pitchFamily="2" charset="0"/>
                <a:cs typeface="NikoshBAN" pitchFamily="2" charset="0"/>
              </a:rPr>
              <a:t>     নিজের ভাষায় </a:t>
            </a:r>
            <a:r>
              <a:rPr lang="bn-BD" sz="6000" dirty="0" smtClean="0">
                <a:solidFill>
                  <a:srgbClr val="C00000"/>
                </a:solidFill>
                <a:latin typeface="NikoshBAN" pitchFamily="2" charset="0"/>
                <a:cs typeface="NikoshBAN" pitchFamily="2" charset="0"/>
              </a:rPr>
              <a:t>বিশ্লেষণ কর</a:t>
            </a:r>
            <a:r>
              <a:rPr lang="bn-IN" sz="6000" dirty="0" smtClean="0">
                <a:solidFill>
                  <a:srgbClr val="C00000"/>
                </a:solidFill>
                <a:latin typeface="NikoshBAN" pitchFamily="2" charset="0"/>
                <a:cs typeface="NikoshBAN" pitchFamily="2" charset="0"/>
              </a:rPr>
              <a:t>।</a:t>
            </a:r>
            <a:endParaRPr lang="en-US" sz="6000" dirty="0" smtClean="0">
              <a:solidFill>
                <a:srgbClr val="C00000"/>
              </a:solidFill>
              <a:latin typeface="NikoshBAN" pitchFamily="2" charset="0"/>
              <a:cs typeface="NikoshBAN" pitchFamily="2"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5"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xmlns="" val="0"/>
              </a:ext>
            </a:extLst>
          </a:blip>
          <a:srcRect b="6743"/>
          <a:stretch/>
        </p:blipFill>
        <p:spPr>
          <a:xfrm>
            <a:off x="152400" y="152400"/>
            <a:ext cx="8768861" cy="6248400"/>
          </a:xfrm>
          <a:prstGeom prst="rect">
            <a:avLst/>
          </a:prstGeom>
        </p:spPr>
      </p:pic>
    </p:spTree>
    <p:extLst>
      <p:ext uri="{BB962C8B-B14F-4D97-AF65-F5344CB8AC3E}">
        <p14:creationId xmlns:p14="http://schemas.microsoft.com/office/powerpoint/2010/main" xmlns="" val="949391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p:val>
                                            <p:fltVal val="0"/>
                                          </p:val>
                                        </p:tav>
                                        <p:tav tm="100000">
                                          <p:val>
                                            <p:strVal val="#ppt_w"/>
                                          </p:val>
                                        </p:tav>
                                      </p:tavLst>
                                    </p:anim>
                                    <p:anim calcmode="lin" valueType="num">
                                      <p:cBhvr>
                                        <p:cTn id="8" dur="5000" fill="hold"/>
                                        <p:tgtEl>
                                          <p:spTgt spid="2"/>
                                        </p:tgtEl>
                                        <p:attrNameLst>
                                          <p:attrName>ppt_h</p:attrName>
                                        </p:attrNameLst>
                                      </p:cBhvr>
                                      <p:tavLst>
                                        <p:tav tm="0">
                                          <p:val>
                                            <p:fltVal val="0"/>
                                          </p:val>
                                        </p:tav>
                                        <p:tav tm="100000">
                                          <p:val>
                                            <p:strVal val="#ppt_h"/>
                                          </p:val>
                                        </p:tav>
                                      </p:tavLst>
                                    </p:anim>
                                    <p:animEffect transition="in" filter="fade">
                                      <p:cBhvr>
                                        <p:cTn id="9"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a:ln w="38100">
            <a:solidFill>
              <a:schemeClr val="tx2"/>
            </a:solidFill>
          </a:ln>
        </p:spPr>
        <p:txBody>
          <a:bodyPr>
            <a:normAutofit/>
          </a:bodyPr>
          <a:lstStyle/>
          <a:p>
            <a:r>
              <a:rPr lang="bn-BD" sz="6600" dirty="0" smtClean="0">
                <a:latin typeface="NikoshBAN" pitchFamily="2" charset="0"/>
                <a:cs typeface="NikoshBAN" pitchFamily="2" charset="0"/>
              </a:rPr>
              <a:t>পাঠ পরিচিতি</a:t>
            </a:r>
            <a:endParaRPr lang="en-US" sz="6600" dirty="0">
              <a:latin typeface="NikoshBAN" pitchFamily="2" charset="0"/>
              <a:cs typeface="NikoshBAN" pitchFamily="2" charset="0"/>
            </a:endParaRPr>
          </a:p>
        </p:txBody>
      </p:sp>
      <p:sp>
        <p:nvSpPr>
          <p:cNvPr id="3" name="Content Placeholder 2"/>
          <p:cNvSpPr>
            <a:spLocks noGrp="1"/>
          </p:cNvSpPr>
          <p:nvPr>
            <p:ph idx="1"/>
          </p:nvPr>
        </p:nvSpPr>
        <p:spPr>
          <a:ln w="38100"/>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marL="0" indent="0" algn="ctr">
              <a:lnSpc>
                <a:spcPct val="170000"/>
              </a:lnSpc>
              <a:buNone/>
            </a:pPr>
            <a:r>
              <a:rPr lang="bn-BD" sz="5600" dirty="0" smtClean="0"/>
              <a:t>     </a:t>
            </a:r>
            <a:r>
              <a:rPr lang="bn-BD" sz="16000" dirty="0" smtClean="0">
                <a:latin typeface="NikoshBAN" pitchFamily="2" charset="0"/>
                <a:cs typeface="NikoshBAN" pitchFamily="2" charset="0"/>
              </a:rPr>
              <a:t>শ্রেণি  : সপ্তম</a:t>
            </a:r>
          </a:p>
          <a:p>
            <a:pPr marL="0" indent="0" algn="ctr">
              <a:lnSpc>
                <a:spcPct val="170000"/>
              </a:lnSpc>
              <a:buNone/>
            </a:pPr>
            <a:r>
              <a:rPr lang="bn-BD" sz="12800" dirty="0" smtClean="0">
                <a:latin typeface="NikoshBAN" pitchFamily="2" charset="0"/>
                <a:cs typeface="NikoshBAN" pitchFamily="2" charset="0"/>
              </a:rPr>
              <a:t>     </a:t>
            </a:r>
            <a:r>
              <a:rPr lang="bn-BD" sz="16000" dirty="0" smtClean="0">
                <a:latin typeface="NikoshBAN" pitchFamily="2" charset="0"/>
                <a:cs typeface="NikoshBAN" pitchFamily="2" charset="0"/>
              </a:rPr>
              <a:t>বিষয় : বাংলা ১ম পত্র</a:t>
            </a:r>
          </a:p>
          <a:p>
            <a:pPr marL="0" indent="0" algn="ctr">
              <a:lnSpc>
                <a:spcPct val="170000"/>
              </a:lnSpc>
              <a:buNone/>
            </a:pPr>
            <a:r>
              <a:rPr lang="bn-BD" sz="16000" dirty="0" smtClean="0">
                <a:latin typeface="NikoshBAN" pitchFamily="2" charset="0"/>
                <a:cs typeface="NikoshBAN" pitchFamily="2" charset="0"/>
              </a:rPr>
              <a:t>সাধারন পাঠ  : গদ্য</a:t>
            </a:r>
          </a:p>
          <a:p>
            <a:pPr marL="0" indent="0" algn="ctr">
              <a:lnSpc>
                <a:spcPct val="170000"/>
              </a:lnSpc>
              <a:buNone/>
            </a:pPr>
            <a:r>
              <a:rPr lang="bn-BD" sz="12800" dirty="0" smtClean="0">
                <a:latin typeface="NikoshBAN" pitchFamily="2" charset="0"/>
                <a:cs typeface="NikoshBAN" pitchFamily="2" charset="0"/>
              </a:rPr>
              <a:t>    </a:t>
            </a:r>
            <a:r>
              <a:rPr lang="bn-BD" sz="19200" dirty="0" smtClean="0">
                <a:latin typeface="NikoshBAN" pitchFamily="2" charset="0"/>
                <a:cs typeface="NikoshBAN" pitchFamily="2" charset="0"/>
              </a:rPr>
              <a:t>বিশেষ</a:t>
            </a:r>
            <a:r>
              <a:rPr lang="bn-BD" sz="12800" dirty="0" smtClean="0">
                <a:latin typeface="NikoshBAN" pitchFamily="2" charset="0"/>
                <a:cs typeface="NikoshBAN" pitchFamily="2" charset="0"/>
              </a:rPr>
              <a:t> </a:t>
            </a:r>
            <a:r>
              <a:rPr lang="bn-BD" sz="19200" dirty="0" smtClean="0">
                <a:latin typeface="NikoshBAN" pitchFamily="2" charset="0"/>
                <a:cs typeface="NikoshBAN" pitchFamily="2" charset="0"/>
              </a:rPr>
              <a:t>পাঠ :  লখার একুশে</a:t>
            </a:r>
            <a:endParaRPr lang="en-US" sz="19200" dirty="0">
              <a:latin typeface="NikoshBAN" pitchFamily="2" charset="0"/>
              <a:cs typeface="NikoshBAN" pitchFamily="2" charset="0"/>
            </a:endParaRPr>
          </a:p>
        </p:txBody>
      </p:sp>
    </p:spTree>
    <p:extLst>
      <p:ext uri="{BB962C8B-B14F-4D97-AF65-F5344CB8AC3E}">
        <p14:creationId xmlns:p14="http://schemas.microsoft.com/office/powerpoint/2010/main" xmlns="" val="118576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3000" fill="hold"/>
                                        <p:tgtEl>
                                          <p:spTgt spid="3">
                                            <p:bg/>
                                          </p:spTgt>
                                        </p:tgtEl>
                                        <p:attrNameLst>
                                          <p:attrName>ppt_w</p:attrName>
                                        </p:attrNameLst>
                                      </p:cBhvr>
                                      <p:tavLst>
                                        <p:tav tm="0">
                                          <p:val>
                                            <p:strVal val="#ppt_w*0.70"/>
                                          </p:val>
                                        </p:tav>
                                        <p:tav tm="100000">
                                          <p:val>
                                            <p:strVal val="#ppt_w"/>
                                          </p:val>
                                        </p:tav>
                                      </p:tavLst>
                                    </p:anim>
                                    <p:anim calcmode="lin" valueType="num">
                                      <p:cBhvr>
                                        <p:cTn id="13" dur="3000" fill="hold"/>
                                        <p:tgtEl>
                                          <p:spTgt spid="3">
                                            <p:bg/>
                                          </p:spTgt>
                                        </p:tgtEl>
                                        <p:attrNameLst>
                                          <p:attrName>ppt_h</p:attrName>
                                        </p:attrNameLst>
                                      </p:cBhvr>
                                      <p:tavLst>
                                        <p:tav tm="0">
                                          <p:val>
                                            <p:strVal val="#ppt_h"/>
                                          </p:val>
                                        </p:tav>
                                        <p:tav tm="100000">
                                          <p:val>
                                            <p:strVal val="#ppt_h"/>
                                          </p:val>
                                        </p:tav>
                                      </p:tavLst>
                                    </p:anim>
                                    <p:animEffect transition="in" filter="fade">
                                      <p:cBhvr>
                                        <p:cTn id="14" dur="3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3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0" dur="3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1" dur="3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3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7" dur="3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8" dur="3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3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34" dur="3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5" dur="3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3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41" dur="3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42" dur="3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762000"/>
          </a:xfrm>
          <a:solidFill>
            <a:schemeClr val="accent3">
              <a:lumMod val="40000"/>
              <a:lumOff val="60000"/>
            </a:schemeClr>
          </a:solidFill>
          <a:ln w="38100">
            <a:solidFill>
              <a:schemeClr val="tx2">
                <a:lumMod val="50000"/>
              </a:schemeClr>
            </a:solidFill>
          </a:ln>
        </p:spPr>
        <p:txBody>
          <a:bodyPr>
            <a:noAutofit/>
          </a:bodyPr>
          <a:lstStyle/>
          <a:p>
            <a:r>
              <a:rPr lang="bn-BD" sz="6000" dirty="0" smtClean="0">
                <a:latin typeface="NikoshBAN" pitchFamily="2" charset="0"/>
                <a:cs typeface="NikoshBAN" pitchFamily="2" charset="0"/>
              </a:rPr>
              <a:t>শিখনফল</a:t>
            </a:r>
            <a:endParaRPr lang="en-US" sz="6000" dirty="0">
              <a:latin typeface="NikoshBAN" pitchFamily="2" charset="0"/>
              <a:cs typeface="NikoshBAN" pitchFamily="2" charset="0"/>
            </a:endParaRPr>
          </a:p>
        </p:txBody>
      </p:sp>
      <p:sp>
        <p:nvSpPr>
          <p:cNvPr id="3" name="Content Placeholder 2"/>
          <p:cNvSpPr>
            <a:spLocks noGrp="1"/>
          </p:cNvSpPr>
          <p:nvPr>
            <p:ph idx="1"/>
          </p:nvPr>
        </p:nvSpPr>
        <p:spPr>
          <a:xfrm>
            <a:off x="228600" y="1219200"/>
            <a:ext cx="8763000" cy="5059363"/>
          </a:xfrm>
          <a:ln w="38100"/>
        </p:spPr>
        <p:style>
          <a:lnRef idx="1">
            <a:schemeClr val="accent5"/>
          </a:lnRef>
          <a:fillRef idx="2">
            <a:schemeClr val="accent5"/>
          </a:fillRef>
          <a:effectRef idx="1">
            <a:schemeClr val="accent5"/>
          </a:effectRef>
          <a:fontRef idx="minor">
            <a:schemeClr val="dk1"/>
          </a:fontRef>
        </p:style>
        <p:txBody>
          <a:bodyPr>
            <a:noAutofit/>
          </a:bodyPr>
          <a:lstStyle/>
          <a:p>
            <a:pPr marL="0" indent="0">
              <a:lnSpc>
                <a:spcPct val="200000"/>
              </a:lnSpc>
              <a:buNone/>
            </a:pPr>
            <a:r>
              <a:rPr lang="bn-IN" dirty="0" smtClean="0">
                <a:latin typeface="NikoshBAN" pitchFamily="2" charset="0"/>
                <a:cs typeface="NikoshBAN" pitchFamily="2" charset="0"/>
              </a:rPr>
              <a:t>১। </a:t>
            </a:r>
            <a:r>
              <a:rPr lang="bn-BD" dirty="0" smtClean="0">
                <a:latin typeface="NikoshBAN" pitchFamily="2" charset="0"/>
                <a:cs typeface="NikoshBAN" pitchFamily="2" charset="0"/>
              </a:rPr>
              <a:t>লখার </a:t>
            </a:r>
            <a:r>
              <a:rPr lang="bn-IN" dirty="0" smtClean="0">
                <a:latin typeface="NikoshBAN" pitchFamily="2" charset="0"/>
                <a:cs typeface="NikoshBAN" pitchFamily="2" charset="0"/>
              </a:rPr>
              <a:t>পরিচয় </a:t>
            </a:r>
            <a:r>
              <a:rPr lang="bn-BD" dirty="0" smtClean="0">
                <a:latin typeface="NikoshBAN" pitchFamily="2" charset="0"/>
                <a:cs typeface="NikoshBAN" pitchFamily="2" charset="0"/>
              </a:rPr>
              <a:t>বলতে </a:t>
            </a:r>
            <a:r>
              <a:rPr lang="bn-BD" dirty="0" smtClean="0">
                <a:latin typeface="NikoshBAN" pitchFamily="2" charset="0"/>
                <a:cs typeface="NikoshBAN" pitchFamily="2" charset="0"/>
              </a:rPr>
              <a:t>পারবে।</a:t>
            </a:r>
          </a:p>
          <a:p>
            <a:pPr marL="0" indent="0">
              <a:lnSpc>
                <a:spcPct val="200000"/>
              </a:lnSpc>
              <a:buNone/>
            </a:pPr>
            <a:r>
              <a:rPr lang="bn-IN" dirty="0" smtClean="0">
                <a:latin typeface="NikoshBAN" pitchFamily="2" charset="0"/>
                <a:cs typeface="NikoshBAN" pitchFamily="2" charset="0"/>
              </a:rPr>
              <a:t>২। </a:t>
            </a:r>
            <a:r>
              <a:rPr lang="bn-BD" dirty="0" smtClean="0">
                <a:latin typeface="NikoshBAN" pitchFamily="2" charset="0"/>
                <a:cs typeface="NikoshBAN" pitchFamily="2" charset="0"/>
              </a:rPr>
              <a:t>লখার দিন কিভাবে </a:t>
            </a:r>
            <a:r>
              <a:rPr lang="bn-BD" dirty="0" smtClean="0">
                <a:latin typeface="NikoshBAN" pitchFamily="2" charset="0"/>
                <a:cs typeface="NikoshBAN" pitchFamily="2" charset="0"/>
              </a:rPr>
              <a:t>কাটে </a:t>
            </a:r>
            <a:r>
              <a:rPr lang="bn-IN" dirty="0" smtClean="0">
                <a:latin typeface="NikoshBAN" pitchFamily="2" charset="0"/>
                <a:cs typeface="NikoshBAN" pitchFamily="2" charset="0"/>
              </a:rPr>
              <a:t>তা </a:t>
            </a:r>
            <a:r>
              <a:rPr lang="bn-IN" dirty="0" smtClean="0">
                <a:latin typeface="NikoshBAN" pitchFamily="2" charset="0"/>
                <a:cs typeface="NikoshBAN" pitchFamily="2" charset="0"/>
              </a:rPr>
              <a:t>বর্ণনা করতে</a:t>
            </a:r>
            <a:r>
              <a:rPr lang="bn-BD" dirty="0" smtClean="0">
                <a:latin typeface="NikoshBAN" pitchFamily="2" charset="0"/>
                <a:cs typeface="NikoshBAN" pitchFamily="2" charset="0"/>
              </a:rPr>
              <a:t> </a:t>
            </a:r>
            <a:r>
              <a:rPr lang="bn-BD" dirty="0">
                <a:latin typeface="NikoshBAN" pitchFamily="2" charset="0"/>
                <a:cs typeface="NikoshBAN" pitchFamily="2" charset="0"/>
              </a:rPr>
              <a:t>পারবে</a:t>
            </a:r>
            <a:r>
              <a:rPr lang="bn-BD" dirty="0" smtClean="0">
                <a:latin typeface="NikoshBAN" pitchFamily="2" charset="0"/>
                <a:cs typeface="NikoshBAN" pitchFamily="2" charset="0"/>
              </a:rPr>
              <a:t>।</a:t>
            </a:r>
            <a:r>
              <a:rPr lang="bn-IN" dirty="0" smtClean="0">
                <a:latin typeface="NikoshBAN" pitchFamily="2" charset="0"/>
                <a:cs typeface="NikoshBAN" pitchFamily="2" charset="0"/>
              </a:rPr>
              <a:t> </a:t>
            </a:r>
            <a:endParaRPr lang="bn-BD" dirty="0" smtClean="0">
              <a:latin typeface="NikoshBAN" pitchFamily="2" charset="0"/>
              <a:cs typeface="NikoshBAN" pitchFamily="2" charset="0"/>
            </a:endParaRPr>
          </a:p>
          <a:p>
            <a:pPr marL="0" indent="0">
              <a:lnSpc>
                <a:spcPct val="200000"/>
              </a:lnSpc>
              <a:buNone/>
            </a:pPr>
            <a:r>
              <a:rPr lang="bn-IN" dirty="0" smtClean="0">
                <a:latin typeface="NikoshBAN" pitchFamily="2" charset="0"/>
                <a:cs typeface="NikoshBAN" pitchFamily="2" charset="0"/>
              </a:rPr>
              <a:t>৩। </a:t>
            </a:r>
            <a:r>
              <a:rPr lang="bn-BD" dirty="0" smtClean="0">
                <a:latin typeface="NikoshBAN" pitchFamily="2" charset="0"/>
                <a:cs typeface="NikoshBAN" pitchFamily="2" charset="0"/>
              </a:rPr>
              <a:t>শ</a:t>
            </a:r>
            <a:r>
              <a:rPr lang="bn-IN" dirty="0" smtClean="0">
                <a:latin typeface="NikoshBAN" pitchFamily="2" charset="0"/>
                <a:cs typeface="NikoshBAN" pitchFamily="2" charset="0"/>
              </a:rPr>
              <a:t>হী</a:t>
            </a:r>
            <a:r>
              <a:rPr lang="bn-BD" dirty="0" smtClean="0">
                <a:latin typeface="NikoshBAN" pitchFamily="2" charset="0"/>
                <a:cs typeface="NikoshBAN" pitchFamily="2" charset="0"/>
              </a:rPr>
              <a:t>দ </a:t>
            </a:r>
            <a:r>
              <a:rPr lang="bn-BD" dirty="0" smtClean="0">
                <a:latin typeface="NikoshBAN" pitchFamily="2" charset="0"/>
                <a:cs typeface="NikoshBAN" pitchFamily="2" charset="0"/>
              </a:rPr>
              <a:t>মিনারে লখার </a:t>
            </a:r>
            <a:r>
              <a:rPr lang="bn-BD" dirty="0" smtClean="0">
                <a:latin typeface="NikoshBAN" pitchFamily="2" charset="0"/>
                <a:cs typeface="NikoshBAN" pitchFamily="2" charset="0"/>
              </a:rPr>
              <a:t>ফুল </a:t>
            </a:r>
            <a:r>
              <a:rPr lang="bn-BD" dirty="0" smtClean="0">
                <a:latin typeface="NikoshBAN" pitchFamily="2" charset="0"/>
                <a:cs typeface="NikoshBAN" pitchFamily="2" charset="0"/>
              </a:rPr>
              <a:t>দেওয়া ব্যাখ্যা করতে পারবে।</a:t>
            </a:r>
          </a:p>
          <a:p>
            <a:pPr marL="0" indent="0">
              <a:lnSpc>
                <a:spcPct val="200000"/>
              </a:lnSpc>
              <a:buNone/>
            </a:pPr>
            <a:r>
              <a:rPr lang="bn-IN" dirty="0" smtClean="0">
                <a:latin typeface="NikoshBAN" pitchFamily="2" charset="0"/>
                <a:cs typeface="NikoshBAN" pitchFamily="2" charset="0"/>
              </a:rPr>
              <a:t>৪। </a:t>
            </a:r>
            <a:r>
              <a:rPr lang="bn-BD" dirty="0" smtClean="0">
                <a:latin typeface="NikoshBAN" pitchFamily="2" charset="0"/>
                <a:cs typeface="NikoshBAN" pitchFamily="2" charset="0"/>
              </a:rPr>
              <a:t>শ</a:t>
            </a:r>
            <a:r>
              <a:rPr lang="bn-IN" dirty="0" smtClean="0">
                <a:latin typeface="NikoshBAN" pitchFamily="2" charset="0"/>
                <a:cs typeface="NikoshBAN" pitchFamily="2" charset="0"/>
              </a:rPr>
              <a:t>হী</a:t>
            </a:r>
            <a:r>
              <a:rPr lang="bn-BD" dirty="0" smtClean="0">
                <a:latin typeface="NikoshBAN" pitchFamily="2" charset="0"/>
                <a:cs typeface="NikoshBAN" pitchFamily="2" charset="0"/>
              </a:rPr>
              <a:t>দ </a:t>
            </a:r>
            <a:r>
              <a:rPr lang="bn-BD" dirty="0" smtClean="0">
                <a:latin typeface="NikoshBAN" pitchFamily="2" charset="0"/>
                <a:cs typeface="NikoshBAN" pitchFamily="2" charset="0"/>
              </a:rPr>
              <a:t>দিবসের গানে লখার যে অনুভূতি তা বিশ্লেষণ করতে পারবে</a:t>
            </a:r>
            <a:r>
              <a:rPr lang="bn-BD" dirty="0" smtClean="0">
                <a:latin typeface="NikoshBAN" pitchFamily="2" charset="0"/>
                <a:cs typeface="NikoshBAN" pitchFamily="2" charset="0"/>
              </a:rPr>
              <a:t>।</a:t>
            </a:r>
            <a:r>
              <a:rPr lang="bn-IN" dirty="0" smtClean="0">
                <a:latin typeface="NikoshBAN" pitchFamily="2" charset="0"/>
                <a:cs typeface="NikoshBAN" pitchFamily="2" charset="0"/>
              </a:rPr>
              <a:t> </a:t>
            </a:r>
            <a:endParaRPr lang="en-US" dirty="0">
              <a:latin typeface="NikoshBAN" pitchFamily="2" charset="0"/>
              <a:cs typeface="NikoshBAN" pitchFamily="2" charset="0"/>
            </a:endParaRPr>
          </a:p>
        </p:txBody>
      </p:sp>
    </p:spTree>
    <p:extLst>
      <p:ext uri="{BB962C8B-B14F-4D97-AF65-F5344CB8AC3E}">
        <p14:creationId xmlns:p14="http://schemas.microsoft.com/office/powerpoint/2010/main" xmlns="" val="115513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3000" fill="hold"/>
                                        <p:tgtEl>
                                          <p:spTgt spid="2"/>
                                        </p:tgtEl>
                                        <p:attrNameLst>
                                          <p:attrName>ppt_x</p:attrName>
                                        </p:attrNameLst>
                                      </p:cBhvr>
                                      <p:tavLst>
                                        <p:tav tm="0">
                                          <p:val>
                                            <p:strVal val="#ppt_x"/>
                                          </p:val>
                                        </p:tav>
                                        <p:tav tm="100000">
                                          <p:val>
                                            <p:strVal val="#ppt_x"/>
                                          </p:val>
                                        </p:tav>
                                      </p:tavLst>
                                    </p:anim>
                                    <p:anim calcmode="lin" valueType="num">
                                      <p:cBhvr additive="base">
                                        <p:cTn id="8" dur="3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wheel(1)">
                                      <p:cBhvr>
                                        <p:cTn id="13" dur="30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heel(1)">
                                      <p:cBhvr>
                                        <p:cTn id="18" dur="3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heel(1)">
                                      <p:cBhvr>
                                        <p:cTn id="23" dur="3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heel(1)">
                                      <p:cBhvr>
                                        <p:cTn id="28" dur="3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heel(1)">
                                      <p:cBhvr>
                                        <p:cTn id="33" dur="3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34311" y="668910"/>
            <a:ext cx="6477000" cy="5676472"/>
          </a:xfrm>
          <a:prstGeom prst="rect">
            <a:avLst/>
          </a:prstGeom>
        </p:spPr>
      </p:pic>
      <p:sp>
        <p:nvSpPr>
          <p:cNvPr id="3" name="TextBox 2"/>
          <p:cNvSpPr txBox="1"/>
          <p:nvPr/>
        </p:nvSpPr>
        <p:spPr>
          <a:xfrm rot="19621275">
            <a:off x="2491722" y="2376114"/>
            <a:ext cx="3279099" cy="1446550"/>
          </a:xfrm>
          <a:prstGeom prst="rect">
            <a:avLst/>
          </a:prstGeom>
          <a:noFill/>
        </p:spPr>
        <p:txBody>
          <a:bodyPr wrap="square" rtlCol="0">
            <a:spAutoFit/>
          </a:bodyPr>
          <a:lstStyle/>
          <a:p>
            <a:r>
              <a:rPr lang="bn-BD" sz="8800" dirty="0" smtClean="0">
                <a:solidFill>
                  <a:schemeClr val="bg1"/>
                </a:solidFill>
                <a:latin typeface="NikoshBAN" pitchFamily="2" charset="0"/>
                <a:cs typeface="NikoshBAN" pitchFamily="2" charset="0"/>
              </a:rPr>
              <a:t>স্বাগতম</a:t>
            </a:r>
            <a:endParaRPr lang="en-US" sz="8800" dirty="0">
              <a:solidFill>
                <a:schemeClr val="bg1"/>
              </a:solidFill>
              <a:latin typeface="NikoshBAN" pitchFamily="2" charset="0"/>
              <a:cs typeface="NikoshBAN" pitchFamily="2" charset="0"/>
            </a:endParaRPr>
          </a:p>
        </p:txBody>
      </p:sp>
    </p:spTree>
    <p:extLst>
      <p:ext uri="{BB962C8B-B14F-4D97-AF65-F5344CB8AC3E}">
        <p14:creationId xmlns:p14="http://schemas.microsoft.com/office/powerpoint/2010/main" xmlns="" val="382044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3000" fill="hold"/>
                                        <p:tgtEl>
                                          <p:spTgt spid="2"/>
                                        </p:tgtEl>
                                        <p:attrNameLst>
                                          <p:attrName>ppt_x</p:attrName>
                                        </p:attrNameLst>
                                      </p:cBhvr>
                                      <p:tavLst>
                                        <p:tav tm="0">
                                          <p:val>
                                            <p:strVal val="#ppt_x"/>
                                          </p:val>
                                        </p:tav>
                                        <p:tav tm="100000">
                                          <p:val>
                                            <p:strVal val="#ppt_x"/>
                                          </p:val>
                                        </p:tav>
                                      </p:tavLst>
                                    </p:anim>
                                    <p:anim calcmode="lin" valueType="num">
                                      <p:cBhvr additive="base">
                                        <p:cTn id="8" dur="3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heel(1)">
                                      <p:cBhvr>
                                        <p:cTn id="13" dur="3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09600" y="304799"/>
            <a:ext cx="3505200" cy="25146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267200" y="304799"/>
            <a:ext cx="4114800" cy="2362201"/>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143000" y="3156734"/>
            <a:ext cx="5943600" cy="3472665"/>
          </a:xfrm>
          <a:prstGeom prst="rect">
            <a:avLst/>
          </a:prstGeom>
        </p:spPr>
      </p:pic>
    </p:spTree>
    <p:extLst>
      <p:ext uri="{BB962C8B-B14F-4D97-AF65-F5344CB8AC3E}">
        <p14:creationId xmlns:p14="http://schemas.microsoft.com/office/powerpoint/2010/main" xmlns="" val="179421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0"/>
                                        <p:tgtEl>
                                          <p:spTgt spid="2"/>
                                        </p:tgtEl>
                                      </p:cBhvr>
                                    </p:animEffect>
                                    <p:anim calcmode="lin" valueType="num">
                                      <p:cBhvr>
                                        <p:cTn id="8" dur="3000" fill="hold"/>
                                        <p:tgtEl>
                                          <p:spTgt spid="2"/>
                                        </p:tgtEl>
                                        <p:attrNameLst>
                                          <p:attrName>ppt_x</p:attrName>
                                        </p:attrNameLst>
                                      </p:cBhvr>
                                      <p:tavLst>
                                        <p:tav tm="0">
                                          <p:val>
                                            <p:strVal val="#ppt_x"/>
                                          </p:val>
                                        </p:tav>
                                        <p:tav tm="100000">
                                          <p:val>
                                            <p:strVal val="#ppt_x"/>
                                          </p:val>
                                        </p:tav>
                                      </p:tavLst>
                                    </p:anim>
                                    <p:anim calcmode="lin" valueType="num">
                                      <p:cBhvr>
                                        <p:cTn id="9" dur="3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870">
                                          <p:stCondLst>
                                            <p:cond delay="0"/>
                                          </p:stCondLst>
                                        </p:cTn>
                                        <p:tgtEl>
                                          <p:spTgt spid="3"/>
                                        </p:tgtEl>
                                      </p:cBhvr>
                                    </p:animEffect>
                                    <p:anim calcmode="lin" valueType="num">
                                      <p:cBhvr>
                                        <p:cTn id="15" dur="2733"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996"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996" tmFilter="0, 0; 0.125,0.2665; 0.25,0.4; 0.375,0.465; 0.5,0.5;  0.625,0.535; 0.75,0.6; 0.875,0.7335; 1,1">
                                          <p:stCondLst>
                                            <p:cond delay="996"/>
                                          </p:stCondLst>
                                        </p:cTn>
                                        <p:tgtEl>
                                          <p:spTgt spid="3"/>
                                        </p:tgtEl>
                                        <p:attrNameLst>
                                          <p:attrName>ppt_y</p:attrName>
                                        </p:attrNameLst>
                                      </p:cBhvr>
                                      <p:tavLst>
                                        <p:tav tm="0" fmla="#ppt_y-sin(pi*$)/9">
                                          <p:val>
                                            <p:fltVal val="0"/>
                                          </p:val>
                                        </p:tav>
                                        <p:tav tm="100000">
                                          <p:val>
                                            <p:fltVal val="1"/>
                                          </p:val>
                                        </p:tav>
                                      </p:tavLst>
                                    </p:anim>
                                    <p:anim calcmode="lin" valueType="num">
                                      <p:cBhvr>
                                        <p:cTn id="18" dur="498" tmFilter="0, 0; 0.125,0.2665; 0.25,0.4; 0.375,0.465; 0.5,0.5;  0.625,0.535; 0.75,0.6; 0.875,0.7335; 1,1">
                                          <p:stCondLst>
                                            <p:cond delay="1986"/>
                                          </p:stCondLst>
                                        </p:cTn>
                                        <p:tgtEl>
                                          <p:spTgt spid="3"/>
                                        </p:tgtEl>
                                        <p:attrNameLst>
                                          <p:attrName>ppt_y</p:attrName>
                                        </p:attrNameLst>
                                      </p:cBhvr>
                                      <p:tavLst>
                                        <p:tav tm="0" fmla="#ppt_y-sin(pi*$)/27">
                                          <p:val>
                                            <p:fltVal val="0"/>
                                          </p:val>
                                        </p:tav>
                                        <p:tav tm="100000">
                                          <p:val>
                                            <p:fltVal val="1"/>
                                          </p:val>
                                        </p:tav>
                                      </p:tavLst>
                                    </p:anim>
                                    <p:anim calcmode="lin" valueType="num">
                                      <p:cBhvr>
                                        <p:cTn id="19" dur="246" tmFilter="0, 0; 0.125,0.2665; 0.25,0.4; 0.375,0.465; 0.5,0.5;  0.625,0.535; 0.75,0.6; 0.875,0.7335; 1,1">
                                          <p:stCondLst>
                                            <p:cond delay="2484"/>
                                          </p:stCondLst>
                                        </p:cTn>
                                        <p:tgtEl>
                                          <p:spTgt spid="3"/>
                                        </p:tgtEl>
                                        <p:attrNameLst>
                                          <p:attrName>ppt_y</p:attrName>
                                        </p:attrNameLst>
                                      </p:cBhvr>
                                      <p:tavLst>
                                        <p:tav tm="0" fmla="#ppt_y-sin(pi*$)/81">
                                          <p:val>
                                            <p:fltVal val="0"/>
                                          </p:val>
                                        </p:tav>
                                        <p:tav tm="100000">
                                          <p:val>
                                            <p:fltVal val="1"/>
                                          </p:val>
                                        </p:tav>
                                      </p:tavLst>
                                    </p:anim>
                                    <p:animScale>
                                      <p:cBhvr>
                                        <p:cTn id="20" dur="39">
                                          <p:stCondLst>
                                            <p:cond delay="975"/>
                                          </p:stCondLst>
                                        </p:cTn>
                                        <p:tgtEl>
                                          <p:spTgt spid="3"/>
                                        </p:tgtEl>
                                      </p:cBhvr>
                                      <p:to x="100000" y="60000"/>
                                    </p:animScale>
                                    <p:animScale>
                                      <p:cBhvr>
                                        <p:cTn id="21" dur="249" decel="50000">
                                          <p:stCondLst>
                                            <p:cond delay="1014"/>
                                          </p:stCondLst>
                                        </p:cTn>
                                        <p:tgtEl>
                                          <p:spTgt spid="3"/>
                                        </p:tgtEl>
                                      </p:cBhvr>
                                      <p:to x="100000" y="100000"/>
                                    </p:animScale>
                                    <p:animScale>
                                      <p:cBhvr>
                                        <p:cTn id="22" dur="39">
                                          <p:stCondLst>
                                            <p:cond delay="1968"/>
                                          </p:stCondLst>
                                        </p:cTn>
                                        <p:tgtEl>
                                          <p:spTgt spid="3"/>
                                        </p:tgtEl>
                                      </p:cBhvr>
                                      <p:to x="100000" y="80000"/>
                                    </p:animScale>
                                    <p:animScale>
                                      <p:cBhvr>
                                        <p:cTn id="23" dur="249" decel="50000">
                                          <p:stCondLst>
                                            <p:cond delay="2007"/>
                                          </p:stCondLst>
                                        </p:cTn>
                                        <p:tgtEl>
                                          <p:spTgt spid="3"/>
                                        </p:tgtEl>
                                      </p:cBhvr>
                                      <p:to x="100000" y="100000"/>
                                    </p:animScale>
                                    <p:animScale>
                                      <p:cBhvr>
                                        <p:cTn id="24" dur="39">
                                          <p:stCondLst>
                                            <p:cond delay="2463"/>
                                          </p:stCondLst>
                                        </p:cTn>
                                        <p:tgtEl>
                                          <p:spTgt spid="3"/>
                                        </p:tgtEl>
                                      </p:cBhvr>
                                      <p:to x="100000" y="90000"/>
                                    </p:animScale>
                                    <p:animScale>
                                      <p:cBhvr>
                                        <p:cTn id="25" dur="249" decel="50000">
                                          <p:stCondLst>
                                            <p:cond delay="2502"/>
                                          </p:stCondLst>
                                        </p:cTn>
                                        <p:tgtEl>
                                          <p:spTgt spid="3"/>
                                        </p:tgtEl>
                                      </p:cBhvr>
                                      <p:to x="100000" y="100000"/>
                                    </p:animScale>
                                    <p:animScale>
                                      <p:cBhvr>
                                        <p:cTn id="26" dur="39">
                                          <p:stCondLst>
                                            <p:cond delay="2712"/>
                                          </p:stCondLst>
                                        </p:cTn>
                                        <p:tgtEl>
                                          <p:spTgt spid="3"/>
                                        </p:tgtEl>
                                      </p:cBhvr>
                                      <p:to x="100000" y="95000"/>
                                    </p:animScale>
                                    <p:animScale>
                                      <p:cBhvr>
                                        <p:cTn id="27" dur="249" decel="50000">
                                          <p:stCondLst>
                                            <p:cond delay="2751"/>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3000"/>
                                        <p:tgtEl>
                                          <p:spTgt spid="4"/>
                                        </p:tgtEl>
                                      </p:cBhvr>
                                    </p:animEffect>
                                    <p:anim calcmode="lin" valueType="num">
                                      <p:cBhvr>
                                        <p:cTn id="33" dur="3000" fill="hold"/>
                                        <p:tgtEl>
                                          <p:spTgt spid="4"/>
                                        </p:tgtEl>
                                        <p:attrNameLst>
                                          <p:attrName>ppt_w</p:attrName>
                                        </p:attrNameLst>
                                      </p:cBhvr>
                                      <p:tavLst>
                                        <p:tav tm="0" fmla="#ppt_w*sin(2.5*pi*$)">
                                          <p:val>
                                            <p:fltVal val="0"/>
                                          </p:val>
                                        </p:tav>
                                        <p:tav tm="100000">
                                          <p:val>
                                            <p:fltVal val="1"/>
                                          </p:val>
                                        </p:tav>
                                      </p:tavLst>
                                    </p:anim>
                                    <p:anim calcmode="lin" valueType="num">
                                      <p:cBhvr>
                                        <p:cTn id="34" dur="3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57150">
            <a:solidFill>
              <a:srgbClr val="00B050"/>
            </a:solidFill>
          </a:ln>
        </p:spPr>
        <p:style>
          <a:lnRef idx="1">
            <a:schemeClr val="accent3"/>
          </a:lnRef>
          <a:fillRef idx="2">
            <a:schemeClr val="accent3"/>
          </a:fillRef>
          <a:effectRef idx="1">
            <a:schemeClr val="accent3"/>
          </a:effectRef>
          <a:fontRef idx="minor">
            <a:schemeClr val="dk1"/>
          </a:fontRef>
        </p:style>
        <p:txBody>
          <a:bodyPr>
            <a:noAutofit/>
          </a:bodyPr>
          <a:lstStyle/>
          <a:p>
            <a:r>
              <a:rPr lang="bn-BD" sz="7200" dirty="0" smtClean="0">
                <a:latin typeface="NikoshBAN" pitchFamily="2" charset="0"/>
                <a:cs typeface="NikoshBAN" pitchFamily="2" charset="0"/>
              </a:rPr>
              <a:t>পাঠ শিরোনাম</a:t>
            </a:r>
            <a:endParaRPr lang="en-US" sz="7200" dirty="0">
              <a:latin typeface="NikoshBAN" pitchFamily="2" charset="0"/>
              <a:cs typeface="NikoshBAN" pitchFamily="2" charset="0"/>
            </a:endParaRPr>
          </a:p>
        </p:txBody>
      </p:sp>
      <p:sp>
        <p:nvSpPr>
          <p:cNvPr id="3" name="Content Placeholder 2"/>
          <p:cNvSpPr>
            <a:spLocks noGrp="1"/>
          </p:cNvSpPr>
          <p:nvPr>
            <p:ph idx="1"/>
          </p:nvPr>
        </p:nvSpPr>
        <p:spPr>
          <a:xfrm>
            <a:off x="304800" y="1600200"/>
            <a:ext cx="8229600" cy="4648199"/>
          </a:xfrm>
          <a:blipFill dpi="0" rotWithShape="1">
            <a:blip r:embed="rId2"/>
            <a:srcRect/>
            <a:tile tx="0" ty="0" sx="100000" sy="100000" flip="none" algn="tl"/>
          </a:blipFill>
          <a:ln>
            <a:solidFill>
              <a:srgbClr val="00B0F0"/>
            </a:solidFill>
            <a:prstDash val="lgDashDot"/>
          </a:ln>
        </p:spPr>
        <p:txBody>
          <a:bodyPr>
            <a:normAutofit/>
          </a:bodyPr>
          <a:lstStyle/>
          <a:p>
            <a:pPr marL="0" indent="0">
              <a:buNone/>
            </a:pPr>
            <a:r>
              <a:rPr lang="bn-BD" sz="6000" dirty="0" smtClean="0"/>
              <a:t>   </a:t>
            </a:r>
          </a:p>
          <a:p>
            <a:pPr marL="0" indent="0" algn="ctr">
              <a:buNone/>
            </a:pPr>
            <a:r>
              <a:rPr lang="bn-BD" sz="8000" dirty="0" smtClean="0">
                <a:solidFill>
                  <a:srgbClr val="0070C0"/>
                </a:solidFill>
                <a:latin typeface="NikoshBAN" pitchFamily="2" charset="0"/>
                <a:cs typeface="NikoshBAN" pitchFamily="2" charset="0"/>
              </a:rPr>
              <a:t>লখার একুশে</a:t>
            </a:r>
            <a:r>
              <a:rPr lang="bn-IN" sz="8000" dirty="0" smtClean="0">
                <a:solidFill>
                  <a:srgbClr val="0070C0"/>
                </a:solidFill>
                <a:latin typeface="NikoshBAN" pitchFamily="2" charset="0"/>
                <a:cs typeface="NikoshBAN" pitchFamily="2" charset="0"/>
              </a:rPr>
              <a:t> </a:t>
            </a:r>
          </a:p>
          <a:p>
            <a:pPr marL="0" indent="0" algn="ctr">
              <a:buNone/>
            </a:pPr>
            <a:r>
              <a:rPr lang="bn-IN" sz="4800" dirty="0" smtClean="0">
                <a:latin typeface="NikoshBAN" pitchFamily="2" charset="0"/>
                <a:cs typeface="NikoshBAN" pitchFamily="2" charset="0"/>
              </a:rPr>
              <a:t>                       </a:t>
            </a:r>
            <a:r>
              <a:rPr lang="bn-BD" sz="4800" dirty="0" smtClean="0">
                <a:latin typeface="NikoshBAN" pitchFamily="2" charset="0"/>
                <a:cs typeface="NikoshBAN" pitchFamily="2" charset="0"/>
              </a:rPr>
              <a:t> </a:t>
            </a:r>
            <a:r>
              <a:rPr lang="bn-BD" sz="4800" dirty="0" smtClean="0">
                <a:latin typeface="NikoshBAN" pitchFamily="2" charset="0"/>
                <a:cs typeface="NikoshBAN" pitchFamily="2" charset="0"/>
              </a:rPr>
              <a:t>আবুবকর </a:t>
            </a:r>
            <a:r>
              <a:rPr lang="bn-BD" sz="4800" dirty="0" smtClean="0">
                <a:latin typeface="NikoshBAN" pitchFamily="2" charset="0"/>
                <a:cs typeface="NikoshBAN" pitchFamily="2" charset="0"/>
              </a:rPr>
              <a:t>সিদ্দিক</a:t>
            </a:r>
            <a:r>
              <a:rPr lang="bn-IN" sz="4800" dirty="0" smtClean="0">
                <a:latin typeface="NikoshBAN" pitchFamily="2" charset="0"/>
                <a:cs typeface="NikoshBAN" pitchFamily="2" charset="0"/>
              </a:rPr>
              <a:t> </a:t>
            </a:r>
            <a:endParaRPr lang="en-US" sz="4800" dirty="0" smtClean="0">
              <a:latin typeface="NikoshBAN" pitchFamily="2" charset="0"/>
              <a:cs typeface="NikoshBAN" pitchFamily="2" charset="0"/>
            </a:endParaRPr>
          </a:p>
          <a:p>
            <a:pPr marL="0" indent="0" algn="ctr">
              <a:buNone/>
            </a:pPr>
            <a:endParaRPr lang="en-US" sz="8000" dirty="0">
              <a:solidFill>
                <a:srgbClr val="0070C0"/>
              </a:solidFill>
              <a:latin typeface="NikoshBAN" pitchFamily="2" charset="0"/>
              <a:cs typeface="NikoshBAN" pitchFamily="2" charset="0"/>
            </a:endParaRPr>
          </a:p>
        </p:txBody>
      </p:sp>
    </p:spTree>
    <p:extLst>
      <p:ext uri="{BB962C8B-B14F-4D97-AF65-F5344CB8AC3E}">
        <p14:creationId xmlns:p14="http://schemas.microsoft.com/office/powerpoint/2010/main" xmlns="" val="314910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0" fill="hold"/>
                                        <p:tgtEl>
                                          <p:spTgt spid="3">
                                            <p:bg/>
                                          </p:spTgt>
                                        </p:tgtEl>
                                        <p:attrNameLst>
                                          <p:attrName>ppt_w</p:attrName>
                                        </p:attrNameLst>
                                      </p:cBhvr>
                                      <p:tavLst>
                                        <p:tav tm="0">
                                          <p:val>
                                            <p:fltVal val="0"/>
                                          </p:val>
                                        </p:tav>
                                        <p:tav tm="100000">
                                          <p:val>
                                            <p:strVal val="#ppt_w"/>
                                          </p:val>
                                        </p:tav>
                                      </p:tavLst>
                                    </p:anim>
                                    <p:anim calcmode="lin" valueType="num">
                                      <p:cBhvr>
                                        <p:cTn id="13" dur="5000" fill="hold"/>
                                        <p:tgtEl>
                                          <p:spTgt spid="3">
                                            <p:bg/>
                                          </p:spTgt>
                                        </p:tgtEl>
                                        <p:attrNameLst>
                                          <p:attrName>ppt_h</p:attrName>
                                        </p:attrNameLst>
                                      </p:cBhvr>
                                      <p:tavLst>
                                        <p:tav tm="0">
                                          <p:val>
                                            <p:fltVal val="0"/>
                                          </p:val>
                                        </p:tav>
                                        <p:tav tm="100000">
                                          <p:val>
                                            <p:strVal val="#ppt_h"/>
                                          </p:val>
                                        </p:tav>
                                      </p:tavLst>
                                    </p:anim>
                                    <p:animEffect transition="in" filter="fade">
                                      <p:cBhvr>
                                        <p:cTn id="14" dur="5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1" dur="5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5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7" dur="5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8" dur="5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5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4" dur="5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5" dur="5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xmlns="" val="1419856698"/>
              </p:ext>
            </p:extLst>
          </p:nvPr>
        </p:nvGraphicFramePr>
        <p:xfrm>
          <a:off x="381000" y="76200"/>
          <a:ext cx="83820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p:cNvSpPr/>
          <p:nvPr/>
        </p:nvSpPr>
        <p:spPr>
          <a:xfrm>
            <a:off x="3657600" y="2514600"/>
            <a:ext cx="2286000" cy="2133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733800" y="2971800"/>
            <a:ext cx="2133600" cy="1077218"/>
          </a:xfrm>
          <a:prstGeom prst="rect">
            <a:avLst/>
          </a:prstGeom>
          <a:noFill/>
        </p:spPr>
        <p:txBody>
          <a:bodyPr wrap="square" rtlCol="0">
            <a:spAutoFit/>
          </a:bodyPr>
          <a:lstStyle/>
          <a:p>
            <a:pPr algn="ctr"/>
            <a:r>
              <a:rPr lang="bn-BD" sz="3200" dirty="0" smtClean="0">
                <a:solidFill>
                  <a:srgbClr val="FFFF00"/>
                </a:solidFill>
                <a:latin typeface="NikoshBAN" pitchFamily="2" charset="0"/>
                <a:cs typeface="NikoshBAN" pitchFamily="2" charset="0"/>
              </a:rPr>
              <a:t>আবুবকর </a:t>
            </a:r>
            <a:r>
              <a:rPr lang="bn-BD" sz="3200" dirty="0" smtClean="0">
                <a:solidFill>
                  <a:srgbClr val="FFFF00"/>
                </a:solidFill>
                <a:latin typeface="NikoshBAN" pitchFamily="2" charset="0"/>
                <a:cs typeface="NikoshBAN" pitchFamily="2" charset="0"/>
              </a:rPr>
              <a:t>সিদ্দিক </a:t>
            </a:r>
            <a:endParaRPr lang="en-US" sz="3200" dirty="0">
              <a:solidFill>
                <a:srgbClr val="FFFF00"/>
              </a:solidFill>
              <a:latin typeface="NikoshBAN" pitchFamily="2" charset="0"/>
              <a:cs typeface="NikoshBAN" pitchFamily="2" charset="0"/>
            </a:endParaRPr>
          </a:p>
        </p:txBody>
      </p:sp>
    </p:spTree>
    <p:extLst>
      <p:ext uri="{BB962C8B-B14F-4D97-AF65-F5344CB8AC3E}">
        <p14:creationId xmlns:p14="http://schemas.microsoft.com/office/powerpoint/2010/main" xmlns="" val="1462066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 calcmode="lin" valueType="num">
                                      <p:cBhvr>
                                        <p:cTn id="9" dur="2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914400"/>
            <a:ext cx="5791200" cy="1477328"/>
          </a:xfrm>
          <a:prstGeom prst="rect">
            <a:avLst/>
          </a:prstGeom>
          <a:noFill/>
        </p:spPr>
        <p:txBody>
          <a:bodyPr wrap="square" rtlCol="0">
            <a:spAutoFit/>
          </a:bodyPr>
          <a:lstStyle/>
          <a:p>
            <a:pPr marL="285750" indent="-285750">
              <a:buFont typeface="Wingdings" pitchFamily="2" charset="2"/>
              <a:buChar char="q"/>
            </a:pPr>
            <a:r>
              <a:rPr lang="bn-BD" dirty="0" smtClean="0">
                <a:solidFill>
                  <a:srgbClr val="00B050"/>
                </a:solidFill>
              </a:rPr>
              <a:t> </a:t>
            </a:r>
            <a:r>
              <a:rPr lang="bn-BD" sz="7200" dirty="0" smtClean="0">
                <a:solidFill>
                  <a:srgbClr val="00B050"/>
                </a:solidFill>
                <a:latin typeface="NikoshBAN" pitchFamily="2" charset="0"/>
                <a:cs typeface="NikoshBAN" pitchFamily="2" charset="0"/>
              </a:rPr>
              <a:t>আদর্শ </a:t>
            </a:r>
            <a:r>
              <a:rPr lang="bn-BD" sz="7200" dirty="0" smtClean="0">
                <a:solidFill>
                  <a:srgbClr val="00B050"/>
                </a:solidFill>
                <a:latin typeface="NikoshBAN" pitchFamily="2" charset="0"/>
                <a:cs typeface="NikoshBAN" pitchFamily="2" charset="0"/>
              </a:rPr>
              <a:t>পাঠ</a:t>
            </a:r>
            <a:endParaRPr lang="bn-BD" sz="5400" dirty="0" smtClean="0">
              <a:solidFill>
                <a:srgbClr val="00B050"/>
              </a:solidFill>
              <a:latin typeface="NikoshBAN" pitchFamily="2" charset="0"/>
              <a:cs typeface="NikoshBAN" pitchFamily="2" charset="0"/>
            </a:endParaRPr>
          </a:p>
          <a:p>
            <a:pPr marL="285750" indent="-285750"/>
            <a:r>
              <a:rPr lang="bn-BD" dirty="0" smtClean="0">
                <a:solidFill>
                  <a:srgbClr val="00B050"/>
                </a:solidFill>
                <a:latin typeface="NikoshBAN" pitchFamily="2" charset="0"/>
                <a:cs typeface="NikoshBAN" pitchFamily="2" charset="0"/>
              </a:rPr>
              <a:t> </a:t>
            </a:r>
            <a:endParaRPr lang="bn-BD" sz="4800" dirty="0" smtClean="0">
              <a:solidFill>
                <a:srgbClr val="00B050"/>
              </a:solidFill>
              <a:latin typeface="NikoshBAN" pitchFamily="2" charset="0"/>
              <a:cs typeface="NikoshBAN" pitchFamily="2" charset="0"/>
            </a:endParaRPr>
          </a:p>
        </p:txBody>
      </p:sp>
      <p:sp>
        <p:nvSpPr>
          <p:cNvPr id="3" name="Rectangle 2"/>
          <p:cNvSpPr/>
          <p:nvPr/>
        </p:nvSpPr>
        <p:spPr>
          <a:xfrm>
            <a:off x="990600" y="3581400"/>
            <a:ext cx="3286477" cy="1107996"/>
          </a:xfrm>
          <a:prstGeom prst="rect">
            <a:avLst/>
          </a:prstGeom>
        </p:spPr>
        <p:txBody>
          <a:bodyPr wrap="none">
            <a:spAutoFit/>
          </a:bodyPr>
          <a:lstStyle/>
          <a:p>
            <a:pPr marL="285750" indent="-285750">
              <a:buFont typeface="Wingdings" pitchFamily="2" charset="2"/>
              <a:buChar char="q"/>
            </a:pPr>
            <a:r>
              <a:rPr lang="bn-BD" sz="6600" dirty="0" smtClean="0">
                <a:solidFill>
                  <a:srgbClr val="00B050"/>
                </a:solidFill>
                <a:latin typeface="NikoshBAN" pitchFamily="2" charset="0"/>
                <a:cs typeface="NikoshBAN" pitchFamily="2" charset="0"/>
              </a:rPr>
              <a:t>সরব পাঠ</a:t>
            </a:r>
          </a:p>
        </p:txBody>
      </p:sp>
    </p:spTree>
    <p:extLst>
      <p:ext uri="{BB962C8B-B14F-4D97-AF65-F5344CB8AC3E}">
        <p14:creationId xmlns:p14="http://schemas.microsoft.com/office/powerpoint/2010/main" xmlns="" val="3294996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1"/>
          </a:lnRef>
          <a:fillRef idx="2">
            <a:schemeClr val="accent1"/>
          </a:fillRef>
          <a:effectRef idx="1">
            <a:schemeClr val="accent1"/>
          </a:effectRef>
          <a:fontRef idx="minor">
            <a:schemeClr val="dk1"/>
          </a:fontRef>
        </p:style>
        <p:txBody>
          <a:bodyPr>
            <a:noAutofit/>
          </a:bodyPr>
          <a:lstStyle/>
          <a:p>
            <a:r>
              <a:rPr lang="bn-BD" sz="6600" dirty="0" smtClean="0">
                <a:solidFill>
                  <a:schemeClr val="accent6">
                    <a:lumMod val="50000"/>
                  </a:schemeClr>
                </a:solidFill>
                <a:latin typeface="NikoshBAN" pitchFamily="2" charset="0"/>
                <a:cs typeface="NikoshBAN" pitchFamily="2" charset="0"/>
              </a:rPr>
              <a:t>কর্মপত্র -</a:t>
            </a:r>
            <a:r>
              <a:rPr lang="bn-BD" sz="6600" dirty="0" smtClean="0">
                <a:solidFill>
                  <a:schemeClr val="accent6">
                    <a:lumMod val="50000"/>
                  </a:schemeClr>
                </a:solidFill>
                <a:latin typeface="NikoshBAN" pitchFamily="2" charset="0"/>
                <a:cs typeface="NikoshBAN" pitchFamily="2" charset="0"/>
              </a:rPr>
              <a:t>০১</a:t>
            </a:r>
            <a:r>
              <a:rPr lang="bn-IN" sz="6600" dirty="0" smtClean="0">
                <a:solidFill>
                  <a:schemeClr val="accent6">
                    <a:lumMod val="50000"/>
                  </a:schemeClr>
                </a:solidFill>
                <a:latin typeface="NikoshBAN" pitchFamily="2" charset="0"/>
                <a:cs typeface="NikoshBAN" pitchFamily="2" charset="0"/>
              </a:rPr>
              <a:t> (শব্দার্থ) </a:t>
            </a:r>
            <a:endParaRPr lang="en-US" sz="6600" dirty="0">
              <a:solidFill>
                <a:schemeClr val="accent6">
                  <a:lumMod val="50000"/>
                </a:schemeClr>
              </a:solidFill>
              <a:latin typeface="NikoshBAN" pitchFamily="2" charset="0"/>
              <a:cs typeface="NikoshBAN" pitchFamily="2" charset="0"/>
            </a:endParaRPr>
          </a:p>
        </p:txBody>
      </p:sp>
      <p:sp>
        <p:nvSpPr>
          <p:cNvPr id="3" name="Content Placeholder 2"/>
          <p:cNvSpPr>
            <a:spLocks noGrp="1"/>
          </p:cNvSpPr>
          <p:nvPr>
            <p:ph idx="1"/>
          </p:nvPr>
        </p:nvSpPr>
        <p:spPr>
          <a:xfrm>
            <a:off x="457200" y="914400"/>
            <a:ext cx="8229600" cy="5715000"/>
          </a:xfrm>
        </p:spPr>
        <p:txBody>
          <a:bodyPr>
            <a:noAutofit/>
          </a:bodyPr>
          <a:lstStyle/>
          <a:p>
            <a:pPr marL="0" indent="0">
              <a:lnSpc>
                <a:spcPct val="200000"/>
              </a:lnSpc>
              <a:buNone/>
            </a:pPr>
            <a:r>
              <a:rPr lang="bn-BD" sz="3600" dirty="0" smtClean="0">
                <a:solidFill>
                  <a:srgbClr val="FF0000"/>
                </a:solidFill>
                <a:latin typeface="NikoshBAN" pitchFamily="2" charset="0"/>
                <a:cs typeface="NikoshBAN" pitchFamily="2" charset="0"/>
              </a:rPr>
              <a:t>শান-</a:t>
            </a:r>
          </a:p>
          <a:p>
            <a:pPr marL="0" indent="0">
              <a:lnSpc>
                <a:spcPct val="250000"/>
              </a:lnSpc>
              <a:buNone/>
            </a:pPr>
            <a:r>
              <a:rPr lang="bn-BD" sz="3600" dirty="0" smtClean="0">
                <a:solidFill>
                  <a:srgbClr val="FF0000"/>
                </a:solidFill>
                <a:latin typeface="NikoshBAN" pitchFamily="2" charset="0"/>
                <a:cs typeface="NikoshBAN" pitchFamily="2" charset="0"/>
              </a:rPr>
              <a:t>গুলি খেলা-</a:t>
            </a:r>
          </a:p>
          <a:p>
            <a:pPr marL="0" indent="0">
              <a:lnSpc>
                <a:spcPct val="250000"/>
              </a:lnSpc>
              <a:buNone/>
            </a:pPr>
            <a:r>
              <a:rPr lang="bn-BD" sz="3600" dirty="0" smtClean="0">
                <a:solidFill>
                  <a:srgbClr val="FF0000"/>
                </a:solidFill>
                <a:latin typeface="NikoshBAN" pitchFamily="2" charset="0"/>
                <a:cs typeface="NikoshBAN" pitchFamily="2" charset="0"/>
              </a:rPr>
              <a:t>মগডাল-</a:t>
            </a:r>
          </a:p>
          <a:p>
            <a:pPr marL="0" indent="0">
              <a:lnSpc>
                <a:spcPct val="300000"/>
              </a:lnSpc>
              <a:buNone/>
            </a:pPr>
            <a:r>
              <a:rPr lang="bn-BD" sz="3600" dirty="0" smtClean="0">
                <a:solidFill>
                  <a:srgbClr val="FF0000"/>
                </a:solidFill>
                <a:latin typeface="NikoshBAN" pitchFamily="2" charset="0"/>
                <a:cs typeface="NikoshBAN" pitchFamily="2" charset="0"/>
              </a:rPr>
              <a:t>বিষ</a:t>
            </a:r>
            <a:r>
              <a:rPr lang="bn-BD" sz="3600" dirty="0" smtClean="0">
                <a:solidFill>
                  <a:srgbClr val="FF0000"/>
                </a:solidFill>
              </a:rPr>
              <a:t>-</a:t>
            </a: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438400" y="2667000"/>
            <a:ext cx="1828800" cy="1219200"/>
          </a:xfrm>
          <a:prstGeom prst="rect">
            <a:avLst/>
          </a:prstGeom>
        </p:spPr>
      </p:pic>
      <p:sp>
        <p:nvSpPr>
          <p:cNvPr id="5" name="TextBox 4"/>
          <p:cNvSpPr txBox="1"/>
          <p:nvPr/>
        </p:nvSpPr>
        <p:spPr>
          <a:xfrm>
            <a:off x="4267200" y="2971800"/>
            <a:ext cx="2286000" cy="769441"/>
          </a:xfrm>
          <a:prstGeom prst="rect">
            <a:avLst/>
          </a:prstGeom>
          <a:noFill/>
        </p:spPr>
        <p:txBody>
          <a:bodyPr wrap="square" rtlCol="0">
            <a:spAutoFit/>
          </a:bodyPr>
          <a:lstStyle/>
          <a:p>
            <a:r>
              <a:rPr lang="bn-BD" sz="4400" dirty="0" smtClean="0">
                <a:solidFill>
                  <a:srgbClr val="C00000"/>
                </a:solidFill>
                <a:latin typeface="NikoshBAN" pitchFamily="2" charset="0"/>
                <a:cs typeface="NikoshBAN" pitchFamily="2" charset="0"/>
              </a:rPr>
              <a:t>মার্বেল খেলা</a:t>
            </a:r>
            <a:endParaRPr lang="en-US" sz="4400" dirty="0">
              <a:solidFill>
                <a:srgbClr val="C00000"/>
              </a:solidFill>
              <a:latin typeface="NikoshBAN" pitchFamily="2" charset="0"/>
              <a:cs typeface="NikoshBAN" pitchFamily="2"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286000" y="1143000"/>
            <a:ext cx="2057400" cy="1316432"/>
          </a:xfrm>
          <a:prstGeom prst="rect">
            <a:avLst/>
          </a:prstGeom>
        </p:spPr>
      </p:pic>
      <p:sp>
        <p:nvSpPr>
          <p:cNvPr id="7" name="TextBox 6"/>
          <p:cNvSpPr txBox="1"/>
          <p:nvPr/>
        </p:nvSpPr>
        <p:spPr>
          <a:xfrm>
            <a:off x="4500706" y="1600200"/>
            <a:ext cx="1747694" cy="830997"/>
          </a:xfrm>
          <a:prstGeom prst="rect">
            <a:avLst/>
          </a:prstGeom>
          <a:noFill/>
        </p:spPr>
        <p:txBody>
          <a:bodyPr wrap="square" rtlCol="0">
            <a:spAutoFit/>
          </a:bodyPr>
          <a:lstStyle/>
          <a:p>
            <a:r>
              <a:rPr lang="bn-BD" sz="4800" dirty="0" smtClean="0">
                <a:solidFill>
                  <a:srgbClr val="FF0000"/>
                </a:solidFill>
                <a:latin typeface="NikoshBAN" pitchFamily="2" charset="0"/>
                <a:cs typeface="NikoshBAN" pitchFamily="2" charset="0"/>
              </a:rPr>
              <a:t>পাথর</a:t>
            </a:r>
            <a:endParaRPr lang="en-US" sz="4800" dirty="0">
              <a:solidFill>
                <a:srgbClr val="FF0000"/>
              </a:solidFill>
              <a:latin typeface="NikoshBAN" pitchFamily="2" charset="0"/>
              <a:cs typeface="NikoshBAN" pitchFamily="2"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2285999" y="4038599"/>
            <a:ext cx="2249009" cy="1295401"/>
          </a:xfrm>
          <a:prstGeom prst="rect">
            <a:avLst/>
          </a:prstGeom>
        </p:spPr>
      </p:pic>
      <p:sp>
        <p:nvSpPr>
          <p:cNvPr id="9" name="TextBox 8"/>
          <p:cNvSpPr txBox="1"/>
          <p:nvPr/>
        </p:nvSpPr>
        <p:spPr>
          <a:xfrm>
            <a:off x="4710952" y="4343398"/>
            <a:ext cx="3975847" cy="707886"/>
          </a:xfrm>
          <a:prstGeom prst="rect">
            <a:avLst/>
          </a:prstGeom>
          <a:noFill/>
        </p:spPr>
        <p:txBody>
          <a:bodyPr wrap="square" rtlCol="0">
            <a:spAutoFit/>
          </a:bodyPr>
          <a:lstStyle/>
          <a:p>
            <a:r>
              <a:rPr lang="bn-BD" sz="4000" dirty="0" smtClean="0">
                <a:solidFill>
                  <a:srgbClr val="C00000"/>
                </a:solidFill>
                <a:latin typeface="NikoshBAN" pitchFamily="2" charset="0"/>
                <a:cs typeface="NikoshBAN" pitchFamily="2" charset="0"/>
              </a:rPr>
              <a:t>গাছের সবচেয়ে উঁচু ডাল</a:t>
            </a:r>
            <a:endParaRPr lang="en-US" sz="4000" dirty="0">
              <a:solidFill>
                <a:srgbClr val="C00000"/>
              </a:solidFill>
              <a:latin typeface="NikoshBAN" pitchFamily="2" charset="0"/>
              <a:cs typeface="NikoshBAN" pitchFamily="2" charset="0"/>
            </a:endParaRPr>
          </a:p>
        </p:txBody>
      </p:sp>
      <p:sp>
        <p:nvSpPr>
          <p:cNvPr id="10" name="Right Arrow 9"/>
          <p:cNvSpPr/>
          <p:nvPr/>
        </p:nvSpPr>
        <p:spPr>
          <a:xfrm>
            <a:off x="1676400" y="4343400"/>
            <a:ext cx="609599"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dirty="0" smtClean="0"/>
              <a:t> </a:t>
            </a:r>
            <a:endParaRPr lang="en-US" dirty="0"/>
          </a:p>
        </p:txBody>
      </p:sp>
      <p:sp>
        <p:nvSpPr>
          <p:cNvPr id="11" name="Right Arrow 10"/>
          <p:cNvSpPr/>
          <p:nvPr/>
        </p:nvSpPr>
        <p:spPr>
          <a:xfrm>
            <a:off x="2057399" y="2971800"/>
            <a:ext cx="457201" cy="3847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1219200" y="1447800"/>
            <a:ext cx="1066799" cy="4154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3352800" y="5409150"/>
            <a:ext cx="2438400" cy="1319794"/>
          </a:xfrm>
          <a:prstGeom prst="rect">
            <a:avLst/>
          </a:prstGeom>
        </p:spPr>
      </p:pic>
      <p:sp>
        <p:nvSpPr>
          <p:cNvPr id="14" name="Right Arrow 13"/>
          <p:cNvSpPr/>
          <p:nvPr/>
        </p:nvSpPr>
        <p:spPr>
          <a:xfrm>
            <a:off x="1219200" y="5943600"/>
            <a:ext cx="1981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5867400" y="5257800"/>
            <a:ext cx="3124200" cy="1384995"/>
          </a:xfrm>
          <a:prstGeom prst="rect">
            <a:avLst/>
          </a:prstGeom>
          <a:noFill/>
        </p:spPr>
        <p:txBody>
          <a:bodyPr wrap="square" rtlCol="0">
            <a:spAutoFit/>
          </a:bodyPr>
          <a:lstStyle/>
          <a:p>
            <a:r>
              <a:rPr lang="bn-BD" sz="2800" dirty="0" smtClean="0">
                <a:solidFill>
                  <a:srgbClr val="C00000"/>
                </a:solidFill>
                <a:latin typeface="NikoshBAN" pitchFamily="2" charset="0"/>
                <a:cs typeface="NikoshBAN" pitchFamily="2" charset="0"/>
              </a:rPr>
              <a:t>যা শরীরে ঢুকলে যে কোন প্রাণী অসুস্থ হয় বা মারা যায়।</a:t>
            </a:r>
            <a:endParaRPr lang="en-US" sz="2800" dirty="0">
              <a:solidFill>
                <a:srgbClr val="C00000"/>
              </a:solidFill>
              <a:latin typeface="NikoshBAN" pitchFamily="2" charset="0"/>
              <a:cs typeface="NikoshBAN" pitchFamily="2" charset="0"/>
            </a:endParaRPr>
          </a:p>
        </p:txBody>
      </p:sp>
      <p:sp>
        <p:nvSpPr>
          <p:cNvPr id="18" name="TextBox 17"/>
          <p:cNvSpPr txBox="1"/>
          <p:nvPr/>
        </p:nvSpPr>
        <p:spPr>
          <a:xfrm>
            <a:off x="7162800" y="6248400"/>
            <a:ext cx="1981200" cy="584775"/>
          </a:xfrm>
          <a:prstGeom prst="rect">
            <a:avLst/>
          </a:prstGeom>
          <a:noFill/>
        </p:spPr>
        <p:txBody>
          <a:bodyPr wrap="square" rtlCol="0">
            <a:spAutoFit/>
          </a:bodyPr>
          <a:lstStyle/>
          <a:p>
            <a:r>
              <a:rPr lang="bn-BD" sz="3200" dirty="0" smtClean="0">
                <a:latin typeface="NikoshBAN" pitchFamily="2" charset="0"/>
                <a:cs typeface="NikoshBAN" pitchFamily="2" charset="0"/>
              </a:rPr>
              <a:t>(একক কাজ)</a:t>
            </a:r>
            <a:endParaRPr lang="en-US" sz="3200" dirty="0">
              <a:latin typeface="NikoshBAN" pitchFamily="2" charset="0"/>
              <a:cs typeface="NikoshBAN" pitchFamily="2" charset="0"/>
            </a:endParaRPr>
          </a:p>
        </p:txBody>
      </p:sp>
    </p:spTree>
    <p:extLst>
      <p:ext uri="{BB962C8B-B14F-4D97-AF65-F5344CB8AC3E}">
        <p14:creationId xmlns:p14="http://schemas.microsoft.com/office/powerpoint/2010/main" xmlns="" val="2448553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circle(in)">
                                      <p:cBhvr>
                                        <p:cTn id="18" dur="2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1)">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ircle(in)">
                                      <p:cBhvr>
                                        <p:cTn id="28" dur="2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circle(in)">
                                      <p:cBhvr>
                                        <p:cTn id="33" dur="20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additive="base">
                                        <p:cTn id="38" dur="500" fill="hold"/>
                                        <p:tgtEl>
                                          <p:spTgt spid="11"/>
                                        </p:tgtEl>
                                        <p:attrNameLst>
                                          <p:attrName>ppt_x</p:attrName>
                                        </p:attrNameLst>
                                      </p:cBhvr>
                                      <p:tavLst>
                                        <p:tav tm="0">
                                          <p:val>
                                            <p:strVal val="#ppt_x"/>
                                          </p:val>
                                        </p:tav>
                                        <p:tav tm="100000">
                                          <p:val>
                                            <p:strVal val="#ppt_x"/>
                                          </p:val>
                                        </p:tav>
                                      </p:tavLst>
                                    </p:anim>
                                    <p:anim calcmode="lin" valueType="num">
                                      <p:cBhvr additive="base">
                                        <p:cTn id="3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heel(1)">
                                      <p:cBhvr>
                                        <p:cTn id="44" dur="2000"/>
                                        <p:tgtEl>
                                          <p:spTgt spid="4"/>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Effect transition="in" filter="fade">
                                      <p:cBhvr>
                                        <p:cTn id="49" dur="1000"/>
                                        <p:tgtEl>
                                          <p:spTgt spid="5">
                                            <p:txEl>
                                              <p:pRg st="0" end="0"/>
                                            </p:txEl>
                                          </p:spTgt>
                                        </p:tgtEl>
                                      </p:cBhvr>
                                    </p:animEffect>
                                    <p:anim calcmode="lin" valueType="num">
                                      <p:cBhvr>
                                        <p:cTn id="5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2" end="2"/>
                                            </p:txEl>
                                          </p:spTgt>
                                        </p:tgtEl>
                                        <p:attrNameLst>
                                          <p:attrName>style.visibility</p:attrName>
                                        </p:attrNameLst>
                                      </p:cBhvr>
                                      <p:to>
                                        <p:strVal val="visible"/>
                                      </p:to>
                                    </p:set>
                                    <p:animEffect transition="in" filter="fade">
                                      <p:cBhvr>
                                        <p:cTn id="56" dur="1000"/>
                                        <p:tgtEl>
                                          <p:spTgt spid="3">
                                            <p:txEl>
                                              <p:pRg st="2" end="2"/>
                                            </p:txEl>
                                          </p:spTgt>
                                        </p:tgtEl>
                                      </p:cBhvr>
                                    </p:animEffect>
                                    <p:anim calcmode="lin" valueType="num">
                                      <p:cBhvr>
                                        <p:cTn id="5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3">
                                            <p:txEl>
                                              <p:pRg st="2" end="2"/>
                                            </p:txEl>
                                          </p:spTgt>
                                        </p:tgtEl>
                                        <p:attrNameLst>
                                          <p:attrName>style.visibility</p:attrName>
                                        </p:attrNameLst>
                                      </p:cBhvr>
                                      <p:to>
                                        <p:strVal val="visible"/>
                                      </p:to>
                                    </p:set>
                                    <p:anim calcmode="lin" valueType="num">
                                      <p:cBhvr additive="base">
                                        <p:cTn id="6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fade">
                                      <p:cBhvr>
                                        <p:cTn id="69" dur="1000"/>
                                        <p:tgtEl>
                                          <p:spTgt spid="10"/>
                                        </p:tgtEl>
                                      </p:cBhvr>
                                    </p:animEffect>
                                    <p:anim calcmode="lin" valueType="num">
                                      <p:cBhvr>
                                        <p:cTn id="70" dur="1000" fill="hold"/>
                                        <p:tgtEl>
                                          <p:spTgt spid="10"/>
                                        </p:tgtEl>
                                        <p:attrNameLst>
                                          <p:attrName>ppt_x</p:attrName>
                                        </p:attrNameLst>
                                      </p:cBhvr>
                                      <p:tavLst>
                                        <p:tav tm="0">
                                          <p:val>
                                            <p:strVal val="#ppt_x"/>
                                          </p:val>
                                        </p:tav>
                                        <p:tav tm="100000">
                                          <p:val>
                                            <p:strVal val="#ppt_x"/>
                                          </p:val>
                                        </p:tav>
                                      </p:tavLst>
                                    </p:anim>
                                    <p:anim calcmode="lin" valueType="num">
                                      <p:cBhvr>
                                        <p:cTn id="7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1" presetClass="entr" presetSubtype="1" fill="hold" nodeType="clickEffect">
                                  <p:stCondLst>
                                    <p:cond delay="0"/>
                                  </p:stCondLst>
                                  <p:childTnLst>
                                    <p:set>
                                      <p:cBhvr>
                                        <p:cTn id="75" dur="1" fill="hold">
                                          <p:stCondLst>
                                            <p:cond delay="0"/>
                                          </p:stCondLst>
                                        </p:cTn>
                                        <p:tgtEl>
                                          <p:spTgt spid="8"/>
                                        </p:tgtEl>
                                        <p:attrNameLst>
                                          <p:attrName>style.visibility</p:attrName>
                                        </p:attrNameLst>
                                      </p:cBhvr>
                                      <p:to>
                                        <p:strVal val="visible"/>
                                      </p:to>
                                    </p:set>
                                    <p:animEffect transition="in" filter="wheel(1)">
                                      <p:cBhvr>
                                        <p:cTn id="76" dur="2000"/>
                                        <p:tgtEl>
                                          <p:spTgt spid="8"/>
                                        </p:tgtEl>
                                      </p:cBhvr>
                                    </p:animEffect>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9"/>
                                        </p:tgtEl>
                                        <p:attrNameLst>
                                          <p:attrName>style.visibility</p:attrName>
                                        </p:attrNameLst>
                                      </p:cBhvr>
                                      <p:to>
                                        <p:strVal val="visible"/>
                                      </p:to>
                                    </p:set>
                                    <p:animEffect transition="in" filter="fade">
                                      <p:cBhvr>
                                        <p:cTn id="81" dur="1000"/>
                                        <p:tgtEl>
                                          <p:spTgt spid="9"/>
                                        </p:tgtEl>
                                      </p:cBhvr>
                                    </p:animEffect>
                                    <p:anim calcmode="lin" valueType="num">
                                      <p:cBhvr>
                                        <p:cTn id="82" dur="1000" fill="hold"/>
                                        <p:tgtEl>
                                          <p:spTgt spid="9"/>
                                        </p:tgtEl>
                                        <p:attrNameLst>
                                          <p:attrName>ppt_x</p:attrName>
                                        </p:attrNameLst>
                                      </p:cBhvr>
                                      <p:tavLst>
                                        <p:tav tm="0">
                                          <p:val>
                                            <p:strVal val="#ppt_x"/>
                                          </p:val>
                                        </p:tav>
                                        <p:tav tm="100000">
                                          <p:val>
                                            <p:strVal val="#ppt_x"/>
                                          </p:val>
                                        </p:tav>
                                      </p:tavLst>
                                    </p:anim>
                                    <p:anim calcmode="lin" valueType="num">
                                      <p:cBhvr>
                                        <p:cTn id="8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6" presetClass="entr" presetSubtype="16" fill="hold" nodeType="clickEffect">
                                  <p:stCondLst>
                                    <p:cond delay="0"/>
                                  </p:stCondLst>
                                  <p:childTnLst>
                                    <p:set>
                                      <p:cBhvr>
                                        <p:cTn id="87" dur="1" fill="hold">
                                          <p:stCondLst>
                                            <p:cond delay="0"/>
                                          </p:stCondLst>
                                        </p:cTn>
                                        <p:tgtEl>
                                          <p:spTgt spid="3">
                                            <p:txEl>
                                              <p:pRg st="3" end="3"/>
                                            </p:txEl>
                                          </p:spTgt>
                                        </p:tgtEl>
                                        <p:attrNameLst>
                                          <p:attrName>style.visibility</p:attrName>
                                        </p:attrNameLst>
                                      </p:cBhvr>
                                      <p:to>
                                        <p:strVal val="visible"/>
                                      </p:to>
                                    </p:set>
                                    <p:animEffect transition="in" filter="circle(in)">
                                      <p:cBhvr>
                                        <p:cTn id="88" dur="2000"/>
                                        <p:tgtEl>
                                          <p:spTgt spid="3">
                                            <p:txEl>
                                              <p:pRg st="3" end="3"/>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14"/>
                                        </p:tgtEl>
                                        <p:attrNameLst>
                                          <p:attrName>style.visibility</p:attrName>
                                        </p:attrNameLst>
                                      </p:cBhvr>
                                      <p:to>
                                        <p:strVal val="visible"/>
                                      </p:to>
                                    </p:set>
                                    <p:anim calcmode="lin" valueType="num">
                                      <p:cBhvr additive="base">
                                        <p:cTn id="93" dur="500" fill="hold"/>
                                        <p:tgtEl>
                                          <p:spTgt spid="14"/>
                                        </p:tgtEl>
                                        <p:attrNameLst>
                                          <p:attrName>ppt_x</p:attrName>
                                        </p:attrNameLst>
                                      </p:cBhvr>
                                      <p:tavLst>
                                        <p:tav tm="0">
                                          <p:val>
                                            <p:strVal val="#ppt_x"/>
                                          </p:val>
                                        </p:tav>
                                        <p:tav tm="100000">
                                          <p:val>
                                            <p:strVal val="#ppt_x"/>
                                          </p:val>
                                        </p:tav>
                                      </p:tavLst>
                                    </p:anim>
                                    <p:anim calcmode="lin" valueType="num">
                                      <p:cBhvr additive="base">
                                        <p:cTn id="9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1" presetClass="entr" presetSubtype="1" fill="hold" nodeType="clickEffect">
                                  <p:stCondLst>
                                    <p:cond delay="0"/>
                                  </p:stCondLst>
                                  <p:childTnLst>
                                    <p:set>
                                      <p:cBhvr>
                                        <p:cTn id="98" dur="1" fill="hold">
                                          <p:stCondLst>
                                            <p:cond delay="0"/>
                                          </p:stCondLst>
                                        </p:cTn>
                                        <p:tgtEl>
                                          <p:spTgt spid="13"/>
                                        </p:tgtEl>
                                        <p:attrNameLst>
                                          <p:attrName>style.visibility</p:attrName>
                                        </p:attrNameLst>
                                      </p:cBhvr>
                                      <p:to>
                                        <p:strVal val="visible"/>
                                      </p:to>
                                    </p:set>
                                    <p:animEffect transition="in" filter="wheel(1)">
                                      <p:cBhvr>
                                        <p:cTn id="99" dur="2000"/>
                                        <p:tgtEl>
                                          <p:spTgt spid="13"/>
                                        </p:tgtEl>
                                      </p:cBhvr>
                                    </p:animEffect>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17"/>
                                        </p:tgtEl>
                                        <p:attrNameLst>
                                          <p:attrName>style.visibility</p:attrName>
                                        </p:attrNameLst>
                                      </p:cBhvr>
                                      <p:to>
                                        <p:strVal val="visible"/>
                                      </p:to>
                                    </p:set>
                                    <p:animEffect transition="in" filter="fade">
                                      <p:cBhvr>
                                        <p:cTn id="104" dur="1000"/>
                                        <p:tgtEl>
                                          <p:spTgt spid="17"/>
                                        </p:tgtEl>
                                      </p:cBhvr>
                                    </p:animEffect>
                                    <p:anim calcmode="lin" valueType="num">
                                      <p:cBhvr>
                                        <p:cTn id="105" dur="1000" fill="hold"/>
                                        <p:tgtEl>
                                          <p:spTgt spid="17"/>
                                        </p:tgtEl>
                                        <p:attrNameLst>
                                          <p:attrName>ppt_x</p:attrName>
                                        </p:attrNameLst>
                                      </p:cBhvr>
                                      <p:tavLst>
                                        <p:tav tm="0">
                                          <p:val>
                                            <p:strVal val="#ppt_x"/>
                                          </p:val>
                                        </p:tav>
                                        <p:tav tm="100000">
                                          <p:val>
                                            <p:strVal val="#ppt_x"/>
                                          </p:val>
                                        </p:tav>
                                      </p:tavLst>
                                    </p:anim>
                                    <p:anim calcmode="lin" valueType="num">
                                      <p:cBhvr>
                                        <p:cTn id="10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15" presetClass="entr" presetSubtype="0" fill="hold" grpId="0" nodeType="clickEffect">
                                  <p:stCondLst>
                                    <p:cond delay="0"/>
                                  </p:stCondLst>
                                  <p:childTnLst>
                                    <p:set>
                                      <p:cBhvr>
                                        <p:cTn id="110" dur="1" fill="hold">
                                          <p:stCondLst>
                                            <p:cond delay="0"/>
                                          </p:stCondLst>
                                        </p:cTn>
                                        <p:tgtEl>
                                          <p:spTgt spid="18"/>
                                        </p:tgtEl>
                                        <p:attrNameLst>
                                          <p:attrName>style.visibility</p:attrName>
                                        </p:attrNameLst>
                                      </p:cBhvr>
                                      <p:to>
                                        <p:strVal val="visible"/>
                                      </p:to>
                                    </p:set>
                                    <p:anim calcmode="lin" valueType="num">
                                      <p:cBhvr>
                                        <p:cTn id="111" dur="1000" fill="hold"/>
                                        <p:tgtEl>
                                          <p:spTgt spid="18"/>
                                        </p:tgtEl>
                                        <p:attrNameLst>
                                          <p:attrName>ppt_w</p:attrName>
                                        </p:attrNameLst>
                                      </p:cBhvr>
                                      <p:tavLst>
                                        <p:tav tm="0">
                                          <p:val>
                                            <p:fltVal val="0"/>
                                          </p:val>
                                        </p:tav>
                                        <p:tav tm="100000">
                                          <p:val>
                                            <p:strVal val="#ppt_w"/>
                                          </p:val>
                                        </p:tav>
                                      </p:tavLst>
                                    </p:anim>
                                    <p:anim calcmode="lin" valueType="num">
                                      <p:cBhvr>
                                        <p:cTn id="112" dur="1000" fill="hold"/>
                                        <p:tgtEl>
                                          <p:spTgt spid="18"/>
                                        </p:tgtEl>
                                        <p:attrNameLst>
                                          <p:attrName>ppt_h</p:attrName>
                                        </p:attrNameLst>
                                      </p:cBhvr>
                                      <p:tavLst>
                                        <p:tav tm="0">
                                          <p:val>
                                            <p:fltVal val="0"/>
                                          </p:val>
                                        </p:tav>
                                        <p:tav tm="100000">
                                          <p:val>
                                            <p:strVal val="#ppt_h"/>
                                          </p:val>
                                        </p:tav>
                                      </p:tavLst>
                                    </p:anim>
                                    <p:anim calcmode="lin" valueType="num">
                                      <p:cBhvr>
                                        <p:cTn id="113" dur="1000" fill="hold"/>
                                        <p:tgtEl>
                                          <p:spTgt spid="18"/>
                                        </p:tgtEl>
                                        <p:attrNameLst>
                                          <p:attrName>ppt_x</p:attrName>
                                        </p:attrNameLst>
                                      </p:cBhvr>
                                      <p:tavLst>
                                        <p:tav tm="0" fmla="#ppt_x+(cos(-2*pi*(1-$))*-#ppt_x-sin(-2*pi*(1-$))*(1-#ppt_y))*(1-$)">
                                          <p:val>
                                            <p:fltVal val="0"/>
                                          </p:val>
                                        </p:tav>
                                        <p:tav tm="100000">
                                          <p:val>
                                            <p:fltVal val="1"/>
                                          </p:val>
                                        </p:tav>
                                      </p:tavLst>
                                    </p:anim>
                                    <p:anim calcmode="lin" valueType="num">
                                      <p:cBhvr>
                                        <p:cTn id="114" dur="1000" fill="hold"/>
                                        <p:tgtEl>
                                          <p:spTgt spid="1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P spid="9" grpId="0"/>
      <p:bldP spid="10" grpId="0" animBg="1"/>
      <p:bldP spid="11" grpId="0" animBg="1"/>
      <p:bldP spid="12" grpId="0" animBg="1"/>
      <p:bldP spid="14" grpId="0" animBg="1"/>
      <p:bldP spid="17" grpId="0"/>
      <p:bldP spid="1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815</TotalTime>
  <Words>392</Words>
  <Application>Microsoft Office PowerPoint</Application>
  <PresentationFormat>On-screen Show (4:3)</PresentationFormat>
  <Paragraphs>65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শিক্ষক পরিচিতি</vt:lpstr>
      <vt:lpstr>পাঠ পরিচিতি</vt:lpstr>
      <vt:lpstr>শিখনফল</vt:lpstr>
      <vt:lpstr>Slide 4</vt:lpstr>
      <vt:lpstr>Slide 5</vt:lpstr>
      <vt:lpstr>পাঠ শিরোনাম</vt:lpstr>
      <vt:lpstr>Slide 7</vt:lpstr>
      <vt:lpstr>Slide 8</vt:lpstr>
      <vt:lpstr>কর্মপত্র -০১ (শব্দার্থ) </vt:lpstr>
      <vt:lpstr>কর্মপত্র-০২ (বাক্য রচনা) </vt:lpstr>
      <vt:lpstr>Slide 11</vt:lpstr>
      <vt:lpstr>Slide 12</vt:lpstr>
      <vt:lpstr>Slide 13</vt:lpstr>
      <vt:lpstr>Slide 14</vt:lpstr>
      <vt:lpstr>মূল্যায়ন</vt:lpstr>
      <vt:lpstr>বাড়ির কাজ </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TSS</dc:creator>
  <cp:lastModifiedBy>Administrator</cp:lastModifiedBy>
  <cp:revision>60</cp:revision>
  <dcterms:created xsi:type="dcterms:W3CDTF">2006-08-16T00:00:00Z</dcterms:created>
  <dcterms:modified xsi:type="dcterms:W3CDTF">2013-05-16T06:34:51Z</dcterms:modified>
</cp:coreProperties>
</file>