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2" r:id="rId7"/>
    <p:sldId id="261" r:id="rId8"/>
    <p:sldId id="275" r:id="rId9"/>
    <p:sldId id="276" r:id="rId10"/>
    <p:sldId id="270" r:id="rId11"/>
    <p:sldId id="263" r:id="rId12"/>
    <p:sldId id="267" r:id="rId13"/>
    <p:sldId id="264" r:id="rId14"/>
    <p:sldId id="268" r:id="rId15"/>
    <p:sldId id="265" r:id="rId16"/>
    <p:sldId id="269" r:id="rId17"/>
    <p:sldId id="266" r:id="rId18"/>
    <p:sldId id="271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25EBB-4B0C-4BF6-9EEF-87980EF3B406}" type="datetimeFigureOut">
              <a:rPr lang="en-US" smtClean="0"/>
              <a:t>21-Feb-13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17A61-5380-4FC9-98CB-13B011EBF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641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25EBB-4B0C-4BF6-9EEF-87980EF3B406}" type="datetimeFigureOut">
              <a:rPr lang="en-US" smtClean="0"/>
              <a:t>21-Feb-13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17A61-5380-4FC9-98CB-13B011EBF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932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25EBB-4B0C-4BF6-9EEF-87980EF3B406}" type="datetimeFigureOut">
              <a:rPr lang="en-US" smtClean="0"/>
              <a:t>21-Feb-13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17A61-5380-4FC9-98CB-13B011EBF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82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25EBB-4B0C-4BF6-9EEF-87980EF3B406}" type="datetimeFigureOut">
              <a:rPr lang="en-US" smtClean="0"/>
              <a:t>21-Feb-13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17A61-5380-4FC9-98CB-13B011EBF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467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25EBB-4B0C-4BF6-9EEF-87980EF3B406}" type="datetimeFigureOut">
              <a:rPr lang="en-US" smtClean="0"/>
              <a:t>21-Feb-13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17A61-5380-4FC9-98CB-13B011EBF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815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25EBB-4B0C-4BF6-9EEF-87980EF3B406}" type="datetimeFigureOut">
              <a:rPr lang="en-US" smtClean="0"/>
              <a:t>21-Feb-13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17A61-5380-4FC9-98CB-13B011EBF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198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25EBB-4B0C-4BF6-9EEF-87980EF3B406}" type="datetimeFigureOut">
              <a:rPr lang="en-US" smtClean="0"/>
              <a:t>21-Feb-13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17A61-5380-4FC9-98CB-13B011EBF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016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25EBB-4B0C-4BF6-9EEF-87980EF3B406}" type="datetimeFigureOut">
              <a:rPr lang="en-US" smtClean="0"/>
              <a:t>21-Feb-13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17A61-5380-4FC9-98CB-13B011EBF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069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25EBB-4B0C-4BF6-9EEF-87980EF3B406}" type="datetimeFigureOut">
              <a:rPr lang="en-US" smtClean="0"/>
              <a:t>21-Feb-13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17A61-5380-4FC9-98CB-13B011EBF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01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25EBB-4B0C-4BF6-9EEF-87980EF3B406}" type="datetimeFigureOut">
              <a:rPr lang="en-US" smtClean="0"/>
              <a:t>21-Feb-13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17A61-5380-4FC9-98CB-13B011EBF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893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25EBB-4B0C-4BF6-9EEF-87980EF3B406}" type="datetimeFigureOut">
              <a:rPr lang="en-US" smtClean="0"/>
              <a:t>21-Feb-13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17A61-5380-4FC9-98CB-13B011EBF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6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25EBB-4B0C-4BF6-9EEF-87980EF3B406}" type="datetimeFigureOut">
              <a:rPr lang="en-US" smtClean="0"/>
              <a:t>21-Feb-13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17A61-5380-4FC9-98CB-13B011EBF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08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bn-BD" sz="8000" b="1" dirty="0" smtClean="0"/>
              <a:t>স্বাগতম</a:t>
            </a:r>
            <a:endParaRPr lang="en-US" sz="8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8229600" cy="4953000"/>
          </a:xfrm>
        </p:spPr>
      </p:pic>
    </p:spTree>
    <p:extLst>
      <p:ext uri="{BB962C8B-B14F-4D97-AF65-F5344CB8AC3E}">
        <p14:creationId xmlns:p14="http://schemas.microsoft.com/office/powerpoint/2010/main" val="2062903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bn-BD" dirty="0" smtClean="0"/>
              <a:t>কম্পিউটার হার্ডওয়্যার কী?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bn-BD" dirty="0" smtClean="0"/>
          </a:p>
          <a:p>
            <a:pPr marL="0" lvl="0" indent="0" algn="just">
              <a:spcBef>
                <a:spcPts val="0"/>
              </a:spcBef>
              <a:buNone/>
            </a:pPr>
            <a:r>
              <a:rPr lang="en-US" sz="4400" dirty="0" err="1">
                <a:latin typeface="SutonnyMJ"/>
                <a:ea typeface="Times New Roman"/>
                <a:cs typeface="SutonnyMJ"/>
              </a:rPr>
              <a:t>Kw¤úDUv‡ii</a:t>
            </a:r>
            <a:r>
              <a:rPr lang="en-US" sz="4400" dirty="0">
                <a:latin typeface="SutonnyMJ"/>
                <a:ea typeface="Times New Roman"/>
                <a:cs typeface="SutonnyMJ"/>
              </a:rPr>
              <a:t> </a:t>
            </a:r>
            <a:r>
              <a:rPr lang="en-US" sz="4400" dirty="0" err="1">
                <a:latin typeface="SutonnyMJ"/>
                <a:ea typeface="Times New Roman"/>
                <a:cs typeface="SutonnyMJ"/>
              </a:rPr>
              <a:t>wewfbœ</a:t>
            </a:r>
            <a:r>
              <a:rPr lang="en-US" sz="4400" dirty="0">
                <a:latin typeface="SutonnyMJ"/>
                <a:ea typeface="Times New Roman"/>
                <a:cs typeface="SutonnyMJ"/>
              </a:rPr>
              <a:t> </a:t>
            </a:r>
            <a:r>
              <a:rPr lang="en-US" sz="4400" dirty="0" err="1">
                <a:latin typeface="SutonnyMJ"/>
                <a:ea typeface="Times New Roman"/>
                <a:cs typeface="SutonnyMJ"/>
              </a:rPr>
              <a:t>hš</a:t>
            </a:r>
            <a:r>
              <a:rPr lang="en-US" sz="4400" dirty="0">
                <a:latin typeface="SutonnyMJ"/>
                <a:ea typeface="Times New Roman"/>
                <a:cs typeface="SutonnyMJ"/>
              </a:rPr>
              <a:t>¿ </a:t>
            </a:r>
            <a:r>
              <a:rPr lang="en-US" sz="4400" dirty="0" err="1">
                <a:latin typeface="SutonnyMJ"/>
                <a:ea typeface="Times New Roman"/>
                <a:cs typeface="SutonnyMJ"/>
              </a:rPr>
              <a:t>ev</a:t>
            </a:r>
            <a:r>
              <a:rPr lang="en-US" sz="4400" dirty="0">
                <a:latin typeface="SutonnyMJ"/>
                <a:ea typeface="Times New Roman"/>
                <a:cs typeface="SutonnyMJ"/>
              </a:rPr>
              <a:t> </a:t>
            </a:r>
            <a:r>
              <a:rPr lang="en-US" sz="4400" dirty="0" err="1">
                <a:latin typeface="SutonnyMJ"/>
                <a:ea typeface="Times New Roman"/>
                <a:cs typeface="SutonnyMJ"/>
              </a:rPr>
              <a:t>hš¿vsk</a:t>
            </a:r>
            <a:r>
              <a:rPr lang="en-US" sz="4400" dirty="0">
                <a:latin typeface="SutonnyMJ"/>
                <a:ea typeface="Times New Roman"/>
                <a:cs typeface="SutonnyMJ"/>
              </a:rPr>
              <a:t> </a:t>
            </a:r>
            <a:r>
              <a:rPr lang="en-US" sz="4400" dirty="0" err="1">
                <a:latin typeface="SutonnyMJ"/>
                <a:ea typeface="Times New Roman"/>
                <a:cs typeface="SutonnyMJ"/>
              </a:rPr>
              <a:t>hv</a:t>
            </a:r>
            <a:r>
              <a:rPr lang="en-US" sz="4400" dirty="0">
                <a:latin typeface="SutonnyMJ"/>
                <a:ea typeface="Times New Roman"/>
                <a:cs typeface="SutonnyMJ"/>
              </a:rPr>
              <a:t> </a:t>
            </a:r>
            <a:r>
              <a:rPr lang="en-US" sz="4400" dirty="0" err="1">
                <a:latin typeface="SutonnyMJ"/>
                <a:ea typeface="Times New Roman"/>
                <a:cs typeface="SutonnyMJ"/>
              </a:rPr>
              <a:t>aiv</a:t>
            </a:r>
            <a:r>
              <a:rPr lang="en-US" sz="4400" dirty="0">
                <a:latin typeface="SutonnyMJ"/>
                <a:ea typeface="Times New Roman"/>
                <a:cs typeface="SutonnyMJ"/>
              </a:rPr>
              <a:t> †</a:t>
            </a:r>
            <a:r>
              <a:rPr lang="en-US" sz="4400" dirty="0" err="1">
                <a:latin typeface="SutonnyMJ"/>
                <a:ea typeface="Times New Roman"/>
                <a:cs typeface="SutonnyMJ"/>
              </a:rPr>
              <a:t>Quvqv</a:t>
            </a:r>
            <a:r>
              <a:rPr lang="en-US" sz="4400" dirty="0">
                <a:latin typeface="SutonnyMJ"/>
                <a:ea typeface="Times New Roman"/>
                <a:cs typeface="SutonnyMJ"/>
              </a:rPr>
              <a:t> </a:t>
            </a:r>
            <a:r>
              <a:rPr lang="en-US" sz="4400" dirty="0" err="1">
                <a:latin typeface="SutonnyMJ"/>
                <a:ea typeface="Times New Roman"/>
                <a:cs typeface="SutonnyMJ"/>
              </a:rPr>
              <a:t>ev</a:t>
            </a:r>
            <a:r>
              <a:rPr lang="en-US" sz="4400" dirty="0">
                <a:latin typeface="SutonnyMJ"/>
                <a:ea typeface="Times New Roman"/>
                <a:cs typeface="SutonnyMJ"/>
              </a:rPr>
              <a:t> ¯</a:t>
            </a:r>
            <a:r>
              <a:rPr lang="en-US" sz="4400" dirty="0" err="1">
                <a:latin typeface="SutonnyMJ"/>
                <a:ea typeface="Times New Roman"/>
                <a:cs typeface="SutonnyMJ"/>
              </a:rPr>
              <a:t>úk</a:t>
            </a:r>
            <a:r>
              <a:rPr lang="en-US" sz="4400" dirty="0">
                <a:latin typeface="SutonnyMJ"/>
                <a:ea typeface="Times New Roman"/>
                <a:cs typeface="SutonnyMJ"/>
              </a:rPr>
              <a:t>© </a:t>
            </a:r>
            <a:r>
              <a:rPr lang="en-US" sz="4400" dirty="0" err="1">
                <a:latin typeface="SutonnyMJ"/>
                <a:ea typeface="Times New Roman"/>
                <a:cs typeface="SutonnyMJ"/>
              </a:rPr>
              <a:t>Kiv</a:t>
            </a:r>
            <a:r>
              <a:rPr lang="en-US" sz="4400" dirty="0">
                <a:latin typeface="SutonnyMJ"/>
                <a:ea typeface="Times New Roman"/>
                <a:cs typeface="SutonnyMJ"/>
              </a:rPr>
              <a:t> </a:t>
            </a:r>
            <a:r>
              <a:rPr lang="en-US" sz="4400" dirty="0" err="1">
                <a:latin typeface="SutonnyMJ"/>
                <a:ea typeface="Times New Roman"/>
                <a:cs typeface="SutonnyMJ"/>
              </a:rPr>
              <a:t>hvq</a:t>
            </a:r>
            <a:r>
              <a:rPr lang="en-US" sz="4400" dirty="0">
                <a:latin typeface="SutonnyMJ"/>
                <a:ea typeface="Times New Roman"/>
                <a:cs typeface="SutonnyMJ"/>
              </a:rPr>
              <a:t> </a:t>
            </a:r>
            <a:r>
              <a:rPr lang="en-US" sz="4400" dirty="0" err="1">
                <a:latin typeface="SutonnyMJ"/>
                <a:ea typeface="Times New Roman"/>
                <a:cs typeface="SutonnyMJ"/>
              </a:rPr>
              <a:t>Zv‡K</a:t>
            </a:r>
            <a:r>
              <a:rPr lang="en-US" sz="4400" dirty="0">
                <a:latin typeface="SutonnyMJ"/>
                <a:ea typeface="Times New Roman"/>
                <a:cs typeface="SutonnyMJ"/>
              </a:rPr>
              <a:t> </a:t>
            </a:r>
            <a:r>
              <a:rPr lang="en-US" sz="4400" dirty="0" err="1" smtClean="0">
                <a:latin typeface="SutonnyMJ"/>
                <a:ea typeface="Times New Roman"/>
                <a:cs typeface="SutonnyMJ"/>
              </a:rPr>
              <a:t>nvW©Iqvi</a:t>
            </a:r>
            <a:r>
              <a:rPr lang="en-US" sz="4400" dirty="0" smtClean="0">
                <a:latin typeface="SutonnyMJ"/>
                <a:ea typeface="Times New Roman"/>
                <a:cs typeface="SutonnyMJ"/>
              </a:rPr>
              <a:t> </a:t>
            </a:r>
            <a:r>
              <a:rPr lang="en-US" sz="4400" dirty="0" err="1">
                <a:latin typeface="SutonnyMJ"/>
                <a:ea typeface="Times New Roman"/>
                <a:cs typeface="SutonnyMJ"/>
              </a:rPr>
              <a:t>e‡j</a:t>
            </a:r>
            <a:r>
              <a:rPr lang="en-US" sz="4400" dirty="0" smtClean="0">
                <a:latin typeface="SutonnyMJ"/>
                <a:ea typeface="Times New Roman"/>
                <a:cs typeface="SutonnyMJ"/>
              </a:rPr>
              <a:t>|</a:t>
            </a:r>
            <a:endParaRPr lang="bn-BD" sz="4400" dirty="0" smtClean="0">
              <a:latin typeface="SutonnyMJ"/>
              <a:ea typeface="Times New Roman"/>
              <a:cs typeface="SutonnyMJ"/>
            </a:endParaRPr>
          </a:p>
          <a:p>
            <a:pPr marL="0" lvl="0" indent="0" algn="just">
              <a:spcBef>
                <a:spcPts val="0"/>
              </a:spcBef>
              <a:buNone/>
            </a:pPr>
            <a:endParaRPr lang="en-US" sz="4400" dirty="0">
              <a:latin typeface="Times New Roman"/>
              <a:ea typeface="Times New Roman"/>
              <a:cs typeface="SutonnyMJ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D:\E_book\E_Image\imagesCAVGE2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657600"/>
            <a:ext cx="3352801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10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229600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bn-BD" dirty="0" smtClean="0"/>
              <a:t>এইগুলো ইনপুট </a:t>
            </a:r>
            <a:r>
              <a:rPr lang="bn-BD" dirty="0" smtClean="0"/>
              <a:t>ডিভাইস</a:t>
            </a:r>
            <a:r>
              <a:rPr lang="en-US" dirty="0" smtClean="0"/>
              <a:t>/</a:t>
            </a:r>
            <a:r>
              <a:rPr lang="en-US" dirty="0" err="1" smtClean="0"/>
              <a:t>ইনপুট</a:t>
            </a:r>
            <a:r>
              <a:rPr lang="en-US" dirty="0" smtClean="0"/>
              <a:t> </a:t>
            </a:r>
            <a:r>
              <a:rPr lang="en-US" dirty="0" err="1" smtClean="0"/>
              <a:t>হার্ড</a:t>
            </a:r>
            <a:r>
              <a:rPr lang="bn-BD" dirty="0" smtClean="0"/>
              <a:t>ওয়্যার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779838"/>
            <a:ext cx="4040188" cy="639762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bn-BD" dirty="0" smtClean="0"/>
              <a:t>কীবোর্ড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3733800"/>
            <a:ext cx="4041775" cy="639762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algn="ctr"/>
            <a:r>
              <a:rPr lang="bn-BD" dirty="0" smtClean="0"/>
              <a:t>মাউস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07" y="685800"/>
            <a:ext cx="3560373" cy="225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762000"/>
            <a:ext cx="4041775" cy="2772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541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3600" dirty="0" smtClean="0"/>
              <a:t>ইনপুট </a:t>
            </a:r>
            <a:r>
              <a:rPr lang="bn-BD" sz="3600" dirty="0"/>
              <a:t>ডিভাইস বা ইনপুট হার্ডওয়্যার </a:t>
            </a:r>
            <a:r>
              <a:rPr lang="bn-BD" sz="3600" dirty="0" smtClean="0"/>
              <a:t>কী?</a:t>
            </a:r>
            <a:endParaRPr lang="en-US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bn-BD" dirty="0" smtClean="0"/>
          </a:p>
          <a:p>
            <a:pPr marL="0" indent="0" algn="just">
              <a:buNone/>
            </a:pPr>
            <a:r>
              <a:rPr lang="bn-BD" dirty="0" smtClean="0"/>
              <a:t>যে ডিভাইসের মাধ্যমে কম্পিউটারে ডেটা বা নির্দেশ প্রদান করা হয় তাকে ইনপুট </a:t>
            </a:r>
            <a:r>
              <a:rPr lang="bn-BD" dirty="0"/>
              <a:t>ডিভাইস বা </a:t>
            </a:r>
            <a:r>
              <a:rPr lang="bn-BD" dirty="0" smtClean="0"/>
              <a:t>ইনপুট হার্ডওয়্যার </a:t>
            </a:r>
            <a:r>
              <a:rPr lang="bn-BD" dirty="0" smtClean="0"/>
              <a:t>বলে</a:t>
            </a:r>
            <a:r>
              <a:rPr lang="bn-BD" dirty="0" smtClean="0"/>
              <a:t>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55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as-IN" dirty="0" smtClean="0"/>
              <a:t>এইগুলো </a:t>
            </a:r>
            <a:r>
              <a:rPr lang="bn-BD" dirty="0" smtClean="0"/>
              <a:t>আউটপুট</a:t>
            </a:r>
            <a:r>
              <a:rPr lang="as-IN" dirty="0" smtClean="0"/>
              <a:t> ডিভাইস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bn-BD" dirty="0" smtClean="0"/>
              <a:t>মনিটর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pPr algn="ctr"/>
            <a:r>
              <a:rPr lang="bn-BD" dirty="0" smtClean="0"/>
              <a:t>প্রিন্টার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650" y="2437394"/>
            <a:ext cx="2481287" cy="342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830" y="2833669"/>
            <a:ext cx="3926164" cy="26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692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bn-BD" dirty="0" smtClean="0"/>
              <a:t>আউটপুট ডিভাইস কী?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endParaRPr lang="bn-BD" dirty="0" smtClean="0"/>
          </a:p>
          <a:p>
            <a:pPr marL="0" indent="0" algn="just">
              <a:buNone/>
            </a:pPr>
            <a:r>
              <a:rPr lang="bn-BD" dirty="0" smtClean="0"/>
              <a:t>প্রক্রিয়াকরন ফলাফল যে </a:t>
            </a:r>
            <a:r>
              <a:rPr lang="bn-BD" dirty="0"/>
              <a:t>ডিভাইসের মাধ্যমে </a:t>
            </a:r>
            <a:r>
              <a:rPr lang="bn-BD" dirty="0" smtClean="0"/>
              <a:t> প্রদান </a:t>
            </a:r>
            <a:r>
              <a:rPr lang="bn-BD" dirty="0"/>
              <a:t>করা হয় তাকে </a:t>
            </a:r>
            <a:r>
              <a:rPr lang="bn-BD" dirty="0" smtClean="0"/>
              <a:t>আউটপুট </a:t>
            </a:r>
            <a:r>
              <a:rPr lang="bn-BD" dirty="0"/>
              <a:t>ডিভাইস বলে। </a:t>
            </a:r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40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bn-BD" dirty="0" smtClean="0"/>
              <a:t>এইগুলো সিস্টেম ডিভাইস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562600"/>
            <a:ext cx="4040188" cy="639762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bn-BD" dirty="0" smtClean="0"/>
              <a:t>প্রসেসর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5562600"/>
            <a:ext cx="4041775" cy="639762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bn-BD" dirty="0" smtClean="0"/>
              <a:t>মাদারবোর্ড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209800"/>
            <a:ext cx="4041775" cy="2869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35" y="2306372"/>
            <a:ext cx="3657917" cy="2875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698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bn-BD" dirty="0" smtClean="0"/>
              <a:t>সিস্টেম ডিভাইস কী?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endParaRPr lang="bn-BD" dirty="0" smtClean="0"/>
          </a:p>
          <a:p>
            <a:pPr marL="0" indent="0">
              <a:buNone/>
            </a:pPr>
            <a:endParaRPr lang="bn-BD" dirty="0" smtClean="0"/>
          </a:p>
          <a:p>
            <a:pPr marL="0" indent="0" algn="just">
              <a:buNone/>
            </a:pPr>
            <a:r>
              <a:rPr lang="bn-BD" sz="3600" dirty="0" smtClean="0"/>
              <a:t>যে </a:t>
            </a:r>
            <a:r>
              <a:rPr lang="bn-BD" sz="3600" dirty="0"/>
              <a:t>ডিভাইসের মাধ্যমে </a:t>
            </a:r>
            <a:r>
              <a:rPr lang="bn-BD" sz="3600" dirty="0" smtClean="0"/>
              <a:t>প্রসেসিং এর </a:t>
            </a:r>
            <a:r>
              <a:rPr lang="bn-BD" sz="3600" dirty="0" smtClean="0"/>
              <a:t>কাজ হয় </a:t>
            </a:r>
            <a:r>
              <a:rPr lang="bn-BD" sz="3600" dirty="0"/>
              <a:t>তাকে </a:t>
            </a:r>
            <a:r>
              <a:rPr lang="bn-BD" sz="3600" dirty="0" smtClean="0"/>
              <a:t>সিস্টেম </a:t>
            </a:r>
            <a:r>
              <a:rPr lang="bn-BD" sz="3600" dirty="0"/>
              <a:t>ডিভাইস বলে। </a:t>
            </a: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25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bn-BD" dirty="0" smtClean="0"/>
              <a:t>হার্ডওয়্যারের শ্রেণীবিভাগ: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bn-BD" dirty="0" smtClean="0"/>
          </a:p>
          <a:p>
            <a:pPr marL="0" indent="0">
              <a:buNone/>
            </a:pPr>
            <a:r>
              <a:rPr lang="bn-BD" sz="2400" dirty="0" smtClean="0"/>
              <a:t>হার্ডওয়্যারকে কতভাগে ভাগ করা যায় ?</a:t>
            </a:r>
          </a:p>
          <a:p>
            <a:pPr marL="0" indent="0">
              <a:buNone/>
            </a:pPr>
            <a:r>
              <a:rPr lang="bn-BD" sz="2400" dirty="0" smtClean="0"/>
              <a:t>হার্ডওয়্যার ৩ প্রকার। </a:t>
            </a:r>
          </a:p>
          <a:p>
            <a:pPr marL="0" indent="0">
              <a:buNone/>
            </a:pPr>
            <a:endParaRPr lang="bn-BD" sz="2400" dirty="0"/>
          </a:p>
          <a:p>
            <a:pPr marL="0" indent="0">
              <a:buNone/>
            </a:pPr>
            <a:endParaRPr lang="bn-BD" sz="2400" dirty="0" smtClean="0"/>
          </a:p>
          <a:p>
            <a:pPr marL="0" indent="0">
              <a:buNone/>
            </a:pPr>
            <a:endParaRPr lang="bn-BD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6" name="Oval 5"/>
          <p:cNvSpPr/>
          <p:nvPr/>
        </p:nvSpPr>
        <p:spPr>
          <a:xfrm>
            <a:off x="3429000" y="2413819"/>
            <a:ext cx="2362200" cy="78658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ইনপুট হার্ডওয়্যার</a:t>
            </a:r>
            <a:endParaRPr lang="bn-BD" dirty="0"/>
          </a:p>
        </p:txBody>
      </p:sp>
      <p:sp>
        <p:nvSpPr>
          <p:cNvPr id="8" name="Oval 7"/>
          <p:cNvSpPr/>
          <p:nvPr/>
        </p:nvSpPr>
        <p:spPr>
          <a:xfrm>
            <a:off x="3810000" y="4267200"/>
            <a:ext cx="2286000" cy="685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হার্ডওয়্যার</a:t>
            </a:r>
          </a:p>
        </p:txBody>
      </p:sp>
      <p:sp>
        <p:nvSpPr>
          <p:cNvPr id="9" name="Oval 8"/>
          <p:cNvSpPr/>
          <p:nvPr/>
        </p:nvSpPr>
        <p:spPr>
          <a:xfrm>
            <a:off x="685800" y="5334000"/>
            <a:ext cx="2438400" cy="6858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সিসেস্টম হার্ডওয়্যার</a:t>
            </a:r>
            <a:endParaRPr lang="bn-BD" dirty="0"/>
          </a:p>
        </p:txBody>
      </p:sp>
      <p:sp>
        <p:nvSpPr>
          <p:cNvPr id="10" name="Oval 9"/>
          <p:cNvSpPr/>
          <p:nvPr/>
        </p:nvSpPr>
        <p:spPr>
          <a:xfrm>
            <a:off x="6248400" y="5334000"/>
            <a:ext cx="2362200" cy="685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আউটপুট হার্ডওয়্যার</a:t>
            </a:r>
            <a:endParaRPr lang="bn-BD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886633" y="3200400"/>
            <a:ext cx="0" cy="10667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590800" y="4724400"/>
            <a:ext cx="1377672" cy="6410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019800" y="4724400"/>
            <a:ext cx="914400" cy="6410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59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bn-BD" dirty="0" smtClean="0"/>
              <a:t>একক কাজ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endParaRPr lang="bn-BD" dirty="0" smtClean="0"/>
          </a:p>
          <a:p>
            <a:pPr marL="0" indent="0">
              <a:buNone/>
            </a:pPr>
            <a:endParaRPr lang="bn-BD" dirty="0"/>
          </a:p>
          <a:p>
            <a:pPr algn="just"/>
            <a:r>
              <a:rPr lang="bn-BD" sz="2800" dirty="0" smtClean="0"/>
              <a:t>কয়েকটি ইনপুট ডিভাইস এবং কয়েকটি টি আউটপুট ডিভাইসের নাম </a:t>
            </a:r>
            <a:r>
              <a:rPr lang="bn-BD" sz="2800" dirty="0" smtClean="0"/>
              <a:t>লিখ যা উদাহরণ</a:t>
            </a:r>
            <a:r>
              <a:rPr lang="en-US" sz="2800" dirty="0" smtClean="0"/>
              <a:t> </a:t>
            </a:r>
            <a:r>
              <a:rPr lang="bn-BD" sz="2800" dirty="0" smtClean="0">
                <a:latin typeface="SutonnyMJ" pitchFamily="2" charset="0"/>
              </a:rPr>
              <a:t>wn‡m‡e Av‡jvPbvq Av‡mvwb| </a:t>
            </a:r>
            <a:r>
              <a:rPr lang="en-US" sz="2800" dirty="0" smtClean="0"/>
              <a:t> </a:t>
            </a:r>
            <a:r>
              <a:rPr lang="bn-BD" sz="2800" dirty="0" smtClean="0"/>
              <a:t> </a:t>
            </a:r>
            <a:endParaRPr lang="bn-BD" sz="2800" dirty="0" smtClean="0"/>
          </a:p>
          <a:p>
            <a:pPr marL="0" indent="0" algn="just">
              <a:buNone/>
            </a:pPr>
            <a:r>
              <a:rPr lang="bn-BD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81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bn-BD" dirty="0" smtClean="0"/>
              <a:t>মূল্যায়ণ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bn-BD" dirty="0" smtClean="0"/>
          </a:p>
          <a:p>
            <a:pPr>
              <a:buFont typeface="Wingdings" pitchFamily="2" charset="2"/>
              <a:buChar char="ü"/>
            </a:pPr>
            <a:r>
              <a:rPr lang="bn-BD" sz="2800" dirty="0" smtClean="0"/>
              <a:t>হার্ডওয়্যার কী?</a:t>
            </a:r>
            <a:endParaRPr lang="bn-BD" sz="2800" dirty="0"/>
          </a:p>
          <a:p>
            <a:pPr>
              <a:buFont typeface="Wingdings" pitchFamily="2" charset="2"/>
              <a:buChar char="ü"/>
            </a:pPr>
            <a:r>
              <a:rPr lang="as-IN" sz="2800" dirty="0" smtClean="0"/>
              <a:t>ইনপুট ডিভাইস কী </a:t>
            </a:r>
            <a:r>
              <a:rPr lang="bn-BD" sz="2800" dirty="0" smtClean="0"/>
              <a:t>? উদাহরণ দাও। </a:t>
            </a:r>
            <a:endParaRPr lang="as-IN" sz="2800" dirty="0" smtClean="0"/>
          </a:p>
          <a:p>
            <a:pPr>
              <a:buFont typeface="Wingdings" pitchFamily="2" charset="2"/>
              <a:buChar char="ü"/>
            </a:pPr>
            <a:r>
              <a:rPr lang="as-IN" sz="2800" dirty="0" smtClean="0"/>
              <a:t>সিস্টেম ডিভাইস </a:t>
            </a:r>
            <a:r>
              <a:rPr lang="bn-BD" sz="2800" dirty="0" smtClean="0"/>
              <a:t>কী? উদাহরণ দাও। </a:t>
            </a:r>
            <a:endParaRPr lang="as-IN" sz="2800" dirty="0" smtClean="0"/>
          </a:p>
          <a:p>
            <a:pPr>
              <a:buFont typeface="Wingdings" pitchFamily="2" charset="2"/>
              <a:buChar char="ü"/>
            </a:pPr>
            <a:r>
              <a:rPr lang="as-IN" sz="2800" dirty="0" smtClean="0"/>
              <a:t>আউটপুট ডিভাইস </a:t>
            </a:r>
            <a:r>
              <a:rPr lang="bn-BD" sz="2800" dirty="0" smtClean="0"/>
              <a:t>কী? উদাহরণ দাও। </a:t>
            </a:r>
          </a:p>
          <a:p>
            <a:pPr>
              <a:buFont typeface="Wingdings" pitchFamily="2" charset="2"/>
              <a:buChar char="ü"/>
            </a:pPr>
            <a:r>
              <a:rPr lang="bn-BD" sz="2800" dirty="0"/>
              <a:t>হার্ডওয়্যারকে কতভাগে ভাগ করা যায় </a:t>
            </a:r>
            <a:r>
              <a:rPr lang="bn-BD" sz="2800" dirty="0" smtClean="0"/>
              <a:t>ও কী কী?</a:t>
            </a:r>
            <a:endParaRPr lang="bn-BD" sz="2800" dirty="0"/>
          </a:p>
          <a:p>
            <a:pPr marL="0" indent="0">
              <a:buNone/>
            </a:pPr>
            <a:endParaRPr lang="as-IN" dirty="0" smtClean="0"/>
          </a:p>
          <a:p>
            <a:pPr marL="0" indent="0">
              <a:buNone/>
            </a:pPr>
            <a:r>
              <a:rPr lang="as-IN" dirty="0" smtClean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55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6000" dirty="0" smtClean="0"/>
              <a:t>দল পরিচিতি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45259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endParaRPr lang="bn-BD" dirty="0" smtClean="0"/>
          </a:p>
          <a:p>
            <a:r>
              <a:rPr lang="bn-BD" sz="3400" b="1" dirty="0" smtClean="0">
                <a:solidFill>
                  <a:srgbClr val="C00000"/>
                </a:solidFill>
              </a:rPr>
              <a:t>মো: নজরুল ইসলাম</a:t>
            </a:r>
            <a:endParaRPr lang="en-US" sz="34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3400" b="1" dirty="0">
                <a:solidFill>
                  <a:srgbClr val="C00000"/>
                </a:solidFill>
              </a:rPr>
              <a:t> </a:t>
            </a:r>
            <a:r>
              <a:rPr lang="en-US" sz="3400" b="1" dirty="0" smtClean="0">
                <a:solidFill>
                  <a:srgbClr val="C00000"/>
                </a:solidFill>
              </a:rPr>
              <a:t>    </a:t>
            </a:r>
            <a:r>
              <a:rPr lang="bn-BD" sz="3400" b="1" dirty="0" smtClean="0">
                <a:solidFill>
                  <a:srgbClr val="C00000"/>
                </a:solidFill>
              </a:rPr>
              <a:t>প্রভাষক</a:t>
            </a:r>
          </a:p>
          <a:p>
            <a:pPr marL="0" indent="0">
              <a:buNone/>
            </a:pPr>
            <a:r>
              <a:rPr lang="bn-BD" sz="3400" b="1" dirty="0" smtClean="0">
                <a:solidFill>
                  <a:srgbClr val="C00000"/>
                </a:solidFill>
              </a:rPr>
              <a:t>   শহীদ সোহরাওয়ার্দী কলেজ, খুলনা। </a:t>
            </a:r>
          </a:p>
          <a:p>
            <a:pPr marL="0" indent="0">
              <a:buNone/>
            </a:pPr>
            <a:endParaRPr lang="bn-BD" sz="3400" b="1" dirty="0" smtClean="0"/>
          </a:p>
          <a:p>
            <a:r>
              <a:rPr lang="bn-BD" sz="3400" b="1" dirty="0" smtClean="0">
                <a:solidFill>
                  <a:srgbClr val="002060"/>
                </a:solidFill>
              </a:rPr>
              <a:t>অনুপল বিশ্বাস</a:t>
            </a:r>
          </a:p>
          <a:p>
            <a:pPr marL="0" indent="0">
              <a:buNone/>
            </a:pPr>
            <a:r>
              <a:rPr lang="bn-BD" sz="3400" b="1" dirty="0" smtClean="0">
                <a:solidFill>
                  <a:srgbClr val="002060"/>
                </a:solidFill>
              </a:rPr>
              <a:t>   প্রভাষক</a:t>
            </a:r>
          </a:p>
          <a:p>
            <a:pPr marL="0" indent="0">
              <a:buNone/>
            </a:pPr>
            <a:r>
              <a:rPr lang="bn-BD" sz="3400" b="1" dirty="0" smtClean="0">
                <a:solidFill>
                  <a:srgbClr val="FF0000"/>
                </a:solidFill>
              </a:rPr>
              <a:t>   সিটি </a:t>
            </a:r>
            <a:r>
              <a:rPr lang="bn-BD" sz="3400" b="1" dirty="0">
                <a:solidFill>
                  <a:srgbClr val="FF0000"/>
                </a:solidFill>
              </a:rPr>
              <a:t>গার্লস কলেজ, খুলনা।</a:t>
            </a:r>
          </a:p>
          <a:p>
            <a:pPr marL="0" indent="0">
              <a:buNone/>
            </a:pPr>
            <a:endParaRPr lang="bn-BD" sz="3400" b="1" dirty="0" smtClean="0">
              <a:solidFill>
                <a:srgbClr val="002060"/>
              </a:solidFill>
            </a:endParaRPr>
          </a:p>
          <a:p>
            <a:r>
              <a:rPr lang="bn-BD" sz="3400" b="1" dirty="0" smtClean="0">
                <a:solidFill>
                  <a:srgbClr val="FF0000"/>
                </a:solidFill>
              </a:rPr>
              <a:t>সৈয়দ মোরশেদ আলী</a:t>
            </a:r>
          </a:p>
          <a:p>
            <a:pPr marL="0" indent="0">
              <a:buNone/>
            </a:pPr>
            <a:r>
              <a:rPr lang="bn-BD" sz="3400" b="1" dirty="0" smtClean="0">
                <a:solidFill>
                  <a:srgbClr val="FF0000"/>
                </a:solidFill>
              </a:rPr>
              <a:t>   প্রভাষক</a:t>
            </a:r>
          </a:p>
          <a:p>
            <a:pPr marL="0" indent="0">
              <a:buNone/>
            </a:pPr>
            <a:r>
              <a:rPr lang="bn-BD" sz="3400" b="1" dirty="0" smtClean="0">
                <a:solidFill>
                  <a:srgbClr val="FF0000"/>
                </a:solidFill>
              </a:rPr>
              <a:t>  </a:t>
            </a:r>
            <a:r>
              <a:rPr lang="bn-BD" sz="3400" b="1" dirty="0">
                <a:solidFill>
                  <a:srgbClr val="002060"/>
                </a:solidFill>
              </a:rPr>
              <a:t> ইসলামীয়া কলেজ, খুলনা</a:t>
            </a:r>
            <a:r>
              <a:rPr lang="bn-BD" sz="3400" b="1" dirty="0" smtClean="0">
                <a:solidFill>
                  <a:srgbClr val="002060"/>
                </a:solidFill>
              </a:rPr>
              <a:t>।</a:t>
            </a:r>
            <a:endParaRPr lang="en-US" sz="3400" b="1" dirty="0" smtClean="0"/>
          </a:p>
          <a:p>
            <a:pPr marL="0" indent="0">
              <a:buNone/>
            </a:pPr>
            <a:endParaRPr lang="bn-BD" dirty="0" smtClean="0"/>
          </a:p>
          <a:p>
            <a:endParaRPr lang="bn-BD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5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bn-BD" dirty="0" smtClean="0"/>
              <a:t>বাড়ীর কাজ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endParaRPr lang="bn-BD" dirty="0" smtClean="0"/>
          </a:p>
          <a:p>
            <a:pPr marL="0" indent="0">
              <a:buNone/>
            </a:pPr>
            <a:endParaRPr lang="bn-BD" dirty="0"/>
          </a:p>
          <a:p>
            <a:pPr marL="0" indent="0">
              <a:buNone/>
            </a:pPr>
            <a:endParaRPr lang="bn-BD" dirty="0" smtClean="0"/>
          </a:p>
          <a:p>
            <a:pPr marL="0" indent="0" algn="ctr">
              <a:buNone/>
            </a:pPr>
            <a:r>
              <a:rPr lang="bn-BD" dirty="0" smtClean="0"/>
              <a:t>হার্ডওয়্যারের গুরুত্ব আলোচনা কর।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29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bn-BD" dirty="0" smtClean="0"/>
              <a:t>ধন্যবাদ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981200"/>
            <a:ext cx="4114800" cy="4419600"/>
          </a:xfrm>
        </p:spPr>
      </p:pic>
    </p:spTree>
    <p:extLst>
      <p:ext uri="{BB962C8B-B14F-4D97-AF65-F5344CB8AC3E}">
        <p14:creationId xmlns:p14="http://schemas.microsoft.com/office/powerpoint/2010/main" val="138556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endParaRPr lang="bn-BD" dirty="0" smtClean="0"/>
          </a:p>
          <a:p>
            <a:pPr marL="0" indent="0" algn="ctr">
              <a:buNone/>
            </a:pPr>
            <a:endParaRPr lang="bn-BD" sz="100" dirty="0" smtClean="0"/>
          </a:p>
          <a:p>
            <a:pPr marL="0" indent="0" algn="ctr">
              <a:buNone/>
            </a:pPr>
            <a:endParaRPr lang="bn-BD" sz="100" dirty="0" smtClean="0"/>
          </a:p>
          <a:p>
            <a:pPr marL="0" indent="0" algn="ctr">
              <a:buNone/>
            </a:pPr>
            <a:endParaRPr lang="bn-BD" dirty="0"/>
          </a:p>
          <a:p>
            <a:pPr marL="0" indent="0" algn="ctr">
              <a:buNone/>
            </a:pPr>
            <a:r>
              <a:rPr lang="bn-BD" b="1" dirty="0" smtClean="0"/>
              <a:t>শ্রেণী : একাদশ</a:t>
            </a:r>
          </a:p>
          <a:p>
            <a:pPr marL="0" indent="0" algn="ctr">
              <a:buNone/>
            </a:pPr>
            <a:endParaRPr lang="bn-BD" sz="1800" dirty="0" smtClean="0"/>
          </a:p>
          <a:p>
            <a:pPr marL="0" indent="0" algn="ctr">
              <a:buNone/>
            </a:pPr>
            <a:r>
              <a:rPr lang="bn-BD" sz="6000" dirty="0" smtClean="0"/>
              <a:t>বিষয়: কম্পিউটার </a:t>
            </a:r>
            <a:r>
              <a:rPr lang="bn-BD" sz="6000" dirty="0" smtClean="0"/>
              <a:t>শিক্ষা</a:t>
            </a:r>
          </a:p>
          <a:p>
            <a:pPr marL="0" indent="0" algn="ctr">
              <a:buNone/>
            </a:pPr>
            <a:r>
              <a:rPr lang="en-US" sz="3600" dirty="0" smtClean="0"/>
              <a:t>অ</a:t>
            </a:r>
            <a:r>
              <a:rPr lang="bn-BD" sz="3600" dirty="0" smtClean="0"/>
              <a:t>ধ্যায়ঃ০১</a:t>
            </a:r>
            <a:endParaRPr lang="bn-BD" sz="3600" dirty="0" smtClean="0"/>
          </a:p>
        </p:txBody>
      </p:sp>
    </p:spTree>
    <p:extLst>
      <p:ext uri="{BB962C8B-B14F-4D97-AF65-F5344CB8AC3E}">
        <p14:creationId xmlns:p14="http://schemas.microsoft.com/office/powerpoint/2010/main" val="382693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6000" dirty="0" smtClean="0"/>
              <a:t>শিখন ফল :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bn-BD" sz="1200" dirty="0" smtClean="0"/>
          </a:p>
          <a:p>
            <a:pPr>
              <a:lnSpc>
                <a:spcPct val="150000"/>
              </a:lnSpc>
            </a:pPr>
            <a:r>
              <a:rPr lang="bn-BD" sz="3600" dirty="0" smtClean="0"/>
              <a:t>ইনপুট ডিভাইস কী তা বলতে পারবে।</a:t>
            </a:r>
          </a:p>
          <a:p>
            <a:pPr>
              <a:lnSpc>
                <a:spcPct val="150000"/>
              </a:lnSpc>
            </a:pPr>
            <a:r>
              <a:rPr lang="bn-BD" sz="3600" dirty="0" smtClean="0"/>
              <a:t>সিস্টেম ডিভাইস সম্পর্কে জানতে পারবে।</a:t>
            </a:r>
          </a:p>
          <a:p>
            <a:pPr>
              <a:lnSpc>
                <a:spcPct val="150000"/>
              </a:lnSpc>
            </a:pPr>
            <a:r>
              <a:rPr lang="bn-BD" sz="3600" dirty="0" smtClean="0"/>
              <a:t>আউটপুট ডিভাইস সম্পর্কে বলতে পারবে। </a:t>
            </a:r>
          </a:p>
          <a:p>
            <a:pPr>
              <a:lnSpc>
                <a:spcPct val="150000"/>
              </a:lnSpc>
            </a:pPr>
            <a:r>
              <a:rPr lang="bn-BD" sz="3600" dirty="0" smtClean="0"/>
              <a:t>হার্ডওয়্যারের শ্রেণীবিভাগ জানতে পারবে।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38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bn-BD" dirty="0" smtClean="0"/>
              <a:t>কিসের ছবি দেখতে পাচ্ছি?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5105400"/>
            <a:ext cx="4040188" cy="639762"/>
          </a:xfrm>
          <a:solidFill>
            <a:schemeClr val="accent6"/>
          </a:solidFill>
          <a:ln w="952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bn-BD" dirty="0" smtClean="0"/>
              <a:t>কীবোর্ড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09800"/>
            <a:ext cx="4038600" cy="2133600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45025" y="5105400"/>
            <a:ext cx="4041775" cy="639762"/>
          </a:xfrm>
          <a:solidFill>
            <a:schemeClr val="accent3"/>
          </a:solidFill>
          <a:ln w="952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bn-BD" dirty="0" smtClean="0"/>
              <a:t>মাউস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286000"/>
            <a:ext cx="3810000" cy="2133600"/>
          </a:xfrm>
        </p:spPr>
      </p:pic>
    </p:spTree>
    <p:extLst>
      <p:ext uri="{BB962C8B-B14F-4D97-AF65-F5344CB8AC3E}">
        <p14:creationId xmlns:p14="http://schemas.microsoft.com/office/powerpoint/2010/main" val="168417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uiExpand="1" build="p" animBg="1"/>
      <p:bldP spid="9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bn-BD" dirty="0" smtClean="0"/>
              <a:t>আমরা কিসের ছবি দেখতে পাচ্ছি?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bn-BD" dirty="0" smtClean="0"/>
              <a:t>মনিটর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2362200"/>
            <a:ext cx="2482057" cy="34290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solidFill>
            <a:schemeClr val="accent2"/>
          </a:solidFill>
          <a:ln w="952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bn-BD" dirty="0" smtClean="0"/>
              <a:t>প্রিন্টার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90800"/>
            <a:ext cx="4038600" cy="2631281"/>
          </a:xfrm>
        </p:spPr>
      </p:pic>
    </p:spTree>
    <p:extLst>
      <p:ext uri="{BB962C8B-B14F-4D97-AF65-F5344CB8AC3E}">
        <p14:creationId xmlns:p14="http://schemas.microsoft.com/office/powerpoint/2010/main" val="239418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bn-BD" dirty="0" smtClean="0"/>
              <a:t>আমরা কিসের ছবি দেখতে পাচ্ছি?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bn-BD" dirty="0" smtClean="0"/>
              <a:t>মাদারবোর্ড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3200"/>
            <a:ext cx="4038600" cy="32766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solidFill>
            <a:schemeClr val="accent3"/>
          </a:solidFill>
          <a:ln w="952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bn-BD" dirty="0" smtClean="0"/>
              <a:t>প্রসেসর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743200"/>
            <a:ext cx="3657600" cy="3200399"/>
          </a:xfrm>
        </p:spPr>
      </p:pic>
    </p:spTree>
    <p:extLst>
      <p:ext uri="{BB962C8B-B14F-4D97-AF65-F5344CB8AC3E}">
        <p14:creationId xmlns:p14="http://schemas.microsoft.com/office/powerpoint/2010/main" val="101669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763000" cy="4419599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2400" i="1" dirty="0" smtClean="0">
                <a:solidFill>
                  <a:srgbClr val="C00000"/>
                </a:solidFill>
              </a:rPr>
              <a:t>              </a:t>
            </a:r>
            <a:endParaRPr lang="en-US" sz="2400" i="1" dirty="0">
              <a:solidFill>
                <a:srgbClr val="C00000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304800" y="4724400"/>
            <a:ext cx="8610600" cy="1676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endParaRPr lang="bn-BD" sz="2800" i="1" dirty="0" smtClean="0">
              <a:solidFill>
                <a:srgbClr val="FF0000"/>
              </a:solidFill>
            </a:endParaRPr>
          </a:p>
          <a:p>
            <a:r>
              <a:rPr lang="bn-BD" sz="3000" i="1" dirty="0" smtClean="0">
                <a:solidFill>
                  <a:srgbClr val="FF0000"/>
                </a:solidFill>
                <a:latin typeface="AdarshaLipiExp" pitchFamily="2" charset="0"/>
              </a:rPr>
              <a:t>এইগুলোকে </a:t>
            </a:r>
            <a:r>
              <a:rPr lang="bn-BD" sz="2800" dirty="0" smtClean="0">
                <a:solidFill>
                  <a:srgbClr val="FF0000"/>
                </a:solidFill>
                <a:latin typeface="AdarshaLipiExp" pitchFamily="2" charset="0"/>
              </a:rPr>
              <a:t>কম্পিউটারের </a:t>
            </a:r>
            <a:r>
              <a:rPr lang="bn-BD" sz="3000" i="1" dirty="0" smtClean="0">
                <a:solidFill>
                  <a:srgbClr val="FF0000"/>
                </a:solidFill>
                <a:latin typeface="AdarshaLipiExp" pitchFamily="2" charset="0"/>
              </a:rPr>
              <a:t>কী </a:t>
            </a:r>
            <a:r>
              <a:rPr lang="bn-BD" sz="3000" i="1" dirty="0">
                <a:solidFill>
                  <a:srgbClr val="FF0000"/>
                </a:solidFill>
                <a:latin typeface="AdarshaLipiExp" pitchFamily="2" charset="0"/>
              </a:rPr>
              <a:t>বলে </a:t>
            </a:r>
            <a:r>
              <a:rPr lang="bn-BD" sz="3000" i="1" dirty="0" smtClean="0">
                <a:solidFill>
                  <a:srgbClr val="FF0000"/>
                </a:solidFill>
                <a:latin typeface="AdarshaLipiExp" pitchFamily="2" charset="0"/>
              </a:rPr>
              <a:t>?</a:t>
            </a:r>
          </a:p>
          <a:p>
            <a:endParaRPr lang="bn-BD" sz="2400" dirty="0" smtClean="0">
              <a:solidFill>
                <a:srgbClr val="002060"/>
              </a:solidFill>
            </a:endParaRPr>
          </a:p>
          <a:p>
            <a:r>
              <a:rPr lang="bn-BD" sz="2800" dirty="0" smtClean="0">
                <a:solidFill>
                  <a:srgbClr val="002060"/>
                </a:solidFill>
              </a:rPr>
              <a:t>এগুলো কম্পিউটার হার্ডওয়্যার। 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71" y="254410"/>
            <a:ext cx="3392129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38401"/>
            <a:ext cx="3429000" cy="167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329" y="242120"/>
            <a:ext cx="3261852" cy="1600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329" y="2438401"/>
            <a:ext cx="3200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51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bn-BD" dirty="0"/>
              <a:t>আজকের পাঠ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bn-BD" dirty="0" smtClean="0"/>
          </a:p>
          <a:p>
            <a:pPr marL="0" indent="0" algn="ctr">
              <a:buNone/>
            </a:pPr>
            <a:endParaRPr lang="bn-BD" sz="4800" dirty="0" smtClean="0"/>
          </a:p>
          <a:p>
            <a:pPr marL="0" indent="0" algn="ctr">
              <a:buNone/>
            </a:pPr>
            <a:r>
              <a:rPr lang="bn-BD" sz="4800" b="1" dirty="0" smtClean="0"/>
              <a:t>কম্পিউটার </a:t>
            </a:r>
            <a:r>
              <a:rPr lang="bn-BD" sz="4800" b="1" dirty="0"/>
              <a:t>হার্ডওয়্যার</a:t>
            </a:r>
            <a:endParaRPr lang="en-US" sz="4800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90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294</Words>
  <Application>Microsoft Office PowerPoint</Application>
  <PresentationFormat>On-screen Show (4:3)</PresentationFormat>
  <Paragraphs>99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স্বাগতম</vt:lpstr>
      <vt:lpstr>দল পরিচিতি</vt:lpstr>
      <vt:lpstr>PowerPoint Presentation</vt:lpstr>
      <vt:lpstr>শিখন ফল :</vt:lpstr>
      <vt:lpstr>কিসের ছবি দেখতে পাচ্ছি?</vt:lpstr>
      <vt:lpstr>আমরা কিসের ছবি দেখতে পাচ্ছি?</vt:lpstr>
      <vt:lpstr>আমরা কিসের ছবি দেখতে পাচ্ছি?</vt:lpstr>
      <vt:lpstr>              </vt:lpstr>
      <vt:lpstr>আজকের পাঠ :</vt:lpstr>
      <vt:lpstr>কম্পিউটার হার্ডওয়্যার কী?</vt:lpstr>
      <vt:lpstr>এইগুলো ইনপুট ডিভাইস/ইনপুট হার্ডওয়্যার</vt:lpstr>
      <vt:lpstr>ইনপুট ডিভাইস বা ইনপুট হার্ডওয়্যার কী?</vt:lpstr>
      <vt:lpstr>এইগুলো আউটপুট ডিভাইস</vt:lpstr>
      <vt:lpstr>আউটপুট ডিভাইস কী?</vt:lpstr>
      <vt:lpstr>এইগুলো সিস্টেম ডিভাইস</vt:lpstr>
      <vt:lpstr>সিস্টেম ডিভাইস কী?</vt:lpstr>
      <vt:lpstr>হার্ডওয়্যারের শ্রেণীবিভাগ:</vt:lpstr>
      <vt:lpstr>একক কাজ</vt:lpstr>
      <vt:lpstr>মূল্যায়ণ</vt:lpstr>
      <vt:lpstr>বাড়ীর কাজ</vt:lpstr>
      <vt:lpstr>ধন্যবাদ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TSS</dc:creator>
  <cp:lastModifiedBy>Taiba Islam</cp:lastModifiedBy>
  <cp:revision>32</cp:revision>
  <dcterms:created xsi:type="dcterms:W3CDTF">2013-02-19T09:27:08Z</dcterms:created>
  <dcterms:modified xsi:type="dcterms:W3CDTF">2013-02-20T19:39:58Z</dcterms:modified>
</cp:coreProperties>
</file>