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76" r:id="rId3"/>
    <p:sldId id="274" r:id="rId4"/>
    <p:sldId id="261" r:id="rId5"/>
    <p:sldId id="256" r:id="rId6"/>
    <p:sldId id="257" r:id="rId7"/>
    <p:sldId id="262" r:id="rId8"/>
    <p:sldId id="263" r:id="rId9"/>
    <p:sldId id="264" r:id="rId10"/>
    <p:sldId id="258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729" autoAdjust="0"/>
  </p:normalViewPr>
  <p:slideViewPr>
    <p:cSldViewPr>
      <p:cViewPr>
        <p:scale>
          <a:sx n="40" d="100"/>
          <a:sy n="40" d="100"/>
        </p:scale>
        <p:origin x="-1710" y="-11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1E229-172F-4000-AB3F-E067C3594B5A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9352B-B185-438B-A59D-754B40EE53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শিক্ষার্থীদেরকে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জানানো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ধ্রুবক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উভয়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পূর্ন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সমপাতন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ধ্রুবক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বস্তুর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সূত্রের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স্লাইডক্যালিপার্সের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নিম্নচোঁয়ালদ্বয়ের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প্রাপ্ত</a:t>
            </a:r>
            <a:r>
              <a:rPr lang="en-US" dirty="0" smtClean="0"/>
              <a:t> </a:t>
            </a:r>
            <a:r>
              <a:rPr lang="en-US" dirty="0" err="1" smtClean="0"/>
              <a:t>মানসমূহ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দৈর্ঘ্য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নির্ণয়ের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ছকে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বসিয়ে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দৈর্ঘ্য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পরিমাপ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দণ্ড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স্লাইডকালিপার্সে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ছক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দণ্ডটির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মৌখিক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প্রশ্নোত্তরের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প্রদর্শিত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পশ্নের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শিক্ষার্থীর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ফল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যাচাই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যাচাইপুর্বক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ঘোষনার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উদ্দেশ্যে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পরিমাপে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পরিমাপক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উপযোগিতা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স্লাইডে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ফল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পরিচিতিসহ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Movement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দেখানো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স্লাইড</a:t>
            </a:r>
            <a:r>
              <a:rPr lang="en-US" dirty="0" smtClean="0"/>
              <a:t> </a:t>
            </a:r>
            <a:r>
              <a:rPr lang="en-US" dirty="0" err="1" smtClean="0"/>
              <a:t>ক্যালিপার্সের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বিভিন্ন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অংশের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বর্ণনা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যান্ত্রিকত্রুটি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যান্ত্রিকত্রুটি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শূণ্য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দাগের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যান্ত্রিকত্রুটি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ধীরে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ধীরে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ক্লিকে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স্কেলের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নিরপণ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5282D-818D-473B-B1D4-08EAC25E8BED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44820-2AA5-40F6-80DE-95B4B0480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5696" y="494778"/>
            <a:ext cx="7860003" cy="574944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8"/>
          <p:cNvGrpSpPr/>
          <p:nvPr/>
        </p:nvGrpSpPr>
        <p:grpSpPr>
          <a:xfrm>
            <a:off x="1524001" y="1319408"/>
            <a:ext cx="6019799" cy="4088868"/>
            <a:chOff x="1524001" y="1219200"/>
            <a:chExt cx="6019799" cy="4088868"/>
          </a:xfrm>
        </p:grpSpPr>
        <p:sp>
          <p:nvSpPr>
            <p:cNvPr id="7" name="Rectangle 6"/>
            <p:cNvSpPr/>
            <p:nvPr/>
          </p:nvSpPr>
          <p:spPr>
            <a:xfrm>
              <a:off x="1524001" y="1219200"/>
              <a:ext cx="6019799" cy="408886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Pie 14"/>
            <p:cNvSpPr/>
            <p:nvPr/>
          </p:nvSpPr>
          <p:spPr>
            <a:xfrm rot="10800000">
              <a:off x="6096000" y="161377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Pie 15"/>
            <p:cNvSpPr/>
            <p:nvPr/>
          </p:nvSpPr>
          <p:spPr>
            <a:xfrm rot="10800000" flipV="1">
              <a:off x="6096001" y="381000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Pie 16"/>
            <p:cNvSpPr/>
            <p:nvPr/>
          </p:nvSpPr>
          <p:spPr>
            <a:xfrm rot="5400000">
              <a:off x="2070970" y="161377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Pie 17"/>
            <p:cNvSpPr/>
            <p:nvPr/>
          </p:nvSpPr>
          <p:spPr>
            <a:xfrm>
              <a:off x="2070970" y="3810000"/>
              <a:ext cx="1053230" cy="1053230"/>
            </a:xfrm>
            <a:prstGeom prst="pi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3059482" y="2502074"/>
            <a:ext cx="3020378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96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315311" y="1027386"/>
            <a:ext cx="14782800" cy="5638800"/>
            <a:chOff x="914400" y="-381000"/>
            <a:chExt cx="14782800" cy="5638800"/>
          </a:xfrm>
        </p:grpSpPr>
        <p:pic>
          <p:nvPicPr>
            <p:cNvPr id="17" name="Picture 16" descr="Main_Scale.gif"/>
            <p:cNvPicPr>
              <a:picLocks noChangeAspect="1"/>
            </p:cNvPicPr>
            <p:nvPr/>
          </p:nvPicPr>
          <p:blipFill>
            <a:blip r:embed="rId3">
              <a:lum contrast="-10000"/>
            </a:blip>
            <a:stretch>
              <a:fillRect/>
            </a:stretch>
          </p:blipFill>
          <p:spPr>
            <a:xfrm>
              <a:off x="914400" y="-370380"/>
              <a:ext cx="14782800" cy="5628180"/>
            </a:xfrm>
            <a:prstGeom prst="rect">
              <a:avLst/>
            </a:prstGeom>
          </p:spPr>
        </p:pic>
        <p:pic>
          <p:nvPicPr>
            <p:cNvPr id="16" name="Picture 15" descr="Vernier.gif"/>
            <p:cNvPicPr>
              <a:picLocks noChangeAspect="1"/>
            </p:cNvPicPr>
            <p:nvPr/>
          </p:nvPicPr>
          <p:blipFill>
            <a:blip r:embed="rId4">
              <a:lum contrast="-10000"/>
            </a:blip>
            <a:stretch>
              <a:fillRect/>
            </a:stretch>
          </p:blipFill>
          <p:spPr>
            <a:xfrm>
              <a:off x="1155517" y="-381000"/>
              <a:ext cx="5416219" cy="5628180"/>
            </a:xfrm>
            <a:prstGeom prst="rect">
              <a:avLst/>
            </a:prstGeom>
          </p:spPr>
        </p:pic>
      </p:grpSp>
      <p:cxnSp>
        <p:nvCxnSpPr>
          <p:cNvPr id="20" name="Straight Arrow Connector 19"/>
          <p:cNvCxnSpPr/>
          <p:nvPr/>
        </p:nvCxnSpPr>
        <p:spPr>
          <a:xfrm rot="5400000">
            <a:off x="2252681" y="2557118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>
            <a:off x="2287780" y="3960292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6200000">
            <a:off x="2363980" y="3960292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16200000">
            <a:off x="2440180" y="3969817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>
            <a:off x="2516380" y="3960292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6200000">
            <a:off x="2592580" y="3960292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16200000">
            <a:off x="2659255" y="3960292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6200000">
            <a:off x="2725931" y="3960292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6200000">
            <a:off x="2802130" y="3969817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>
            <a:off x="2868805" y="3969817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16200000">
            <a:off x="2952941" y="3969817"/>
            <a:ext cx="8382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5400000">
            <a:off x="2338406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5400000">
            <a:off x="2424130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2500330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5400000">
            <a:off x="2586055" y="2509492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5400000">
            <a:off x="2662255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5400000">
            <a:off x="2728930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>
            <a:off x="2824180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>
            <a:off x="2909905" y="2557117"/>
            <a:ext cx="1192561" cy="2667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133600" y="5010807"/>
            <a:ext cx="313713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ভার্নিয়ার স্কেলের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ভাগ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5082596" y="5013156"/>
            <a:ext cx="360420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= প্রধান স্কেলের ক্ষুদ্রতম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ভাগ</a:t>
            </a:r>
            <a:endParaRPr lang="en-US" sz="2800" dirty="0"/>
          </a:p>
        </p:txBody>
      </p:sp>
      <p:sp>
        <p:nvSpPr>
          <p:cNvPr id="36" name="Rounded Rectangle 35"/>
          <p:cNvSpPr/>
          <p:nvPr/>
        </p:nvSpPr>
        <p:spPr>
          <a:xfrm>
            <a:off x="457200" y="291662"/>
            <a:ext cx="8153400" cy="6858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 ক্যালিপার্সের ভার্নিয়ার ধ্রুবক নির্ণয়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80111" y="533400"/>
            <a:ext cx="3605463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প্রধান স্কেলের ক্ষুদ্রতম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ভাগ =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5522" y="533400"/>
            <a:ext cx="175881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মিলিমিটার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6152" y="1143000"/>
            <a:ext cx="4150896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ভার্নিয়ার স্কেলের ক্ষুদ্রতম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ভাগ =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47048" y="1143000"/>
            <a:ext cx="1758815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মিলিমিটার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89159" y="1762779"/>
            <a:ext cx="3986464" cy="52322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ভার্নিয়ার স্কেলের ক্ষুদ্রতম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ভাগ =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851560" y="1762780"/>
            <a:ext cx="2058577" cy="52322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0.9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মিলিমিটার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0338" y="2362200"/>
            <a:ext cx="220979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ভার্নিয়ার ধ্রুবক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1143001" y="2951748"/>
            <a:ext cx="7672136" cy="537103"/>
            <a:chOff x="1143001" y="3743980"/>
            <a:chExt cx="7672136" cy="537103"/>
          </a:xfrm>
        </p:grpSpPr>
        <p:sp>
          <p:nvSpPr>
            <p:cNvPr id="37" name="TextBox 36"/>
            <p:cNvSpPr txBox="1"/>
            <p:nvPr/>
          </p:nvSpPr>
          <p:spPr>
            <a:xfrm>
              <a:off x="1143001" y="3757863"/>
              <a:ext cx="3809999" cy="52322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প্রধান স্কেলের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ক্ষুদ্রতম </a:t>
              </a:r>
              <a:r>
                <a:rPr lang="en-US" sz="2800" spc="-3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ভা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গের  দৈর্ঘ্য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spc="-3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945434" y="3743980"/>
              <a:ext cx="3869703" cy="52322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ভার্নিয়ার স্কেলের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ক্ষুদ্রতম </a:t>
              </a:r>
              <a:r>
                <a:rPr lang="en-US" sz="2800" spc="-3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ভা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গের  দৈর্ঘ্য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spc="-3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9" name="Minus 38"/>
            <p:cNvSpPr/>
            <p:nvPr/>
          </p:nvSpPr>
          <p:spPr>
            <a:xfrm>
              <a:off x="4581427" y="3962400"/>
              <a:ext cx="447773" cy="76200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1167063" y="3581400"/>
            <a:ext cx="6477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= (1 – 0.9)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0.1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মিলিমিটার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 0.01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সেন্টি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মিটার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33926" y="4191000"/>
            <a:ext cx="6746071" cy="2200617"/>
            <a:chOff x="733926" y="4191000"/>
            <a:chExt cx="6746071" cy="2200617"/>
          </a:xfrm>
        </p:grpSpPr>
        <p:sp>
          <p:nvSpPr>
            <p:cNvPr id="64" name="TextBox 63"/>
            <p:cNvSpPr txBox="1"/>
            <p:nvPr/>
          </p:nvSpPr>
          <p:spPr>
            <a:xfrm>
              <a:off x="814137" y="4855219"/>
              <a:ext cx="464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প্রধান স্কেলের ক্ষুদ্রতম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ভা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গের  দৈর্ঘ্য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=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s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94085" y="5267980"/>
              <a:ext cx="518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ভার্নিয়ার স্কেলের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মোট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ভাগ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সংখ্যা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=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n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হলে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,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438400" y="4191000"/>
              <a:ext cx="3058851" cy="64633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আবার</a:t>
              </a:r>
              <a:r>
                <a:rPr lang="en-US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বিকল্প</a:t>
              </a:r>
              <a:r>
                <a:rPr lang="en-US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ঊপায়ে</a:t>
              </a:r>
              <a:endParaRPr lang="en-US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3926" y="5757589"/>
              <a:ext cx="22097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ভার্নিয়ার ধ্রুবক</a:t>
              </a:r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=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Minus 21"/>
            <p:cNvSpPr/>
            <p:nvPr/>
          </p:nvSpPr>
          <p:spPr>
            <a:xfrm>
              <a:off x="2847474" y="5989657"/>
              <a:ext cx="248652" cy="75176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791326" y="592710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n</a:t>
              </a:r>
              <a:endParaRPr lang="en-US" sz="2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12934" y="5635953"/>
              <a:ext cx="30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s</a:t>
              </a:r>
              <a:endParaRPr lang="en-US" sz="2400" dirty="0"/>
            </a:p>
          </p:txBody>
        </p:sp>
        <p:sp>
          <p:nvSpPr>
            <p:cNvPr id="27" name="Minus 26"/>
            <p:cNvSpPr/>
            <p:nvPr/>
          </p:nvSpPr>
          <p:spPr>
            <a:xfrm>
              <a:off x="3352800" y="5973454"/>
              <a:ext cx="477252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352800" y="5929952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en-US" sz="2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374408" y="5638800"/>
              <a:ext cx="30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4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48000" y="5791200"/>
              <a:ext cx="377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=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410200" y="5791200"/>
              <a:ext cx="20697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0.1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মিলিমিটার </a:t>
              </a:r>
              <a:endParaRPr lang="en-US" sz="28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79343" y="5801380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787526" y="5791200"/>
              <a:ext cx="14702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মিলিমিটার </a:t>
              </a:r>
              <a:endParaRPr lang="en-US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  <p:bldP spid="15" grpId="0" animBg="1"/>
      <p:bldP spid="34" grpId="0" animBg="1"/>
      <p:bldP spid="35" grpId="0" animBg="1"/>
      <p:bldP spid="36" grpId="0" animBg="1"/>
      <p:bldP spid="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1515130"/>
            <a:ext cx="8305800" cy="3733800"/>
            <a:chOff x="381000" y="685800"/>
            <a:chExt cx="8305800" cy="3733800"/>
          </a:xfrm>
        </p:grpSpPr>
        <p:grpSp>
          <p:nvGrpSpPr>
            <p:cNvPr id="5" name="Group 18"/>
            <p:cNvGrpSpPr/>
            <p:nvPr/>
          </p:nvGrpSpPr>
          <p:grpSpPr>
            <a:xfrm>
              <a:off x="381000" y="685800"/>
              <a:ext cx="8305800" cy="3733800"/>
              <a:chOff x="381000" y="685800"/>
              <a:chExt cx="8305800" cy="3733800"/>
            </a:xfrm>
          </p:grpSpPr>
          <p:pic>
            <p:nvPicPr>
              <p:cNvPr id="7" name="Picture 6" descr="Picture2.gif"/>
              <p:cNvPicPr>
                <a:picLocks noChangeAspect="1"/>
              </p:cNvPicPr>
              <p:nvPr/>
            </p:nvPicPr>
            <p:blipFill>
              <a:blip r:embed="rId3"/>
              <a:srcRect l="2015" t="11603" r="54047" b="36709"/>
              <a:stretch>
                <a:fillRect/>
              </a:stretch>
            </p:blipFill>
            <p:spPr>
              <a:xfrm>
                <a:off x="381000" y="685800"/>
                <a:ext cx="8305800" cy="3733800"/>
              </a:xfrm>
              <a:prstGeom prst="rect">
                <a:avLst/>
              </a:prstGeom>
            </p:spPr>
          </p:pic>
          <p:grpSp>
            <p:nvGrpSpPr>
              <p:cNvPr id="8" name="Group 17"/>
              <p:cNvGrpSpPr/>
              <p:nvPr/>
            </p:nvGrpSpPr>
            <p:grpSpPr>
              <a:xfrm>
                <a:off x="1143000" y="2990850"/>
                <a:ext cx="5257800" cy="1369756"/>
                <a:chOff x="1143000" y="2990850"/>
                <a:chExt cx="5257800" cy="1369756"/>
              </a:xfrm>
            </p:grpSpPr>
            <p:pic>
              <p:nvPicPr>
                <p:cNvPr id="9" name="Picture 5" descr="rod-wrought-iron.jpg"/>
                <p:cNvPicPr>
                  <a:picLocks noChangeAspect="1"/>
                </p:cNvPicPr>
                <p:nvPr/>
              </p:nvPicPr>
              <p:blipFill>
                <a:blip r:embed="rId4"/>
                <a:srcRect l="7333" t="42889" r="7334" b="42889"/>
                <a:stretch>
                  <a:fillRect/>
                </a:stretch>
              </p:blipFill>
              <p:spPr>
                <a:xfrm>
                  <a:off x="1143000" y="3810000"/>
                  <a:ext cx="2286000" cy="550606"/>
                </a:xfrm>
                <a:prstGeom prst="rect">
                  <a:avLst/>
                </a:prstGeom>
              </p:spPr>
            </p:pic>
            <p:sp>
              <p:nvSpPr>
                <p:cNvPr id="10" name="TextBox 9"/>
                <p:cNvSpPr txBox="1"/>
                <p:nvPr/>
              </p:nvSpPr>
              <p:spPr>
                <a:xfrm>
                  <a:off x="5181600" y="3001804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1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5286375" y="3001804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2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5381625" y="3001804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3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5467350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4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5572125" y="2992279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5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5667375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6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5762625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7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5848350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8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019800" y="2990850"/>
                  <a:ext cx="3810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10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5943600" y="3011329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9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</p:grpSp>
        </p:grpSp>
        <p:sp>
          <p:nvSpPr>
            <p:cNvPr id="6" name="TextBox 5"/>
            <p:cNvSpPr txBox="1"/>
            <p:nvPr/>
          </p:nvSpPr>
          <p:spPr>
            <a:xfrm>
              <a:off x="5091752" y="312988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solidFill>
                    <a:srgbClr val="FF0000"/>
                  </a:solidFill>
                  <a:latin typeface="Arial" pitchFamily="34" charset="0"/>
                </a:rPr>
                <a:t>0</a:t>
              </a:r>
              <a:endParaRPr lang="en-US" sz="110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  <p:cxnSp>
        <p:nvCxnSpPr>
          <p:cNvPr id="20" name="Straight Connector 19"/>
          <p:cNvCxnSpPr/>
          <p:nvPr/>
        </p:nvCxnSpPr>
        <p:spPr>
          <a:xfrm rot="5400000">
            <a:off x="4108770" y="4520256"/>
            <a:ext cx="2182504" cy="36844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110470" y="4521956"/>
            <a:ext cx="2179104" cy="36844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712654" y="5401330"/>
            <a:ext cx="2468946" cy="52322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প্রধান স্কেল পাঠ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(M)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7850" y="5420380"/>
            <a:ext cx="2746265" cy="52322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ভার্নিয়ার সমপাতন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(V)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" y="228600"/>
            <a:ext cx="7620000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 স্কেল পাঠ ও ভার্নিয়ার সমপাতন পর্যবেক্ষণ এবং দৈর্ঘ্য নির্ণয়ের সূত্র উপস্থাপন</a:t>
            </a:r>
            <a:endParaRPr lang="en-US" sz="4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0139 L 0.0533 0.00139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4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381000" y="381000"/>
            <a:ext cx="8305800" cy="3733800"/>
            <a:chOff x="381000" y="685800"/>
            <a:chExt cx="8305800" cy="3733800"/>
          </a:xfrm>
        </p:grpSpPr>
        <p:grpSp>
          <p:nvGrpSpPr>
            <p:cNvPr id="3" name="Group 18"/>
            <p:cNvGrpSpPr/>
            <p:nvPr/>
          </p:nvGrpSpPr>
          <p:grpSpPr>
            <a:xfrm>
              <a:off x="381000" y="685800"/>
              <a:ext cx="8305800" cy="3733800"/>
              <a:chOff x="381000" y="685800"/>
              <a:chExt cx="8305800" cy="3733800"/>
            </a:xfrm>
          </p:grpSpPr>
          <p:pic>
            <p:nvPicPr>
              <p:cNvPr id="7" name="Picture 6" descr="Picture2.gif"/>
              <p:cNvPicPr>
                <a:picLocks noChangeAspect="1"/>
              </p:cNvPicPr>
              <p:nvPr/>
            </p:nvPicPr>
            <p:blipFill>
              <a:blip r:embed="rId3"/>
              <a:srcRect l="2015" t="11603" r="54047" b="36709"/>
              <a:stretch>
                <a:fillRect/>
              </a:stretch>
            </p:blipFill>
            <p:spPr>
              <a:xfrm>
                <a:off x="381000" y="685800"/>
                <a:ext cx="8305800" cy="3733800"/>
              </a:xfrm>
              <a:prstGeom prst="rect">
                <a:avLst/>
              </a:prstGeom>
            </p:spPr>
          </p:pic>
          <p:grpSp>
            <p:nvGrpSpPr>
              <p:cNvPr id="4" name="Group 17"/>
              <p:cNvGrpSpPr/>
              <p:nvPr/>
            </p:nvGrpSpPr>
            <p:grpSpPr>
              <a:xfrm>
                <a:off x="1143000" y="2990850"/>
                <a:ext cx="5257800" cy="1369756"/>
                <a:chOff x="1143000" y="2990850"/>
                <a:chExt cx="5257800" cy="1369756"/>
              </a:xfrm>
            </p:grpSpPr>
            <p:pic>
              <p:nvPicPr>
                <p:cNvPr id="9" name="Picture 5" descr="rod-wrought-iron.jpg"/>
                <p:cNvPicPr>
                  <a:picLocks noChangeAspect="1"/>
                </p:cNvPicPr>
                <p:nvPr/>
              </p:nvPicPr>
              <p:blipFill>
                <a:blip r:embed="rId4"/>
                <a:srcRect l="7333" t="42889" r="7334" b="42889"/>
                <a:stretch>
                  <a:fillRect/>
                </a:stretch>
              </p:blipFill>
              <p:spPr>
                <a:xfrm>
                  <a:off x="1143000" y="3810000"/>
                  <a:ext cx="2286000" cy="550606"/>
                </a:xfrm>
                <a:prstGeom prst="rect">
                  <a:avLst/>
                </a:prstGeom>
              </p:spPr>
            </p:pic>
            <p:sp>
              <p:nvSpPr>
                <p:cNvPr id="10" name="TextBox 9"/>
                <p:cNvSpPr txBox="1"/>
                <p:nvPr/>
              </p:nvSpPr>
              <p:spPr>
                <a:xfrm>
                  <a:off x="5181600" y="3001804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1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5286375" y="3001804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2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5381625" y="3001804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3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5467350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4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5572125" y="2992279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5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5667375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6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5762625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7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5848350" y="3000375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8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019800" y="2990850"/>
                  <a:ext cx="3810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10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5943600" y="3011329"/>
                  <a:ext cx="228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rgbClr val="FF0000"/>
                      </a:solidFill>
                      <a:latin typeface="Arial" pitchFamily="34" charset="0"/>
                    </a:rPr>
                    <a:t>9</a:t>
                  </a:r>
                  <a:endParaRPr lang="en-US" sz="1000" dirty="0">
                    <a:solidFill>
                      <a:srgbClr val="FF0000"/>
                    </a:solidFill>
                    <a:latin typeface="Arial" pitchFamily="34" charset="0"/>
                  </a:endParaRPr>
                </a:p>
              </p:txBody>
            </p:sp>
          </p:grpSp>
        </p:grpSp>
        <p:sp>
          <p:nvSpPr>
            <p:cNvPr id="6" name="TextBox 5"/>
            <p:cNvSpPr txBox="1"/>
            <p:nvPr/>
          </p:nvSpPr>
          <p:spPr>
            <a:xfrm>
              <a:off x="5091752" y="3129888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solidFill>
                    <a:srgbClr val="FF0000"/>
                  </a:solidFill>
                  <a:latin typeface="Arial" pitchFamily="34" charset="0"/>
                </a:rPr>
                <a:t>0</a:t>
              </a:r>
              <a:endParaRPr lang="en-US" sz="110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667000" y="2438400"/>
            <a:ext cx="2551445" cy="1361420"/>
            <a:chOff x="2667000" y="2438400"/>
            <a:chExt cx="2551445" cy="1361420"/>
          </a:xfrm>
        </p:grpSpPr>
        <p:cxnSp>
          <p:nvCxnSpPr>
            <p:cNvPr id="21" name="Straight Connector 20"/>
            <p:cNvCxnSpPr/>
            <p:nvPr/>
          </p:nvCxnSpPr>
          <p:spPr>
            <a:xfrm rot="5400000">
              <a:off x="4593835" y="3044363"/>
              <a:ext cx="1230573" cy="18647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2667000" y="3276600"/>
              <a:ext cx="2537874" cy="523220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প্রধান স্কেল পাঠ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= M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691116" y="2465694"/>
            <a:ext cx="2823234" cy="1334126"/>
            <a:chOff x="5691116" y="2465694"/>
            <a:chExt cx="2823234" cy="1334126"/>
          </a:xfrm>
        </p:grpSpPr>
        <p:cxnSp>
          <p:nvCxnSpPr>
            <p:cNvPr id="20" name="Straight Connector 19"/>
            <p:cNvCxnSpPr/>
            <p:nvPr/>
          </p:nvCxnSpPr>
          <p:spPr>
            <a:xfrm rot="5400000">
              <a:off x="5100281" y="3056529"/>
              <a:ext cx="1191906" cy="10236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695950" y="3276600"/>
              <a:ext cx="2818400" cy="52322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ভার্নিয়ার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সমপাতন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=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V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224463" y="4267200"/>
            <a:ext cx="4386137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স্লাইড  ক্যালিপা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র্সটির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যান্ত্রিক ত্রুটি 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e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6800" y="4267200"/>
            <a:ext cx="28194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ভার্নিয়ার ধ্রুবক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V.C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66800" y="5105400"/>
            <a:ext cx="6321859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বস্তর দৈর্ঘ্য = 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  +  V × V.C – (± e)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Main_Scale.gif"/>
          <p:cNvPicPr>
            <a:picLocks noChangeAspect="1"/>
          </p:cNvPicPr>
          <p:nvPr/>
        </p:nvPicPr>
        <p:blipFill>
          <a:blip r:embed="rId3">
            <a:lum contrast="-10000"/>
          </a:blip>
          <a:stretch>
            <a:fillRect/>
          </a:stretch>
        </p:blipFill>
        <p:spPr>
          <a:xfrm>
            <a:off x="228600" y="1135281"/>
            <a:ext cx="12241530" cy="4423410"/>
          </a:xfrm>
          <a:prstGeom prst="rect">
            <a:avLst/>
          </a:prstGeom>
        </p:spPr>
      </p:pic>
      <p:pic>
        <p:nvPicPr>
          <p:cNvPr id="16" name="Picture 15" descr="Vernier.gif"/>
          <p:cNvPicPr>
            <a:picLocks noChangeAspect="1"/>
          </p:cNvPicPr>
          <p:nvPr/>
        </p:nvPicPr>
        <p:blipFill>
          <a:blip r:embed="rId4">
            <a:lum contrast="-10000"/>
          </a:blip>
          <a:stretch>
            <a:fillRect/>
          </a:stretch>
        </p:blipFill>
        <p:spPr>
          <a:xfrm>
            <a:off x="424366" y="1135598"/>
            <a:ext cx="4485132" cy="4423410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457200" y="291662"/>
            <a:ext cx="8153400" cy="6858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 ক্যালিপার্সের সাহায্যে দন্ডের দৈর্ঘ্য নির্ণয় 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1350206" y="3618706"/>
            <a:ext cx="1600200" cy="158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96652" y="1524000"/>
            <a:ext cx="5711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স্লাইড ক্যালিপা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র্সটি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যান্ত্রিক ত্রুটি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মুক্ত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(e = 0)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ro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334" y="5638800"/>
            <a:ext cx="2307266" cy="5334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rot="5400000" flipH="1" flipV="1">
            <a:off x="4044374" y="3313906"/>
            <a:ext cx="83820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4181008" y="3313906"/>
            <a:ext cx="83820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91000" y="3896380"/>
            <a:ext cx="2778325" cy="5232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প্রধান স্কেল পাঠ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(M) =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45262" y="3896380"/>
            <a:ext cx="1489510" cy="5232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3.4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1000" y="4505980"/>
            <a:ext cx="2970685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ভার্নিয়ার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সমপাতন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(V)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=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8789" y="4499811"/>
            <a:ext cx="385042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56337E-6 L 0.31666 -1.56337E-6 " pathEditMode="fixed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3.33333E-6 -0.31667 " pathEditMode="fixed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25 -2.96296E-6 L 0.25416 -2.96296E-6 " pathEditMode="fixed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457200"/>
            <a:ext cx="5334000" cy="6858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দন্ডের দৈর্ঘ্য নির্ণয়ের ছক</a:t>
            </a:r>
            <a:endParaRPr lang="en-US" sz="4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2682165"/>
          <a:ext cx="8534400" cy="355099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90598"/>
                <a:gridCol w="1143000"/>
                <a:gridCol w="990600"/>
                <a:gridCol w="1219200"/>
                <a:gridCol w="838200"/>
                <a:gridCol w="2362200"/>
                <a:gridCol w="990602"/>
              </a:tblGrid>
              <a:tr h="11124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পর্যবে</a:t>
                      </a:r>
                      <a:r>
                        <a:rPr lang="en-US" sz="22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ক্ষণ</a:t>
                      </a:r>
                      <a:endParaRPr lang="en-US" sz="2200" baseline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সংখ্যা</a:t>
                      </a:r>
                      <a:r>
                        <a:rPr lang="en-US" sz="2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প্রধান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স্কেল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  পাঠ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(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M cm)</a:t>
                      </a:r>
                      <a:endParaRPr lang="en-US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ভার্নিয়ার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সমপাতন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V 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ভার্নিয়ার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 ধ্রুবক</a:t>
                      </a:r>
                      <a:r>
                        <a:rPr lang="bn-BD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(V.C </a:t>
                      </a: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cm)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যান্ত্রিক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ত্রুটি  </a:t>
                      </a:r>
                    </a:p>
                    <a:p>
                      <a:r>
                        <a:rPr lang="en-US" sz="1800" dirty="0" smtClean="0"/>
                        <a:t> ±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e cm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 দৈর্ঘ্য L</a:t>
                      </a:r>
                    </a:p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=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M + V×V.C – (</a:t>
                      </a:r>
                      <a:r>
                        <a:rPr lang="en-US" sz="2000" dirty="0" smtClean="0"/>
                        <a:t>±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e)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গড়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</a:p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দৈর্ঘ্য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smtClean="0"/>
                        <a:t>(</a:t>
                      </a:r>
                      <a:r>
                        <a:rPr lang="en-US" sz="2200" smtClean="0">
                          <a:latin typeface="Arial" pitchFamily="34" charset="0"/>
                          <a:cs typeface="Arial" pitchFamily="34" charset="0"/>
                        </a:rPr>
                        <a:t>cm</a:t>
                      </a: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200" dirty="0" smtClean="0"/>
                    </a:p>
                    <a:p>
                      <a:endParaRPr lang="en-US" sz="2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61164" y="1361182"/>
            <a:ext cx="67874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দন্ডটিকে ৩ বার স্লাইড ক্যালিপার্সের নিম্ন চোয়ালদুটির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মাঝে রেখে ৩ বার পাঠ নিয়ে নিচের ছকে বসাই</a:t>
            </a:r>
          </a:p>
        </p:txBody>
      </p:sp>
      <p:sp>
        <p:nvSpPr>
          <p:cNvPr id="6" name="Rectangle 5"/>
          <p:cNvSpPr/>
          <p:nvPr/>
        </p:nvSpPr>
        <p:spPr>
          <a:xfrm>
            <a:off x="1295400" y="4038600"/>
            <a:ext cx="11430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8400" y="4038600"/>
            <a:ext cx="9906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019550"/>
            <a:ext cx="9906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4038600"/>
            <a:ext cx="12192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0.01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4038600"/>
            <a:ext cx="8382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6400" y="4038600"/>
            <a:ext cx="23622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3.42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29000" y="4805613"/>
            <a:ext cx="1219200" cy="704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0.01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429000" y="5486400"/>
            <a:ext cx="1219200" cy="704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0.01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38400" y="4824663"/>
            <a:ext cx="990600" cy="685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38400" y="5448300"/>
            <a:ext cx="9906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95400" y="4805613"/>
            <a:ext cx="1143000" cy="685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295400" y="5467350"/>
            <a:ext cx="1143000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4800" y="4781550"/>
            <a:ext cx="990600" cy="704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4800" y="5448300"/>
            <a:ext cx="990600" cy="781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648200" y="4781550"/>
            <a:ext cx="838200" cy="704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48200" y="5486400"/>
            <a:ext cx="838200" cy="7239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86400" y="4781550"/>
            <a:ext cx="2362200" cy="685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3.43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86400" y="5467350"/>
            <a:ext cx="2362200" cy="704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3.42</a:t>
            </a:r>
            <a:endParaRPr lang="en-US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848600" y="4038600"/>
            <a:ext cx="990600" cy="2133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3.423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52662" y="3759175"/>
          <a:ext cx="8610600" cy="238254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42738"/>
                <a:gridCol w="1143000"/>
                <a:gridCol w="990600"/>
                <a:gridCol w="1219200"/>
                <a:gridCol w="1143000"/>
                <a:gridCol w="2226377"/>
                <a:gridCol w="845685"/>
              </a:tblGrid>
              <a:tr h="1676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পর্যবে</a:t>
                      </a:r>
                      <a:r>
                        <a:rPr lang="en-US" sz="22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ক্ষণ</a:t>
                      </a:r>
                      <a:endParaRPr lang="en-US" sz="2200" baseline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সংখ্যা</a:t>
                      </a:r>
                      <a:r>
                        <a:rPr lang="en-US" sz="2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প্রধান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স্কেল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  পাঠ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(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M cm)</a:t>
                      </a:r>
                      <a:endParaRPr lang="en-US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ভার্নিয়ার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সমপাতন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  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V 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ভার্নিয়ার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 ধ্রুবক</a:t>
                      </a:r>
                      <a:r>
                        <a:rPr lang="bn-BD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(V.C </a:t>
                      </a: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cm)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NikoshBAN" pitchFamily="2" charset="0"/>
                          <a:cs typeface="NikoshBAN" pitchFamily="2" charset="0"/>
                        </a:rPr>
                        <a:t>যান্ত্রিক</a:t>
                      </a:r>
                      <a:r>
                        <a:rPr lang="en-US" sz="2200" dirty="0" smtClean="0">
                          <a:latin typeface="NikoshBAN" pitchFamily="2" charset="0"/>
                          <a:cs typeface="NikoshBAN" pitchFamily="2" charset="0"/>
                        </a:rPr>
                        <a:t> ত্রুটি  </a:t>
                      </a:r>
                    </a:p>
                    <a:p>
                      <a:r>
                        <a:rPr lang="en-US" sz="1800" dirty="0" smtClean="0"/>
                        <a:t>  ±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e cm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 দৈর্ঘ্য L</a:t>
                      </a:r>
                    </a:p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=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M + V×V.C – (</a:t>
                      </a:r>
                      <a:r>
                        <a:rPr lang="en-US" sz="2000" dirty="0" smtClean="0"/>
                        <a:t>±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e)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000" dirty="0" err="1" smtClean="0">
                          <a:latin typeface="NikoshBAN" pitchFamily="2" charset="0"/>
                          <a:cs typeface="NikoshBAN" pitchFamily="2" charset="0"/>
                        </a:rPr>
                        <a:t>গড়</a:t>
                      </a:r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দৈর্ঘ্য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(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cm)</a:t>
                      </a:r>
                      <a:endParaRPr lang="en-US" sz="2000" dirty="0" smtClean="0"/>
                    </a:p>
                    <a:p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2438400" y="204272"/>
            <a:ext cx="3581400" cy="830997"/>
            <a:chOff x="2438400" y="204272"/>
            <a:chExt cx="3581400" cy="830997"/>
          </a:xfrm>
        </p:grpSpPr>
        <p:sp>
          <p:nvSpPr>
            <p:cNvPr id="11" name="Snip Same Side Corner Rectangle 10"/>
            <p:cNvSpPr/>
            <p:nvPr/>
          </p:nvSpPr>
          <p:spPr>
            <a:xfrm rot="10800000">
              <a:off x="2438400" y="235804"/>
              <a:ext cx="3581400" cy="685800"/>
            </a:xfrm>
            <a:prstGeom prst="snip2SameRect">
              <a:avLst>
                <a:gd name="adj1" fmla="val 3611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00400" y="204272"/>
              <a:ext cx="22859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দলীয় কাজ </a:t>
              </a:r>
              <a:endPara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81000" y="990600"/>
            <a:ext cx="8305800" cy="2667000"/>
            <a:chOff x="381000" y="533400"/>
            <a:chExt cx="8305800" cy="2667000"/>
          </a:xfrm>
        </p:grpSpPr>
        <p:pic>
          <p:nvPicPr>
            <p:cNvPr id="7" name="Picture 6" descr="Picture2.gif"/>
            <p:cNvPicPr>
              <a:picLocks noChangeAspect="1"/>
            </p:cNvPicPr>
            <p:nvPr/>
          </p:nvPicPr>
          <p:blipFill>
            <a:blip r:embed="rId3"/>
            <a:srcRect l="2015" t="11603" r="54047" b="36709"/>
            <a:stretch>
              <a:fillRect/>
            </a:stretch>
          </p:blipFill>
          <p:spPr>
            <a:xfrm>
              <a:off x="381000" y="533400"/>
              <a:ext cx="8305800" cy="2667000"/>
            </a:xfrm>
            <a:prstGeom prst="rect">
              <a:avLst/>
            </a:prstGeom>
          </p:spPr>
        </p:pic>
        <p:pic>
          <p:nvPicPr>
            <p:cNvPr id="9" name="Picture 5" descr="rod-wrought-iron.jpg"/>
            <p:cNvPicPr>
              <a:picLocks noChangeAspect="1"/>
            </p:cNvPicPr>
            <p:nvPr/>
          </p:nvPicPr>
          <p:blipFill>
            <a:blip r:embed="rId4"/>
            <a:srcRect l="7333" t="42889" r="7334" b="42889"/>
            <a:stretch>
              <a:fillRect/>
            </a:stretch>
          </p:blipFill>
          <p:spPr>
            <a:xfrm>
              <a:off x="1143000" y="2590800"/>
              <a:ext cx="2286000" cy="55060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76400" y="304802"/>
            <a:ext cx="5105400" cy="990598"/>
            <a:chOff x="1676400" y="304802"/>
            <a:chExt cx="5105400" cy="990598"/>
          </a:xfrm>
        </p:grpSpPr>
        <p:sp>
          <p:nvSpPr>
            <p:cNvPr id="4" name="Snip Same Side Corner Rectangle 3"/>
            <p:cNvSpPr/>
            <p:nvPr/>
          </p:nvSpPr>
          <p:spPr>
            <a:xfrm rot="10800000">
              <a:off x="1676400" y="304802"/>
              <a:ext cx="5105400" cy="990598"/>
            </a:xfrm>
            <a:prstGeom prst="snip2SameRect">
              <a:avLst>
                <a:gd name="adj1" fmla="val 3611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171753" y="340077"/>
              <a:ext cx="1819692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মূল্যায়ন  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62000" y="2546132"/>
            <a:ext cx="76200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স্লাইড ক্যালিপার্সের ভার্নিয়ার ধ্রুবক  বলতে কী বোঝায় 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789" y="2524780"/>
            <a:ext cx="1648208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শুন্য ত্রুটি কী?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456" y="2542674"/>
            <a:ext cx="53174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বস্তুর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দৈর্ঘ্য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গানিতিক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কী?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2000" y="3886200"/>
            <a:ext cx="7620001" cy="956356"/>
            <a:chOff x="609600" y="3505200"/>
            <a:chExt cx="7620001" cy="956356"/>
          </a:xfrm>
        </p:grpSpPr>
        <p:sp>
          <p:nvSpPr>
            <p:cNvPr id="13" name="TextBox 12"/>
            <p:cNvSpPr txBox="1"/>
            <p:nvPr/>
          </p:nvSpPr>
          <p:spPr>
            <a:xfrm>
              <a:off x="609600" y="3505200"/>
              <a:ext cx="7620000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স্লাইড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ক্যালিপার্সের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প্রধান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স্কেলের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ক্ষুদ্রতম </a:t>
              </a:r>
              <a:r>
                <a:rPr lang="en-US" sz="2800" spc="-3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ভা</a:t>
              </a:r>
              <a:r>
                <a:rPr lang="en-US" sz="2800" spc="-300" dirty="0" err="1" smtClean="0">
                  <a:latin typeface="NikoshBAN" pitchFamily="2" charset="0"/>
                  <a:cs typeface="NikoshBAN" pitchFamily="2" charset="0"/>
                </a:rPr>
                <a:t>গের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2800" spc="-300" dirty="0" err="1" smtClean="0">
                  <a:latin typeface="NikoshBAN" pitchFamily="2" charset="0"/>
                  <a:cs typeface="NikoshBAN" pitchFamily="2" charset="0"/>
                </a:rPr>
                <a:t>দৈর্ঘ্য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ভার্নিয়ার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স্কেলের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sz="2800" spc="-3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9601" y="3938336"/>
              <a:ext cx="7620000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ক্ষুদ্রতম </a:t>
              </a:r>
              <a:r>
                <a:rPr lang="en-US" sz="2800" spc="-3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ভা</a:t>
              </a:r>
              <a:r>
                <a:rPr lang="en-US" sz="2800" spc="-300" dirty="0" err="1" smtClean="0">
                  <a:latin typeface="NikoshBAN" pitchFamily="2" charset="0"/>
                  <a:cs typeface="NikoshBAN" pitchFamily="2" charset="0"/>
                </a:rPr>
                <a:t>গের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2800" spc="-300" dirty="0" err="1" smtClean="0">
                  <a:latin typeface="NikoshBAN" pitchFamily="2" charset="0"/>
                  <a:cs typeface="NikoshBAN" pitchFamily="2" charset="0"/>
                </a:rPr>
                <a:t>দৈর্ঘ্যে</a:t>
              </a:r>
              <a:r>
                <a:rPr lang="bn-BD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র  </a:t>
              </a:r>
              <a:r>
                <a:rPr lang="en-US" sz="2800" spc="-300" dirty="0" err="1" smtClean="0">
                  <a:latin typeface="NikoshBAN" pitchFamily="2" charset="0"/>
                  <a:cs typeface="NikoshBAN" pitchFamily="2" charset="0"/>
                </a:rPr>
                <a:t>পার্থক্যকে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ভার্নিয়ার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ধ্রুবক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বলে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en-US" sz="2800" spc="-3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spc="-3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4800" y="3962400"/>
            <a:ext cx="8763000" cy="5334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2800" spc="-300" dirty="0" smtClean="0">
                <a:latin typeface="NikoshBAN" pitchFamily="2" charset="0"/>
                <a:cs typeface="NikoshBAN" pitchFamily="2" charset="0"/>
              </a:rPr>
              <a:t>প্রধান </a:t>
            </a:r>
            <a:r>
              <a:rPr lang="en-US" sz="2800" spc="-300" dirty="0" smtClean="0">
                <a:latin typeface="NikoshBAN" pitchFamily="2" charset="0"/>
                <a:cs typeface="NikoshBAN" pitchFamily="2" charset="0"/>
              </a:rPr>
              <a:t>  ও  </a:t>
            </a:r>
            <a:r>
              <a:rPr lang="bn-BD" sz="2800" spc="-300" dirty="0" smtClean="0">
                <a:latin typeface="NikoshBAN" pitchFamily="2" charset="0"/>
                <a:cs typeface="NikoshBAN" pitchFamily="2" charset="0"/>
              </a:rPr>
              <a:t>ভার্নিয়ার স্কেলের</a:t>
            </a:r>
            <a:r>
              <a:rPr lang="en-US" sz="2800" spc="-300" dirty="0" smtClean="0">
                <a:latin typeface="NikoshBAN" pitchFamily="2" charset="0"/>
                <a:cs typeface="NikoshBAN" pitchFamily="2" charset="0"/>
              </a:rPr>
              <a:t>  শুন্য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দাগদুটি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পরস্পরের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মিললে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শুন্য ত্রুটি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0" y="3962400"/>
            <a:ext cx="495751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বস্তর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  +  V × V.C – (± e)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62237" y="4463080"/>
            <a:ext cx="40386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যখনঃ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স্কেল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 M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সমপাতন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=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V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ধ্রুবক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V.C 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ত্রুটি  =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Down Arrow Callout 26"/>
          <p:cNvSpPr/>
          <p:nvPr/>
        </p:nvSpPr>
        <p:spPr>
          <a:xfrm>
            <a:off x="533400" y="1828800"/>
            <a:ext cx="838200" cy="685800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Down Arrow Callout 27"/>
          <p:cNvSpPr/>
          <p:nvPr/>
        </p:nvSpPr>
        <p:spPr>
          <a:xfrm>
            <a:off x="533400" y="3152274"/>
            <a:ext cx="838200" cy="685800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  <p:bldP spid="18" grpId="0" animBg="1"/>
      <p:bldP spid="20" grpId="0" animBg="1"/>
      <p:bldP spid="23" grpId="0" animBg="1"/>
      <p:bldP spid="27" grpId="0" animBg="1"/>
      <p:bldP spid="27" grpId="2" animBg="1"/>
      <p:bldP spid="27" grpId="3" animBg="1"/>
      <p:bldP spid="27" grpId="4" animBg="1"/>
      <p:bldP spid="27" grpId="5" animBg="1"/>
      <p:bldP spid="28" grpId="0" animBg="1"/>
      <p:bldP spid="28" grpId="2" animBg="1"/>
      <p:bldP spid="28" grpId="3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19400" y="685800"/>
            <a:ext cx="3200400" cy="1320463"/>
            <a:chOff x="2819400" y="685800"/>
            <a:chExt cx="3200400" cy="1320463"/>
          </a:xfrm>
        </p:grpSpPr>
        <p:sp>
          <p:nvSpPr>
            <p:cNvPr id="7" name="Down Arrow Callout 6"/>
            <p:cNvSpPr/>
            <p:nvPr/>
          </p:nvSpPr>
          <p:spPr>
            <a:xfrm>
              <a:off x="2819400" y="710863"/>
              <a:ext cx="3124200" cy="1295400"/>
            </a:xfrm>
            <a:prstGeom prst="downArrowCallout">
              <a:avLst/>
            </a:prstGeom>
            <a:blipFill>
              <a:blip r:embed="rId3"/>
              <a:tile tx="0" ty="0" sx="100000" sy="100000" flip="none" algn="tl"/>
            </a:blip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895600" y="685800"/>
              <a:ext cx="31242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6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বাড়ির কাজ </a:t>
              </a:r>
              <a:endParaRPr lang="en-US" sz="6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914400" y="2743200"/>
            <a:ext cx="7315200" cy="2438400"/>
          </a:xfrm>
          <a:prstGeom prst="roundRect">
            <a:avLst/>
          </a:prstGeom>
          <a:solidFill>
            <a:schemeClr val="tx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স্লাইড ক্যালিপা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র্স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ঘনবস্তুর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4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বর্ননা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ank P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  <a:gradFill>
            <a:gsLst>
              <a:gs pos="55000">
                <a:srgbClr val="9CB86E">
                  <a:alpha val="58000"/>
                </a:srgbClr>
              </a:gs>
              <a:gs pos="100000">
                <a:srgbClr val="156B13"/>
              </a:gs>
            </a:gsLst>
            <a:lin ang="4200000" scaled="0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1752600"/>
            <a:ext cx="3155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2261175"/>
            <a:ext cx="4155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নিউ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4340" y="2794575"/>
            <a:ext cx="46650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শুক্রাবাদ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মোহাম্মদপুর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ঢাকা-১২০৭।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167825"/>
            <a:ext cx="46442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এ,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খায়রুল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আলম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-1219200" y="228600"/>
            <a:ext cx="2514600" cy="5029200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86000" y="3733800"/>
            <a:ext cx="4265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*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পদার্থবিজ্ঞান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3941" y="4419600"/>
            <a:ext cx="2209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প্রথম অধ্যায়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5696" y="494778"/>
            <a:ext cx="7860003" cy="574944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914400" y="5867400"/>
            <a:ext cx="7162800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14400" y="2895600"/>
            <a:ext cx="7162800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567237" y="4381500"/>
            <a:ext cx="2971800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-547437" y="4381500"/>
            <a:ext cx="2971800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14400" y="3501189"/>
            <a:ext cx="7162800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3643563" y="4686300"/>
            <a:ext cx="2362994" cy="79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1443789" y="4680285"/>
            <a:ext cx="2362994" cy="1282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3657203" y="3171929"/>
            <a:ext cx="609600" cy="79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cylender.jpeg"/>
          <p:cNvPicPr>
            <a:picLocks noChangeAspect="1"/>
          </p:cNvPicPr>
          <p:nvPr/>
        </p:nvPicPr>
        <p:blipFill>
          <a:blip r:embed="rId3"/>
          <a:srcRect l="8806" t="9756" r="24852" b="12195"/>
          <a:stretch>
            <a:fillRect/>
          </a:stretch>
        </p:blipFill>
        <p:spPr>
          <a:xfrm>
            <a:off x="981075" y="3529263"/>
            <a:ext cx="1619250" cy="2286000"/>
          </a:xfrm>
          <a:prstGeom prst="rect">
            <a:avLst/>
          </a:prstGeom>
        </p:spPr>
      </p:pic>
      <p:pic>
        <p:nvPicPr>
          <p:cNvPr id="40" name="Picture 39" descr="bo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2974" y="3798279"/>
            <a:ext cx="2791826" cy="1966414"/>
          </a:xfrm>
          <a:prstGeom prst="rect">
            <a:avLst/>
          </a:prstGeom>
        </p:spPr>
      </p:pic>
      <p:pic>
        <p:nvPicPr>
          <p:cNvPr id="43" name="Picture 42" descr="cube.jpeg"/>
          <p:cNvPicPr>
            <a:picLocks noChangeAspect="1"/>
          </p:cNvPicPr>
          <p:nvPr/>
        </p:nvPicPr>
        <p:blipFill>
          <a:blip r:embed="rId5"/>
          <a:srcRect l="3442" t="3191" r="3612" b="4262"/>
          <a:stretch>
            <a:fillRect/>
          </a:stretch>
        </p:blipFill>
        <p:spPr>
          <a:xfrm>
            <a:off x="2667000" y="3529263"/>
            <a:ext cx="2128345" cy="2286000"/>
          </a:xfrm>
          <a:prstGeom prst="rect">
            <a:avLst/>
          </a:prstGeom>
        </p:spPr>
      </p:pic>
      <p:pic>
        <p:nvPicPr>
          <p:cNvPr id="52" name="Picture 51" descr="metric_ruler_scale.gif"/>
          <p:cNvPicPr>
            <a:picLocks noChangeAspect="1"/>
          </p:cNvPicPr>
          <p:nvPr/>
        </p:nvPicPr>
        <p:blipFill>
          <a:blip r:embed="rId6"/>
          <a:srcRect l="1333" t="10884" b="12925"/>
          <a:stretch>
            <a:fillRect/>
          </a:stretch>
        </p:blipFill>
        <p:spPr>
          <a:xfrm>
            <a:off x="1152525" y="1066800"/>
            <a:ext cx="5638800" cy="1066800"/>
          </a:xfrm>
          <a:prstGeom prst="rect">
            <a:avLst/>
          </a:prstGeom>
        </p:spPr>
      </p:pic>
      <p:pic>
        <p:nvPicPr>
          <p:cNvPr id="50" name="Picture 49" descr="ro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3798" y="3013666"/>
            <a:ext cx="2609850" cy="383802"/>
          </a:xfrm>
          <a:prstGeom prst="rect">
            <a:avLst/>
          </a:prstGeom>
        </p:spPr>
      </p:pic>
      <p:pic>
        <p:nvPicPr>
          <p:cNvPr id="45" name="Picture 44" descr="ro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2248" y="2999873"/>
            <a:ext cx="3931920" cy="384134"/>
          </a:xfrm>
          <a:prstGeom prst="rect">
            <a:avLst/>
          </a:prstGeom>
        </p:spPr>
      </p:pic>
      <p:sp>
        <p:nvSpPr>
          <p:cNvPr id="17" name="Down Arrow 16"/>
          <p:cNvSpPr/>
          <p:nvPr/>
        </p:nvSpPr>
        <p:spPr>
          <a:xfrm>
            <a:off x="1981200" y="2324100"/>
            <a:ext cx="533400" cy="6858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330233" y="2158425"/>
            <a:ext cx="1946367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দণ্ড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9000" y="2182488"/>
            <a:ext cx="2978701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দণ্ডটির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56285" y="2158425"/>
            <a:ext cx="489428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দণ্ডটির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47175" y="980182"/>
            <a:ext cx="5287025" cy="107721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কোন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পরিমাপক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76400" y="1268088"/>
            <a:ext cx="5790368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ক্যালিপার্স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33663" y="505326"/>
            <a:ext cx="7848600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 শিরোণাম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ক্যালিপার্সের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বস্তুর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649 L 0 -0.23936 " pathEditMode="fixed" rAng="0" ptsTypes="AA">
                                      <p:cBhvr>
                                        <p:cTn id="9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23935 L -0.00052 -0.00069 " pathEditMode="fixed" rAng="0" ptsTypes="AA">
                                      <p:cBhvr>
                                        <p:cTn id="10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-3.61111E-6 -0.25417 " pathEditMode="fixed" rAng="0" ptsTypes="AA">
                                      <p:cBhvr>
                                        <p:cTn id="10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9 -0.25417 L -0.30972 -0.2541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264 -0.2544 L 0.0059 -0.2544 " pathEditMode="fixed" rAng="0" ptsTypes="AA">
                                      <p:cBhvr>
                                        <p:cTn id="11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25417 L 2.77778E-7 0.00139 " pathEditMode="fixed" rAng="0" ptsTypes="AA">
                                      <p:cBhvr>
                                        <p:cTn id="12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7" grpId="1" animBg="1"/>
      <p:bldP spid="18" grpId="0" animBg="1"/>
      <p:bldP spid="20" grpId="0" animBg="1"/>
      <p:bldP spid="22" grpId="0" animBg="1"/>
      <p:bldP spid="26" grpId="0" animBg="1"/>
      <p:bldP spid="27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53452" y="601888"/>
            <a:ext cx="8057148" cy="5578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625804"/>
            <a:ext cx="67714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স্লাইড ক্যালিপার্সের বিভিন্ন অংশ শনাক্ত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3256002"/>
            <a:ext cx="632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ত্রুটি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ভার্নিয়ার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ধ্রুবক নির্ণয়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3941802"/>
            <a:ext cx="77588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স্লাইড ক্যালিপার্সের সাহায্যে বস্তুর দৈর্ঘ্য পরিমাপ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 Diagonal Corner Rectangle 13"/>
          <p:cNvSpPr/>
          <p:nvPr/>
        </p:nvSpPr>
        <p:spPr>
          <a:xfrm>
            <a:off x="2791326" y="1215189"/>
            <a:ext cx="3429000" cy="10668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6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6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8" grpId="0"/>
      <p:bldP spid="11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Single Corner Rectangle 10"/>
          <p:cNvSpPr/>
          <p:nvPr/>
        </p:nvSpPr>
        <p:spPr>
          <a:xfrm>
            <a:off x="7620000" y="2408380"/>
            <a:ext cx="1447800" cy="76200"/>
          </a:xfrm>
          <a:prstGeom prst="snip1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in_Scale.gif"/>
          <p:cNvPicPr>
            <a:picLocks noChangeAspect="1"/>
          </p:cNvPicPr>
          <p:nvPr/>
        </p:nvPicPr>
        <p:blipFill>
          <a:blip r:embed="rId3">
            <a:lum contrast="-10000"/>
          </a:blip>
          <a:stretch>
            <a:fillRect/>
          </a:stretch>
        </p:blipFill>
        <p:spPr>
          <a:xfrm>
            <a:off x="305528" y="1451681"/>
            <a:ext cx="8077200" cy="2918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Group 19"/>
          <p:cNvGrpSpPr/>
          <p:nvPr/>
        </p:nvGrpSpPr>
        <p:grpSpPr>
          <a:xfrm>
            <a:off x="1531980" y="838200"/>
            <a:ext cx="2507348" cy="1299623"/>
            <a:chOff x="1759852" y="838200"/>
            <a:chExt cx="2507348" cy="1299623"/>
          </a:xfrm>
          <a:solidFill>
            <a:srgbClr val="002060"/>
          </a:solidFill>
        </p:grpSpPr>
        <p:sp>
          <p:nvSpPr>
            <p:cNvPr id="14" name="Down Arrow 13"/>
            <p:cNvSpPr/>
            <p:nvPr/>
          </p:nvSpPr>
          <p:spPr>
            <a:xfrm rot="2286043">
              <a:off x="1759852" y="994823"/>
              <a:ext cx="381000" cy="1143000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33600" y="838200"/>
              <a:ext cx="213360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বা মূল স্কেল </a:t>
              </a:r>
              <a:r>
                <a:rPr lang="bn-BD" sz="2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570580" y="3048000"/>
            <a:ext cx="2126348" cy="1299623"/>
            <a:chOff x="1759852" y="838200"/>
            <a:chExt cx="2126348" cy="1299623"/>
          </a:xfrm>
          <a:solidFill>
            <a:srgbClr val="002060"/>
          </a:solidFill>
        </p:grpSpPr>
        <p:sp>
          <p:nvSpPr>
            <p:cNvPr id="9" name="Down Arrow 8"/>
            <p:cNvSpPr/>
            <p:nvPr/>
          </p:nvSpPr>
          <p:spPr>
            <a:xfrm rot="2286043">
              <a:off x="1759852" y="994823"/>
              <a:ext cx="381000" cy="1143000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33600" y="838200"/>
              <a:ext cx="175260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স্কেল </a:t>
              </a:r>
              <a:r>
                <a:rPr lang="bn-BD" sz="2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04851" y="2743201"/>
            <a:ext cx="2114549" cy="2590799"/>
            <a:chOff x="793533" y="2971800"/>
            <a:chExt cx="2133599" cy="3011507"/>
          </a:xfrm>
          <a:solidFill>
            <a:srgbClr val="002060"/>
          </a:solidFill>
        </p:grpSpPr>
        <p:sp>
          <p:nvSpPr>
            <p:cNvPr id="15" name="Right Brace 14"/>
            <p:cNvSpPr/>
            <p:nvPr/>
          </p:nvSpPr>
          <p:spPr>
            <a:xfrm rot="5400000">
              <a:off x="1767500" y="2857500"/>
              <a:ext cx="228600" cy="457200"/>
            </a:xfrm>
            <a:prstGeom prst="rightBrace">
              <a:avLst>
                <a:gd name="adj1" fmla="val 30000"/>
                <a:gd name="adj2" fmla="val 52598"/>
              </a:avLst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6260000" flipV="1">
              <a:off x="950976" y="4091447"/>
              <a:ext cx="1840675" cy="34831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93533" y="5029200"/>
              <a:ext cx="2133599" cy="9541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১ সেন্টিমিটার </a:t>
              </a:r>
            </a:p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 ১০ মিলিমিটার 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5" name="Picture 4" descr="Vernier.gif"/>
          <p:cNvPicPr>
            <a:picLocks noChangeAspect="1"/>
          </p:cNvPicPr>
          <p:nvPr/>
        </p:nvPicPr>
        <p:blipFill>
          <a:blip r:embed="rId4">
            <a:lum contrast="-10000"/>
          </a:blip>
          <a:stretch>
            <a:fillRect/>
          </a:stretch>
        </p:blipFill>
        <p:spPr>
          <a:xfrm>
            <a:off x="3008926" y="3352800"/>
            <a:ext cx="2959378" cy="2918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/>
          <p:cNvGrpSpPr/>
          <p:nvPr/>
        </p:nvGrpSpPr>
        <p:grpSpPr>
          <a:xfrm>
            <a:off x="5456280" y="723900"/>
            <a:ext cx="2126348" cy="1299623"/>
            <a:chOff x="1759852" y="838200"/>
            <a:chExt cx="2126348" cy="1299623"/>
          </a:xfrm>
          <a:solidFill>
            <a:srgbClr val="002060"/>
          </a:solidFill>
        </p:grpSpPr>
        <p:sp>
          <p:nvSpPr>
            <p:cNvPr id="31" name="Down Arrow 30"/>
            <p:cNvSpPr/>
            <p:nvPr/>
          </p:nvSpPr>
          <p:spPr>
            <a:xfrm rot="2286043">
              <a:off x="1759852" y="994823"/>
              <a:ext cx="381000" cy="1143000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33600" y="838200"/>
              <a:ext cx="175260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স্কেল </a:t>
              </a:r>
              <a:r>
                <a:rPr lang="bn-BD" sz="2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89974" y="2757237"/>
            <a:ext cx="5295039" cy="3418820"/>
            <a:chOff x="590550" y="2781300"/>
            <a:chExt cx="5295039" cy="3418820"/>
          </a:xfrm>
          <a:solidFill>
            <a:srgbClr val="002060"/>
          </a:solidFill>
        </p:grpSpPr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1543845" y="4266406"/>
              <a:ext cx="2971799" cy="1588"/>
            </a:xfrm>
            <a:prstGeom prst="straightConnector1">
              <a:avLst/>
            </a:prstGeom>
            <a:grpFill/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90550" y="5676900"/>
              <a:ext cx="529503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ক্ষুদ্রতম এক ভাগ = ১ মিলিমিটার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096000" y="2362200"/>
            <a:ext cx="1111101" cy="3190220"/>
            <a:chOff x="6422065" y="2362200"/>
            <a:chExt cx="1187301" cy="3190220"/>
          </a:xfrm>
        </p:grpSpPr>
        <p:grpSp>
          <p:nvGrpSpPr>
            <p:cNvPr id="34" name="Group 33"/>
            <p:cNvGrpSpPr/>
            <p:nvPr/>
          </p:nvGrpSpPr>
          <p:grpSpPr>
            <a:xfrm>
              <a:off x="6422065" y="2362200"/>
              <a:ext cx="1187301" cy="2667000"/>
              <a:chOff x="6422065" y="2362200"/>
              <a:chExt cx="1187301" cy="2667000"/>
            </a:xfrm>
          </p:grpSpPr>
          <p:sp>
            <p:nvSpPr>
              <p:cNvPr id="27" name="Right Brace 26"/>
              <p:cNvSpPr/>
              <p:nvPr/>
            </p:nvSpPr>
            <p:spPr>
              <a:xfrm rot="5400000">
                <a:off x="6787116" y="1997149"/>
                <a:ext cx="457200" cy="1187301"/>
              </a:xfrm>
              <a:prstGeom prst="rightBrace">
                <a:avLst>
                  <a:gd name="adj1" fmla="val 27631"/>
                  <a:gd name="adj2" fmla="val 48684"/>
                </a:avLst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Connector 32"/>
              <p:cNvCxnSpPr>
                <a:stCxn id="27" idx="1"/>
              </p:cNvCxnSpPr>
              <p:nvPr/>
            </p:nvCxnSpPr>
            <p:spPr>
              <a:xfrm rot="16200000" flipH="1" flipV="1">
                <a:off x="5915971" y="3913829"/>
                <a:ext cx="2209800" cy="20941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/>
            <p:cNvSpPr txBox="1"/>
            <p:nvPr/>
          </p:nvSpPr>
          <p:spPr>
            <a:xfrm>
              <a:off x="6553200" y="5029200"/>
              <a:ext cx="894797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১ ইঞ্চি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30716" y="2735240"/>
            <a:ext cx="2702984" cy="1818620"/>
            <a:chOff x="228600" y="5648980"/>
            <a:chExt cx="2702984" cy="1818620"/>
          </a:xfrm>
        </p:grpSpPr>
        <p:sp>
          <p:nvSpPr>
            <p:cNvPr id="28" name="TextBox 27"/>
            <p:cNvSpPr txBox="1"/>
            <p:nvPr/>
          </p:nvSpPr>
          <p:spPr>
            <a:xfrm>
              <a:off x="228600" y="6944380"/>
              <a:ext cx="2702984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8" name="Straight Arrow Connector 37"/>
            <p:cNvCxnSpPr>
              <a:stCxn id="28" idx="0"/>
            </p:cNvCxnSpPr>
            <p:nvPr/>
          </p:nvCxnSpPr>
          <p:spPr>
            <a:xfrm rot="16200000" flipV="1">
              <a:off x="922338" y="6286626"/>
              <a:ext cx="1295400" cy="2010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2689321" y="4691702"/>
            <a:ext cx="3052439" cy="1502985"/>
            <a:chOff x="6472560" y="5424600"/>
            <a:chExt cx="3052439" cy="1502985"/>
          </a:xfrm>
        </p:grpSpPr>
        <p:sp>
          <p:nvSpPr>
            <p:cNvPr id="41" name="TextBox 40"/>
            <p:cNvSpPr txBox="1"/>
            <p:nvPr/>
          </p:nvSpPr>
          <p:spPr>
            <a:xfrm>
              <a:off x="6472560" y="6404365"/>
              <a:ext cx="3052439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</a:t>
              </a:r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rot="16200000" flipV="1">
              <a:off x="7404710" y="5944690"/>
              <a:ext cx="1052400" cy="12219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0995 L 1.38889E-6 -0.27662 " pathEditMode="fixed" rAng="0" ptsTypes="AA">
                                      <p:cBhvr>
                                        <p:cTn id="4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27662 L -0.28038 -0.27662 " pathEditMode="fixed" rAng="0" ptsTypes="AA">
                                      <p:cBhvr>
                                        <p:cTn id="5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L -0.32118 -0.00023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83 -0.27384 L -0.03281 -0.27384 " pathEditMode="relative" rAng="0" ptsTypes="AA">
                                      <p:cBhvr>
                                        <p:cTn id="6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118 -0.00023 L -0.03785 -0.00023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92 -2.96296E-6 L 0.00208 -2.96296E-6 " pathEditMode="relative" rAng="0" ptsTypes="AA">
                                      <p:cBhvr>
                                        <p:cTn id="6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09600" y="1146884"/>
            <a:ext cx="8382000" cy="2670319"/>
            <a:chOff x="381000" y="381000"/>
            <a:chExt cx="8382000" cy="2670319"/>
          </a:xfrm>
        </p:grpSpPr>
        <p:sp>
          <p:nvSpPr>
            <p:cNvPr id="13" name="Snip Single Corner Rectangle 12"/>
            <p:cNvSpPr/>
            <p:nvPr/>
          </p:nvSpPr>
          <p:spPr>
            <a:xfrm>
              <a:off x="7315200" y="1295400"/>
              <a:ext cx="1447800" cy="76200"/>
            </a:xfrm>
            <a:prstGeom prst="snip1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81000" y="381000"/>
              <a:ext cx="7389953" cy="2670319"/>
              <a:chOff x="1738312" y="2405062"/>
              <a:chExt cx="5667375" cy="204787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5" name="Picture 4" descr="Main_Scale.gif"/>
              <p:cNvPicPr>
                <a:picLocks noChangeAspect="1"/>
              </p:cNvPicPr>
              <p:nvPr/>
            </p:nvPicPr>
            <p:blipFill>
              <a:blip r:embed="rId3">
                <a:lum contrast="-10000"/>
              </a:blip>
              <a:stretch>
                <a:fillRect/>
              </a:stretch>
            </p:blipFill>
            <p:spPr>
              <a:xfrm>
                <a:off x="1738312" y="2405062"/>
                <a:ext cx="5667375" cy="2047875"/>
              </a:xfrm>
              <a:prstGeom prst="rect">
                <a:avLst/>
              </a:prstGeom>
            </p:spPr>
          </p:pic>
          <p:pic>
            <p:nvPicPr>
              <p:cNvPr id="6" name="Picture 5" descr="Vernier.gif"/>
              <p:cNvPicPr>
                <a:picLocks noChangeAspect="1"/>
              </p:cNvPicPr>
              <p:nvPr/>
            </p:nvPicPr>
            <p:blipFill>
              <a:blip r:embed="rId4">
                <a:lum contrast="-10000"/>
              </a:blip>
              <a:stretch>
                <a:fillRect/>
              </a:stretch>
            </p:blipFill>
            <p:spPr>
              <a:xfrm>
                <a:off x="3533775" y="2405062"/>
                <a:ext cx="2076450" cy="2047875"/>
              </a:xfrm>
              <a:prstGeom prst="rect">
                <a:avLst/>
              </a:prstGeom>
            </p:spPr>
          </p:pic>
        </p:grpSp>
      </p:grpSp>
      <p:grpSp>
        <p:nvGrpSpPr>
          <p:cNvPr id="66" name="Group 65"/>
          <p:cNvGrpSpPr/>
          <p:nvPr/>
        </p:nvGrpSpPr>
        <p:grpSpPr>
          <a:xfrm>
            <a:off x="250372" y="3678928"/>
            <a:ext cx="2569028" cy="809430"/>
            <a:chOff x="250372" y="3366925"/>
            <a:chExt cx="2569028" cy="809430"/>
          </a:xfrm>
        </p:grpSpPr>
        <p:sp>
          <p:nvSpPr>
            <p:cNvPr id="14" name="TextBox 13"/>
            <p:cNvSpPr txBox="1"/>
            <p:nvPr/>
          </p:nvSpPr>
          <p:spPr>
            <a:xfrm>
              <a:off x="250372" y="3714690"/>
              <a:ext cx="2569028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নিম্ন চোয়াল</a:t>
              </a:r>
            </a:p>
          </p:txBody>
        </p:sp>
        <p:sp>
          <p:nvSpPr>
            <p:cNvPr id="21" name="Up Arrow 20"/>
            <p:cNvSpPr/>
            <p:nvPr/>
          </p:nvSpPr>
          <p:spPr>
            <a:xfrm rot="20516022">
              <a:off x="1141496" y="3366925"/>
              <a:ext cx="230077" cy="384470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200400" y="3762775"/>
            <a:ext cx="2884712" cy="723914"/>
            <a:chOff x="3200400" y="3450772"/>
            <a:chExt cx="2884712" cy="723914"/>
          </a:xfrm>
        </p:grpSpPr>
        <p:sp>
          <p:nvSpPr>
            <p:cNvPr id="17" name="TextBox 16"/>
            <p:cNvSpPr txBox="1"/>
            <p:nvPr/>
          </p:nvSpPr>
          <p:spPr>
            <a:xfrm>
              <a:off x="3200400" y="3713021"/>
              <a:ext cx="2884712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স্কেলের নিম্ন চোয়াল</a:t>
              </a:r>
            </a:p>
          </p:txBody>
        </p:sp>
        <p:sp>
          <p:nvSpPr>
            <p:cNvPr id="23" name="Up Arrow 22"/>
            <p:cNvSpPr/>
            <p:nvPr/>
          </p:nvSpPr>
          <p:spPr>
            <a:xfrm rot="19638904">
              <a:off x="3491744" y="3450772"/>
              <a:ext cx="246963" cy="304800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352800" y="621199"/>
            <a:ext cx="2819400" cy="757604"/>
            <a:chOff x="3352800" y="309196"/>
            <a:chExt cx="2819400" cy="757604"/>
          </a:xfrm>
        </p:grpSpPr>
        <p:sp>
          <p:nvSpPr>
            <p:cNvPr id="16" name="TextBox 15"/>
            <p:cNvSpPr txBox="1"/>
            <p:nvPr/>
          </p:nvSpPr>
          <p:spPr>
            <a:xfrm>
              <a:off x="3352800" y="309196"/>
              <a:ext cx="2819400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স্কেলের উর্দ্ধ চোয়াল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sp>
          <p:nvSpPr>
            <p:cNvPr id="24" name="Up Arrow 23"/>
            <p:cNvSpPr/>
            <p:nvPr/>
          </p:nvSpPr>
          <p:spPr>
            <a:xfrm rot="13260000">
              <a:off x="3449743" y="685800"/>
              <a:ext cx="228600" cy="381000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7467600" y="2217003"/>
            <a:ext cx="1600200" cy="2286000"/>
            <a:chOff x="7467600" y="1905000"/>
            <a:chExt cx="1600200" cy="2286000"/>
          </a:xfrm>
        </p:grpSpPr>
        <p:sp>
          <p:nvSpPr>
            <p:cNvPr id="19" name="TextBox 18"/>
            <p:cNvSpPr txBox="1"/>
            <p:nvPr/>
          </p:nvSpPr>
          <p:spPr>
            <a:xfrm>
              <a:off x="7467600" y="3729335"/>
              <a:ext cx="1600200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ইস্পাতের দন্ড</a:t>
              </a:r>
            </a:p>
          </p:txBody>
        </p:sp>
        <p:sp>
          <p:nvSpPr>
            <p:cNvPr id="28" name="Up Arrow 27"/>
            <p:cNvSpPr/>
            <p:nvPr/>
          </p:nvSpPr>
          <p:spPr>
            <a:xfrm>
              <a:off x="8098972" y="1905000"/>
              <a:ext cx="182880" cy="1920240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72142" y="638575"/>
            <a:ext cx="2514600" cy="718458"/>
            <a:chOff x="272142" y="326572"/>
            <a:chExt cx="2514600" cy="718458"/>
          </a:xfrm>
        </p:grpSpPr>
        <p:sp>
          <p:nvSpPr>
            <p:cNvPr id="15" name="TextBox 14"/>
            <p:cNvSpPr txBox="1"/>
            <p:nvPr/>
          </p:nvSpPr>
          <p:spPr>
            <a:xfrm>
              <a:off x="272142" y="326572"/>
              <a:ext cx="2514600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উর্দ্ধ চোয়াল </a:t>
              </a:r>
            </a:p>
          </p:txBody>
        </p:sp>
        <p:sp>
          <p:nvSpPr>
            <p:cNvPr id="37" name="Up Arrow 36"/>
            <p:cNvSpPr/>
            <p:nvPr/>
          </p:nvSpPr>
          <p:spPr>
            <a:xfrm rot="12060000">
              <a:off x="1248374" y="740230"/>
              <a:ext cx="228600" cy="304800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952389" y="2572705"/>
            <a:ext cx="1349620" cy="1923877"/>
            <a:chOff x="5952389" y="2260702"/>
            <a:chExt cx="1349620" cy="1923877"/>
          </a:xfrm>
        </p:grpSpPr>
        <p:sp>
          <p:nvSpPr>
            <p:cNvPr id="26" name="Up Arrow 25"/>
            <p:cNvSpPr/>
            <p:nvPr/>
          </p:nvSpPr>
          <p:spPr>
            <a:xfrm rot="-1740000">
              <a:off x="5952389" y="2260702"/>
              <a:ext cx="182880" cy="1617237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00800" y="3722914"/>
              <a:ext cx="901209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স্লাইডার</a:t>
              </a:r>
              <a:endParaRPr lang="en-US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495800" y="769203"/>
            <a:ext cx="3124200" cy="838200"/>
            <a:chOff x="4495800" y="457200"/>
            <a:chExt cx="3124200" cy="838200"/>
          </a:xfrm>
        </p:grpSpPr>
        <p:sp>
          <p:nvSpPr>
            <p:cNvPr id="18" name="TextBox 17"/>
            <p:cNvSpPr txBox="1"/>
            <p:nvPr/>
          </p:nvSpPr>
          <p:spPr>
            <a:xfrm>
              <a:off x="7239000" y="457200"/>
              <a:ext cx="381000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স্ক্রু</a:t>
              </a:r>
            </a:p>
          </p:txBody>
        </p:sp>
        <p:sp>
          <p:nvSpPr>
            <p:cNvPr id="54" name="Bent Arrow 53"/>
            <p:cNvSpPr/>
            <p:nvPr/>
          </p:nvSpPr>
          <p:spPr>
            <a:xfrm rot="10800000">
              <a:off x="4495800" y="838200"/>
              <a:ext cx="3048000" cy="457200"/>
            </a:xfrm>
            <a:prstGeom prst="ben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43000" y="5188803"/>
            <a:ext cx="6088526" cy="830997"/>
            <a:chOff x="1143000" y="4876800"/>
            <a:chExt cx="6088526" cy="830997"/>
          </a:xfrm>
        </p:grpSpPr>
        <p:sp>
          <p:nvSpPr>
            <p:cNvPr id="29" name="TextBox 28"/>
            <p:cNvSpPr txBox="1"/>
            <p:nvPr/>
          </p:nvSpPr>
          <p:spPr>
            <a:xfrm>
              <a:off x="1143000" y="4876800"/>
              <a:ext cx="6088526" cy="83099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571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bn-BD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স্লাইড ক্যালিপাসের বিভিন্ন অংশ</a:t>
              </a:r>
              <a:endPara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Diagonal Stripe 29"/>
            <p:cNvSpPr/>
            <p:nvPr/>
          </p:nvSpPr>
          <p:spPr>
            <a:xfrm rot="12780000">
              <a:off x="4324350" y="4955311"/>
              <a:ext cx="76200" cy="228600"/>
            </a:xfrm>
            <a:prstGeom prst="diagStrip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Single Corner Rectangle 10"/>
          <p:cNvSpPr/>
          <p:nvPr/>
        </p:nvSpPr>
        <p:spPr>
          <a:xfrm>
            <a:off x="7620000" y="3419026"/>
            <a:ext cx="1447800" cy="76200"/>
          </a:xfrm>
          <a:prstGeom prst="snip1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in_Scale.gif"/>
          <p:cNvPicPr>
            <a:picLocks noChangeAspect="1"/>
          </p:cNvPicPr>
          <p:nvPr/>
        </p:nvPicPr>
        <p:blipFill>
          <a:blip r:embed="rId3">
            <a:lum contrast="-10000"/>
          </a:blip>
          <a:stretch>
            <a:fillRect/>
          </a:stretch>
        </p:blipFill>
        <p:spPr>
          <a:xfrm>
            <a:off x="533400" y="2462327"/>
            <a:ext cx="8077200" cy="2918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Group 42"/>
          <p:cNvGrpSpPr/>
          <p:nvPr/>
        </p:nvGrpSpPr>
        <p:grpSpPr>
          <a:xfrm>
            <a:off x="458927" y="3745886"/>
            <a:ext cx="2702984" cy="1818620"/>
            <a:chOff x="228600" y="5648980"/>
            <a:chExt cx="2702984" cy="1818620"/>
          </a:xfrm>
        </p:grpSpPr>
        <p:sp>
          <p:nvSpPr>
            <p:cNvPr id="28" name="TextBox 27"/>
            <p:cNvSpPr txBox="1"/>
            <p:nvPr/>
          </p:nvSpPr>
          <p:spPr>
            <a:xfrm>
              <a:off x="228600" y="6944380"/>
              <a:ext cx="2702984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8" name="Straight Arrow Connector 37"/>
            <p:cNvCxnSpPr>
              <a:stCxn id="28" idx="0"/>
            </p:cNvCxnSpPr>
            <p:nvPr/>
          </p:nvCxnSpPr>
          <p:spPr>
            <a:xfrm rot="16200000" flipV="1">
              <a:off x="922338" y="6286626"/>
              <a:ext cx="1295400" cy="2010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Vernier.gif"/>
          <p:cNvPicPr>
            <a:picLocks noChangeAspect="1"/>
          </p:cNvPicPr>
          <p:nvPr/>
        </p:nvPicPr>
        <p:blipFill>
          <a:blip r:embed="rId4">
            <a:lum contrast="-10000"/>
          </a:blip>
          <a:stretch>
            <a:fillRect/>
          </a:stretch>
        </p:blipFill>
        <p:spPr>
          <a:xfrm>
            <a:off x="3229329" y="2464849"/>
            <a:ext cx="2959378" cy="2918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3" name="Group 42"/>
          <p:cNvGrpSpPr/>
          <p:nvPr/>
        </p:nvGrpSpPr>
        <p:grpSpPr>
          <a:xfrm>
            <a:off x="2990850" y="1755018"/>
            <a:ext cx="3052439" cy="1957884"/>
            <a:chOff x="2971800" y="744372"/>
            <a:chExt cx="3052439" cy="1957884"/>
          </a:xfrm>
        </p:grpSpPr>
        <p:sp>
          <p:nvSpPr>
            <p:cNvPr id="41" name="TextBox 40"/>
            <p:cNvSpPr txBox="1"/>
            <p:nvPr/>
          </p:nvSpPr>
          <p:spPr>
            <a:xfrm>
              <a:off x="2971800" y="744372"/>
              <a:ext cx="3052439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</a:t>
              </a:r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rot="5400000">
              <a:off x="3601475" y="1960331"/>
              <a:ext cx="1483056" cy="79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3276600" y="4312071"/>
            <a:ext cx="4616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স্লাইড ক্যালিপা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র্সটি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যান্ত্রিক ত্রুটি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মুক্ত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7695" y="457200"/>
            <a:ext cx="7086599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স্লাইড ক্যালিপার্সের যান্ত্রিক ত্রুটি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পর্যবেক্ষণ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139 L -0.27899 0.00139 " pathEditMode="fixed" rAng="0" ptsTypes="AA">
                                      <p:cBhvr>
                                        <p:cTn id="3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fixed" ptsTypes="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2.59259E-6 L -0.27934 2.59259E-6 " pathEditMode="fixed" rAng="0" ptsTypes="AA">
                                      <p:cBhvr>
                                        <p:cTn id="4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Single Corner Rectangle 10"/>
          <p:cNvSpPr/>
          <p:nvPr/>
        </p:nvSpPr>
        <p:spPr>
          <a:xfrm>
            <a:off x="8382000" y="2408380"/>
            <a:ext cx="1447800" cy="76200"/>
          </a:xfrm>
          <a:prstGeom prst="snip1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in_Scale.gif"/>
          <p:cNvPicPr>
            <a:picLocks noChangeAspect="1"/>
          </p:cNvPicPr>
          <p:nvPr/>
        </p:nvPicPr>
        <p:blipFill>
          <a:blip r:embed="rId3">
            <a:lum contrast="-10000"/>
          </a:blip>
          <a:stretch>
            <a:fillRect/>
          </a:stretch>
        </p:blipFill>
        <p:spPr>
          <a:xfrm>
            <a:off x="304800" y="1369077"/>
            <a:ext cx="8534400" cy="30838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42"/>
          <p:cNvGrpSpPr/>
          <p:nvPr/>
        </p:nvGrpSpPr>
        <p:grpSpPr>
          <a:xfrm>
            <a:off x="290424" y="2735240"/>
            <a:ext cx="2702984" cy="1818620"/>
            <a:chOff x="228600" y="5648980"/>
            <a:chExt cx="2702984" cy="1818620"/>
          </a:xfrm>
        </p:grpSpPr>
        <p:sp>
          <p:nvSpPr>
            <p:cNvPr id="28" name="TextBox 27"/>
            <p:cNvSpPr txBox="1"/>
            <p:nvPr/>
          </p:nvSpPr>
          <p:spPr>
            <a:xfrm>
              <a:off x="228600" y="6944380"/>
              <a:ext cx="2702984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8" name="Straight Arrow Connector 37"/>
            <p:cNvCxnSpPr>
              <a:stCxn id="28" idx="0"/>
            </p:cNvCxnSpPr>
            <p:nvPr/>
          </p:nvCxnSpPr>
          <p:spPr>
            <a:xfrm rot="16200000" flipV="1">
              <a:off x="922338" y="6286626"/>
              <a:ext cx="1295400" cy="2010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Vernier.gif"/>
          <p:cNvPicPr>
            <a:picLocks noChangeAspect="1"/>
          </p:cNvPicPr>
          <p:nvPr/>
        </p:nvPicPr>
        <p:blipFill>
          <a:blip r:embed="rId4">
            <a:lum contrast="-10000"/>
          </a:blip>
          <a:stretch>
            <a:fillRect/>
          </a:stretch>
        </p:blipFill>
        <p:spPr>
          <a:xfrm>
            <a:off x="3060402" y="1371600"/>
            <a:ext cx="3363433" cy="3083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42"/>
          <p:cNvGrpSpPr/>
          <p:nvPr/>
        </p:nvGrpSpPr>
        <p:grpSpPr>
          <a:xfrm>
            <a:off x="308607" y="744372"/>
            <a:ext cx="3052439" cy="1957884"/>
            <a:chOff x="2971800" y="744372"/>
            <a:chExt cx="3052439" cy="1957884"/>
          </a:xfrm>
        </p:grpSpPr>
        <p:sp>
          <p:nvSpPr>
            <p:cNvPr id="41" name="TextBox 40"/>
            <p:cNvSpPr txBox="1"/>
            <p:nvPr/>
          </p:nvSpPr>
          <p:spPr>
            <a:xfrm>
              <a:off x="2971800" y="744372"/>
              <a:ext cx="3052439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</a:t>
              </a:r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rot="5400000">
              <a:off x="3601475" y="1960331"/>
              <a:ext cx="1483056" cy="79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609600" y="4800600"/>
            <a:ext cx="8186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স্লাইড ক্যালিপা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র্সটির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যান্ত্রিক ত্রুটি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রয়েছে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যা ধনাত্মক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ত্রুটি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1.48148E-6 L -0.29011 -0.00255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fixed" ptsTypes="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Single Corner Rectangle 10"/>
          <p:cNvSpPr/>
          <p:nvPr/>
        </p:nvSpPr>
        <p:spPr>
          <a:xfrm>
            <a:off x="8382000" y="2408380"/>
            <a:ext cx="1447800" cy="76200"/>
          </a:xfrm>
          <a:prstGeom prst="snip1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in_Scale.gif"/>
          <p:cNvPicPr>
            <a:picLocks noChangeAspect="1"/>
          </p:cNvPicPr>
          <p:nvPr/>
        </p:nvPicPr>
        <p:blipFill>
          <a:blip r:embed="rId3">
            <a:lum contrast="-10000"/>
          </a:blip>
          <a:stretch>
            <a:fillRect/>
          </a:stretch>
        </p:blipFill>
        <p:spPr>
          <a:xfrm>
            <a:off x="304800" y="1369077"/>
            <a:ext cx="8534400" cy="30838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42"/>
          <p:cNvGrpSpPr/>
          <p:nvPr/>
        </p:nvGrpSpPr>
        <p:grpSpPr>
          <a:xfrm>
            <a:off x="290424" y="2735240"/>
            <a:ext cx="2702984" cy="1818620"/>
            <a:chOff x="228600" y="5648980"/>
            <a:chExt cx="2702984" cy="1818620"/>
          </a:xfrm>
        </p:grpSpPr>
        <p:sp>
          <p:nvSpPr>
            <p:cNvPr id="28" name="TextBox 27"/>
            <p:cNvSpPr txBox="1"/>
            <p:nvPr/>
          </p:nvSpPr>
          <p:spPr>
            <a:xfrm>
              <a:off x="228600" y="6944380"/>
              <a:ext cx="2702984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প্রধান 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8" name="Straight Arrow Connector 37"/>
            <p:cNvCxnSpPr>
              <a:stCxn id="28" idx="0"/>
            </p:cNvCxnSpPr>
            <p:nvPr/>
          </p:nvCxnSpPr>
          <p:spPr>
            <a:xfrm rot="16200000" flipV="1">
              <a:off x="922338" y="6286626"/>
              <a:ext cx="1295400" cy="2010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Vernier.gif"/>
          <p:cNvPicPr>
            <a:picLocks noChangeAspect="1"/>
          </p:cNvPicPr>
          <p:nvPr/>
        </p:nvPicPr>
        <p:blipFill>
          <a:blip r:embed="rId4">
            <a:lum contrast="-10000"/>
          </a:blip>
          <a:stretch>
            <a:fillRect/>
          </a:stretch>
        </p:blipFill>
        <p:spPr>
          <a:xfrm>
            <a:off x="2804703" y="1371600"/>
            <a:ext cx="2986497" cy="3083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42"/>
          <p:cNvGrpSpPr/>
          <p:nvPr/>
        </p:nvGrpSpPr>
        <p:grpSpPr>
          <a:xfrm>
            <a:off x="214952" y="744372"/>
            <a:ext cx="3052439" cy="1957884"/>
            <a:chOff x="2971800" y="744372"/>
            <a:chExt cx="3052439" cy="1957884"/>
          </a:xfrm>
        </p:grpSpPr>
        <p:sp>
          <p:nvSpPr>
            <p:cNvPr id="41" name="TextBox 40"/>
            <p:cNvSpPr txBox="1"/>
            <p:nvPr/>
          </p:nvSpPr>
          <p:spPr>
            <a:xfrm>
              <a:off x="2971800" y="744372"/>
              <a:ext cx="3052439" cy="52322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ভার্নিয়ার </a:t>
              </a:r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স্কেলের শূন্য দাগ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rot="5400000">
              <a:off x="3601475" y="1960331"/>
              <a:ext cx="1483056" cy="79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609600" y="4648200"/>
            <a:ext cx="8355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স্লাইড ক্যালিপা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র্সটির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যান্ত্রিক ত্রুটি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রয়েছে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যা ঋণাত্মক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যান্ত্রিক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ত্রুটি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4.42183E-6 L -0.25643 4.42183E-6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fixed" ptsTypes="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938</Words>
  <Application>Microsoft Office PowerPoint</Application>
  <PresentationFormat>On-screen Show (4:3)</PresentationFormat>
  <Paragraphs>216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bcc123</dc:creator>
  <cp:lastModifiedBy>bcc123</cp:lastModifiedBy>
  <cp:revision>480</cp:revision>
  <dcterms:created xsi:type="dcterms:W3CDTF">2012-10-14T05:10:11Z</dcterms:created>
  <dcterms:modified xsi:type="dcterms:W3CDTF">2013-05-12T07:17:39Z</dcterms:modified>
</cp:coreProperties>
</file>