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72" r:id="rId3"/>
    <p:sldId id="281" r:id="rId4"/>
    <p:sldId id="280" r:id="rId5"/>
    <p:sldId id="274" r:id="rId6"/>
    <p:sldId id="256" r:id="rId7"/>
    <p:sldId id="257" r:id="rId8"/>
    <p:sldId id="260" r:id="rId9"/>
    <p:sldId id="265" r:id="rId10"/>
    <p:sldId id="266" r:id="rId11"/>
    <p:sldId id="267" r:id="rId12"/>
    <p:sldId id="269" r:id="rId13"/>
    <p:sldId id="268" r:id="rId14"/>
    <p:sldId id="273" r:id="rId15"/>
    <p:sldId id="278" r:id="rId16"/>
    <p:sldId id="279" r:id="rId17"/>
    <p:sldId id="277"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28619-A406-4BEF-AACD-B5964A3F72D8}" type="datetimeFigureOut">
              <a:rPr lang="en-US" smtClean="0"/>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54242-E5BE-485D-BCC9-1A82905BE73F}" type="slidenum">
              <a:rPr lang="en-US" smtClean="0"/>
              <a:pPr/>
              <a:t>‹#›</a:t>
            </a:fld>
            <a:endParaRPr lang="en-US"/>
          </a:p>
        </p:txBody>
      </p:sp>
    </p:spTree>
    <p:extLst>
      <p:ext uri="{BB962C8B-B14F-4D97-AF65-F5344CB8AC3E}">
        <p14:creationId xmlns:p14="http://schemas.microsoft.com/office/powerpoint/2010/main" val="307158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54242-E5BE-485D-BCC9-1A82905BE73F}"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54242-E5BE-485D-BCC9-1A82905BE73F}" type="slidenum">
              <a:rPr lang="en-US" smtClean="0"/>
              <a:pPr/>
              <a:t>12</a:t>
            </a:fld>
            <a:endParaRPr lang="en-US"/>
          </a:p>
        </p:txBody>
      </p:sp>
    </p:spTree>
    <p:extLst>
      <p:ext uri="{BB962C8B-B14F-4D97-AF65-F5344CB8AC3E}">
        <p14:creationId xmlns:p14="http://schemas.microsoft.com/office/powerpoint/2010/main" val="124920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EA5BC-A3A2-41C4-9938-62D7EAB32BDB}" type="datetime9">
              <a:rPr lang="en-US" smtClean="0"/>
              <a:t>5/2/2013 12:22:40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F3E3A-7547-4ADB-8472-E4647F56548F}" type="datetime9">
              <a:rPr lang="en-US" smtClean="0"/>
              <a:t>5/2/2013 12:22:40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7FF12-C9F5-4550-9F66-3692DC52E1CA}" type="datetime9">
              <a:rPr lang="en-US" smtClean="0"/>
              <a:t>5/2/2013 12:22:40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24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1D402-C364-49F1-86D5-555AAA476EBE}" type="datetime9">
              <a:rPr lang="en-US" smtClean="0"/>
              <a:t>5/2/2013 12:22:40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EEDD7-1C12-4585-94F2-DE6C5EC3BAF5}" type="datetime9">
              <a:rPr lang="en-US" smtClean="0"/>
              <a:t>5/2/2013 12:22:40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14DBA-9543-4324-ADE5-02FA36318F14}" type="datetime9">
              <a:rPr lang="en-US" smtClean="0"/>
              <a:t>5/2/2013 12:22:40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5AF40-FA98-447B-AE3D-A28E56C71CD7}" type="datetime9">
              <a:rPr lang="en-US" smtClean="0"/>
              <a:t>5/2/2013 12:22:40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37019-586C-4E44-9CC3-557E34CDA52E}" type="datetime9">
              <a:rPr lang="en-US" smtClean="0"/>
              <a:t>5/2/2013 12:22:40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A7F1A-616D-4BFB-9AAE-85472FC18818}" type="datetime9">
              <a:rPr lang="en-US" smtClean="0"/>
              <a:t>5/2/2013 12:22:40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3E0CC-0A18-427F-9292-9250AF3E9740}" type="datetime9">
              <a:rPr lang="en-US" smtClean="0"/>
              <a:t>5/2/2013 12:22:40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080C6-F3D3-4FE3-9829-EAD8BBA90930}" type="datetime9">
              <a:rPr lang="en-US" smtClean="0"/>
              <a:t>5/2/2013 12:22:40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7D6D3-CD90-4340-A261-2B6311B97D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C1B4A-6692-43A7-80A1-C764A786F6E5}" type="datetime9">
              <a:rPr lang="en-US" smtClean="0"/>
              <a:t>5/2/2013 12:22:40 AM</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7D6D3-CD90-4340-A261-2B6311B97D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ideo" Target="file:///E:\d17a0a8278e5834a3e8c28c6be43feb5_rose.wmv" TargetMode="External"/></Relationships>
</file>

<file path=ppt/slides/_rels/slide1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2.jpeg"/><Relationship Id="rId7" Type="http://schemas.openxmlformats.org/officeDocument/2006/relationships/slide" Target="slide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8.jpe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7.xml"/><Relationship Id="rId3" Type="http://schemas.openxmlformats.org/officeDocument/2006/relationships/image" Target="../media/image12.jpeg"/><Relationship Id="rId7" Type="http://schemas.openxmlformats.org/officeDocument/2006/relationships/slide" Target="slide3.xml"/><Relationship Id="rId12" Type="http://schemas.openxmlformats.org/officeDocument/2006/relationships/slide" Target="slide16.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5.xml"/><Relationship Id="rId5" Type="http://schemas.openxmlformats.org/officeDocument/2006/relationships/image" Target="../media/image4.jpeg"/><Relationship Id="rId10" Type="http://schemas.openxmlformats.org/officeDocument/2006/relationships/slide" Target="slide18.xml"/><Relationship Id="rId4" Type="http://schemas.openxmlformats.org/officeDocument/2006/relationships/image" Target="../media/image10.jpeg"/><Relationship Id="rId9"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7.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5.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4.xml"/><Relationship Id="rId17" Type="http://schemas.openxmlformats.org/officeDocument/2006/relationships/slide" Target="slide17.xml"/><Relationship Id="rId2" Type="http://schemas.openxmlformats.org/officeDocument/2006/relationships/image" Target="../media/image4.jpeg"/><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slide" Target="slide3.xml"/><Relationship Id="rId5" Type="http://schemas.openxmlformats.org/officeDocument/2006/relationships/image" Target="../media/image7.jpeg"/><Relationship Id="rId15" Type="http://schemas.openxmlformats.org/officeDocument/2006/relationships/slide" Target="slide15.xml"/><Relationship Id="rId10" Type="http://schemas.openxmlformats.org/officeDocument/2006/relationships/slide" Target="slide1.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8.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5.jpe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slide" Target="slide6.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17a0a8278e5834a3e8c28c6be43feb5_rose.wmv">
            <a:hlinkClick r:id="" action="ppaction://media"/>
          </p:cNvPr>
          <p:cNvPicPr>
            <a:picLocks noRot="1" noChangeAspect="1"/>
          </p:cNvPicPr>
          <p:nvPr>
            <a:videoFile r:link="rId1"/>
          </p:nvPr>
        </p:nvPicPr>
        <p:blipFill>
          <a:blip r:embed="rId3"/>
          <a:stretch>
            <a:fillRect/>
          </a:stretch>
        </p:blipFill>
        <p:spPr>
          <a:xfrm>
            <a:off x="457200" y="228599"/>
            <a:ext cx="8153400" cy="6248401"/>
          </a:xfrm>
          <a:prstGeom prst="ellipse">
            <a:avLst/>
          </a:prstGeom>
          <a:ln>
            <a:noFill/>
          </a:ln>
          <a:effectLst>
            <a:softEdge rad="112500"/>
          </a:effectLst>
        </p:spPr>
      </p:pic>
      <p:sp>
        <p:nvSpPr>
          <p:cNvPr id="8" name="Rectangle 4"/>
          <p:cNvSpPr>
            <a:spLocks noGrp="1" noChangeArrowheads="1"/>
          </p:cNvSpPr>
          <p:nvPr>
            <p:ph type="subTitle" idx="1"/>
          </p:nvPr>
        </p:nvSpPr>
        <p:spPr>
          <a:xfrm>
            <a:off x="-76200" y="2933700"/>
            <a:ext cx="8001000" cy="685800"/>
          </a:xfrm>
        </p:spPr>
        <p:txBody>
          <a:bodyPr>
            <a:noAutofit/>
          </a:bodyPr>
          <a:lstStyle/>
          <a:p>
            <a:pPr>
              <a:lnSpc>
                <a:spcPct val="80000"/>
              </a:lnSpc>
            </a:pPr>
            <a:r>
              <a:rPr lang="en-US" sz="4400" b="1" dirty="0" smtClean="0">
                <a:solidFill>
                  <a:srgbClr val="FF0000"/>
                </a:solidFill>
                <a:effectLst>
                  <a:outerShdw blurRad="38100" dist="38100" dir="2700000" algn="tl">
                    <a:srgbClr val="000000">
                      <a:alpha val="43137"/>
                    </a:srgbClr>
                  </a:outerShdw>
                </a:effectLst>
                <a:latin typeface="Forte" pitchFamily="66" charset="0"/>
              </a:rPr>
              <a:t>      WELCOME   TO   YOU   ALL</a:t>
            </a:r>
            <a:endParaRPr lang="en-US" sz="4400" b="1" dirty="0">
              <a:solidFill>
                <a:srgbClr val="FF0000"/>
              </a:solidFill>
              <a:effectLst>
                <a:outerShdw blurRad="38100" dist="38100" dir="2700000" algn="tl">
                  <a:srgbClr val="000000">
                    <a:alpha val="43137"/>
                  </a:srgbClr>
                </a:outerShdw>
              </a:effectLst>
              <a:latin typeface="Forte" pitchFamily="66" charset="0"/>
            </a:endParaRPr>
          </a:p>
        </p:txBody>
      </p:sp>
    </p:spTree>
    <p:extLst>
      <p:ext uri="{BB962C8B-B14F-4D97-AF65-F5344CB8AC3E}">
        <p14:creationId xmlns:p14="http://schemas.microsoft.com/office/powerpoint/2010/main" val="20185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576" fill="hold"/>
                                        <p:tgtEl>
                                          <p:spTgt spid="4"/>
                                        </p:tgtEl>
                                      </p:cBhvr>
                                    </p:cmd>
                                  </p:childTnLst>
                                </p:cTn>
                              </p:par>
                              <p:par>
                                <p:cTn id="7" presetID="41" presetClass="entr" presetSubtype="0" repeatCount="indefinite" fill="hold" nodeType="withEffect">
                                  <p:stCondLst>
                                    <p:cond delay="0"/>
                                  </p:stCondLst>
                                  <p:iterate type="lt">
                                    <p:tmPct val="10000"/>
                                  </p:iterate>
                                  <p:childTnLst>
                                    <p:set>
                                      <p:cBhvr>
                                        <p:cTn id="8" dur="1" fill="hold">
                                          <p:stCondLst>
                                            <p:cond delay="0"/>
                                          </p:stCondLst>
                                        </p:cTn>
                                        <p:tgtEl>
                                          <p:spTgt spid="8">
                                            <p:txEl>
                                              <p:pRg st="0" end="0"/>
                                            </p:txEl>
                                          </p:spTgt>
                                        </p:tgtEl>
                                        <p:attrNameLst>
                                          <p:attrName>style.visibility</p:attrName>
                                        </p:attrNameLst>
                                      </p:cBhvr>
                                      <p:to>
                                        <p:strVal val="visible"/>
                                      </p:to>
                                    </p:set>
                                    <p:anim calcmode="lin" valueType="num">
                                      <p:cBhvr>
                                        <p:cTn id="9"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1"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6" descr="Input joystic1"/>
          <p:cNvPicPr>
            <a:picLocks noChangeAspect="1" noChangeArrowheads="1"/>
          </p:cNvPicPr>
          <p:nvPr/>
        </p:nvPicPr>
        <p:blipFill>
          <a:blip r:embed="rId2"/>
          <a:srcRect/>
          <a:stretch>
            <a:fillRect/>
          </a:stretch>
        </p:blipFill>
        <p:spPr bwMode="auto">
          <a:xfrm>
            <a:off x="228600" y="1524000"/>
            <a:ext cx="3962400" cy="2451837"/>
          </a:xfrm>
          <a:prstGeom prst="rect">
            <a:avLst/>
          </a:prstGeom>
          <a:noFill/>
          <a:ln w="9525">
            <a:noFill/>
            <a:miter lim="800000"/>
            <a:headEnd/>
            <a:tailEnd/>
          </a:ln>
        </p:spPr>
      </p:pic>
      <p:pic>
        <p:nvPicPr>
          <p:cNvPr id="6" name="Picture 53" descr="Input joystic"/>
          <p:cNvPicPr>
            <a:picLocks noChangeAspect="1" noChangeArrowheads="1"/>
          </p:cNvPicPr>
          <p:nvPr/>
        </p:nvPicPr>
        <p:blipFill>
          <a:blip r:embed="rId3"/>
          <a:srcRect/>
          <a:stretch>
            <a:fillRect/>
          </a:stretch>
        </p:blipFill>
        <p:spPr bwMode="auto">
          <a:xfrm>
            <a:off x="3505200" y="1600200"/>
            <a:ext cx="3979806" cy="2667000"/>
          </a:xfrm>
          <a:prstGeom prst="rect">
            <a:avLst/>
          </a:prstGeom>
          <a:noFill/>
        </p:spPr>
      </p:pic>
      <p:sp>
        <p:nvSpPr>
          <p:cNvPr id="24" name="Date Placeholder 23"/>
          <p:cNvSpPr>
            <a:spLocks noGrp="1"/>
          </p:cNvSpPr>
          <p:nvPr>
            <p:ph type="dt" sz="half" idx="10"/>
          </p:nvPr>
        </p:nvSpPr>
        <p:spPr>
          <a:xfrm>
            <a:off x="2286000" y="6340475"/>
            <a:ext cx="4419600" cy="365125"/>
          </a:xfrm>
        </p:spPr>
        <p:txBody>
          <a:bodyPr/>
          <a:lstStyle/>
          <a:p>
            <a:pPr algn="ctr"/>
            <a:fld id="{D27033BE-A9EB-4616-BC20-855ADA15CB6F}" type="datetime9">
              <a:rPr lang="en-US" sz="3200" b="1" smtClean="0">
                <a:solidFill>
                  <a:schemeClr val="tx1"/>
                </a:solidFill>
              </a:rPr>
              <a:pPr algn="ctr"/>
              <a:t>5/2/2013 12:22:40 AM</a:t>
            </a:fld>
            <a:endParaRPr lang="en-US" sz="3200" b="1" dirty="0">
              <a:solidFill>
                <a:schemeClr val="tx1"/>
              </a:solidFill>
            </a:endParaRPr>
          </a:p>
        </p:txBody>
      </p:sp>
      <p:sp>
        <p:nvSpPr>
          <p:cNvPr id="25" name="Text Box 57"/>
          <p:cNvSpPr txBox="1">
            <a:spLocks noChangeArrowheads="1"/>
          </p:cNvSpPr>
          <p:nvPr/>
        </p:nvSpPr>
        <p:spPr bwMode="auto">
          <a:xfrm>
            <a:off x="2743200" y="0"/>
            <a:ext cx="2438400" cy="1015663"/>
          </a:xfrm>
          <a:prstGeom prst="rect">
            <a:avLst/>
          </a:prstGeom>
          <a:noFill/>
          <a:ln w="9525">
            <a:noFill/>
            <a:miter lim="800000"/>
            <a:headEnd/>
            <a:tailEnd/>
          </a:ln>
          <a:effectLst/>
        </p:spPr>
        <p:txBody>
          <a:bodyPr wrap="square">
            <a:spAutoFit/>
          </a:bodyPr>
          <a:lstStyle/>
          <a:p>
            <a:pPr algn="ctr"/>
            <a:r>
              <a:rPr lang="bn-BD" sz="60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জয়স্টিক</a:t>
            </a:r>
            <a:endParaRPr lang="en-US" sz="60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6" name="TextBox 25"/>
          <p:cNvSpPr txBox="1"/>
          <p:nvPr/>
        </p:nvSpPr>
        <p:spPr>
          <a:xfrm>
            <a:off x="-304800" y="4265474"/>
            <a:ext cx="8294463" cy="1846659"/>
          </a:xfrm>
          <a:prstGeom prst="rect">
            <a:avLst/>
          </a:prstGeom>
          <a:noFill/>
        </p:spPr>
        <p:txBody>
          <a:bodyPr wrap="square" rtlCol="0">
            <a:spAutoFit/>
          </a:bodyPr>
          <a:lstStyle/>
          <a:p>
            <a:pPr algn="ctr"/>
            <a:r>
              <a:rPr lang="bn-BD" sz="3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জয়স্টিক এর কাজ মাউসের মতোই। এটি দিয়ে কার্সর দ্রুত নাড়াচাড়া করানো যায়। এটি গেম খেলার জন্য অধিকতর উপযোগী।</a:t>
            </a:r>
          </a:p>
        </p:txBody>
      </p:sp>
      <p:sp>
        <p:nvSpPr>
          <p:cNvPr id="23" name="Rounded Rectangle 22">
            <a:hlinkClick r:id="rId4"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7" name="Rounded Rectangle 26">
            <a:hlinkClick r:id="rId5"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8" name="Rounded Rectangle 27">
            <a:hlinkClick r:id="rId6"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9" name="Rounded Rectangle 28">
            <a:hlinkClick r:id="rId7"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30" name="Rounded Rectangle 29">
            <a:hlinkClick r:id="rId8"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31" name="Rounded Rectangle 30">
            <a:hlinkClick r:id="rId9"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32" name="Rounded Rectangle 31">
            <a:hlinkClick r:id="rId10"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3" name="Rounded Rectangle 32">
            <a:hlinkClick r:id="rId11"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4" name="TextBox 33"/>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5" name="Action Button: Home 34">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End 35">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Action Button: Forward or Next 36">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ction Button: Back or Previous 37">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4" descr="OMR-Scanner-Optical-Mark-Reader-"/>
          <p:cNvPicPr>
            <a:picLocks noChangeAspect="1" noChangeArrowheads="1"/>
          </p:cNvPicPr>
          <p:nvPr/>
        </p:nvPicPr>
        <p:blipFill>
          <a:blip r:embed="rId2"/>
          <a:srcRect/>
          <a:stretch>
            <a:fillRect/>
          </a:stretch>
        </p:blipFill>
        <p:spPr bwMode="auto">
          <a:xfrm>
            <a:off x="1066800" y="914400"/>
            <a:ext cx="5334000" cy="3200400"/>
          </a:xfrm>
          <a:prstGeom prst="rect">
            <a:avLst/>
          </a:prstGeom>
          <a:noFill/>
          <a:ln w="9525">
            <a:noFill/>
            <a:miter lim="800000"/>
            <a:headEnd/>
            <a:tailEnd/>
          </a:ln>
        </p:spPr>
      </p:pic>
      <p:sp>
        <p:nvSpPr>
          <p:cNvPr id="6" name="Rectangle 5"/>
          <p:cNvSpPr/>
          <p:nvPr/>
        </p:nvSpPr>
        <p:spPr>
          <a:xfrm>
            <a:off x="2514600" y="0"/>
            <a:ext cx="2722220" cy="1015663"/>
          </a:xfrm>
          <a:prstGeom prst="rect">
            <a:avLst/>
          </a:prstGeom>
        </p:spPr>
        <p:txBody>
          <a:bodyPr wrap="none">
            <a:spAutoFit/>
          </a:bodyPr>
          <a:lstStyle/>
          <a:p>
            <a:r>
              <a:rPr lang="bn-BD" sz="60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ও এম আর</a:t>
            </a:r>
            <a:endParaRPr lang="en-US" sz="60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3" name="Date Placeholder 22"/>
          <p:cNvSpPr>
            <a:spLocks noGrp="1"/>
          </p:cNvSpPr>
          <p:nvPr>
            <p:ph type="dt" sz="half" idx="10"/>
          </p:nvPr>
        </p:nvSpPr>
        <p:spPr>
          <a:xfrm>
            <a:off x="2362200" y="6416675"/>
            <a:ext cx="4343400" cy="365125"/>
          </a:xfrm>
        </p:spPr>
        <p:txBody>
          <a:bodyPr/>
          <a:lstStyle/>
          <a:p>
            <a:pPr algn="ctr"/>
            <a:fld id="{2B85AA8B-3FE6-413F-A8F6-96F516F31EAF}" type="datetime9">
              <a:rPr lang="en-US" sz="3200" smtClean="0">
                <a:solidFill>
                  <a:schemeClr val="tx1"/>
                </a:solidFill>
              </a:rPr>
              <a:pPr algn="ctr"/>
              <a:t>5/2/2013 12:22:40 AM</a:t>
            </a:fld>
            <a:endParaRPr lang="en-US" sz="3200" dirty="0">
              <a:solidFill>
                <a:schemeClr val="tx1"/>
              </a:solidFill>
            </a:endParaRPr>
          </a:p>
        </p:txBody>
      </p:sp>
      <p:sp>
        <p:nvSpPr>
          <p:cNvPr id="24" name="TextBox 23"/>
          <p:cNvSpPr txBox="1"/>
          <p:nvPr/>
        </p:nvSpPr>
        <p:spPr>
          <a:xfrm>
            <a:off x="0" y="4191000"/>
            <a:ext cx="7696200" cy="1569660"/>
          </a:xfrm>
          <a:prstGeom prst="rect">
            <a:avLst/>
          </a:prstGeom>
          <a:noFill/>
        </p:spPr>
        <p:txBody>
          <a:bodyPr wrap="square" rtlCol="0">
            <a:spAutoFit/>
          </a:bodyPr>
          <a:lstStyle/>
          <a:p>
            <a:pPr algn="ctr"/>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ও এম আর একটি ইনপুট ডিভাইস।</a:t>
            </a:r>
            <a:endPar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a:p>
            <a:pPr algn="ctr"/>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ও এম আর এর পূর্ণরুপ হচ্ছে অপটিক্যাল মার্ক রিডার।</a:t>
            </a:r>
          </a:p>
          <a:p>
            <a:pPr algn="ctr"/>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আলোর প্রতিফলন বিচার করে এটি বিভিন্ন তথ্য বুঝতে পারে। </a:t>
            </a:r>
          </a:p>
        </p:txBody>
      </p:sp>
      <p:sp>
        <p:nvSpPr>
          <p:cNvPr id="21" name="Rounded Rectangle 20">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2" name="Rounded Rectangle 21">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5" name="Rounded Rectangle 24">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6" name="Rounded Rectangle 25">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7" name="Rounded Rectangle 26">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8" name="Rounded Rectangle 27">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9" name="Rounded Rectangle 28">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0" name="Rounded Rectangle 29">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1" name="TextBox 3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2" name="Action Button: Home 3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End 3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Action Button: Forward or Next 3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Back or Previous 3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38"/>
          <p:cNvPicPr>
            <a:picLocks noChangeAspect="1" noChangeArrowheads="1"/>
          </p:cNvPicPr>
          <p:nvPr/>
        </p:nvPicPr>
        <p:blipFill>
          <a:blip r:embed="rId3"/>
          <a:srcRect/>
          <a:stretch>
            <a:fillRect/>
          </a:stretch>
        </p:blipFill>
        <p:spPr bwMode="auto">
          <a:xfrm>
            <a:off x="2133600" y="1241424"/>
            <a:ext cx="3505200" cy="2720976"/>
          </a:xfrm>
          <a:prstGeom prst="rect">
            <a:avLst/>
          </a:prstGeom>
          <a:noFill/>
          <a:ln w="9525">
            <a:noFill/>
            <a:miter lim="800000"/>
            <a:headEnd/>
            <a:tailEnd/>
          </a:ln>
        </p:spPr>
      </p:pic>
      <p:sp>
        <p:nvSpPr>
          <p:cNvPr id="4" name="TextBox 3"/>
          <p:cNvSpPr txBox="1"/>
          <p:nvPr/>
        </p:nvSpPr>
        <p:spPr>
          <a:xfrm>
            <a:off x="2133600" y="304800"/>
            <a:ext cx="3573414" cy="830997"/>
          </a:xfrm>
          <a:prstGeom prst="rect">
            <a:avLst/>
          </a:prstGeom>
          <a:noFill/>
        </p:spPr>
        <p:txBody>
          <a:bodyPr wrap="none" rtlCol="0">
            <a:spAutoFit/>
          </a:bodyPr>
          <a:lstStyle/>
          <a:p>
            <a:r>
              <a:rPr lang="bn-BD" sz="48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ডিজিটাল ক্যামেরা</a:t>
            </a:r>
            <a:endParaRPr lang="en-US" sz="48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1" name="Date Placeholder 20"/>
          <p:cNvSpPr>
            <a:spLocks noGrp="1"/>
          </p:cNvSpPr>
          <p:nvPr>
            <p:ph type="dt" sz="half" idx="10"/>
          </p:nvPr>
        </p:nvSpPr>
        <p:spPr>
          <a:xfrm>
            <a:off x="2133600" y="6416675"/>
            <a:ext cx="4495800" cy="365125"/>
          </a:xfrm>
        </p:spPr>
        <p:txBody>
          <a:bodyPr/>
          <a:lstStyle/>
          <a:p>
            <a:pPr algn="ctr"/>
            <a:fld id="{E206EAD8-8009-4258-A883-390B40C3B03D}" type="datetime9">
              <a:rPr lang="en-US" sz="3200" smtClean="0">
                <a:solidFill>
                  <a:schemeClr val="tx1"/>
                </a:solidFill>
              </a:rPr>
              <a:pPr algn="ctr"/>
              <a:t>5/2/2013 12:22:40 AM</a:t>
            </a:fld>
            <a:endParaRPr lang="en-US" sz="3200" dirty="0">
              <a:solidFill>
                <a:schemeClr val="tx1"/>
              </a:solidFill>
            </a:endParaRPr>
          </a:p>
        </p:txBody>
      </p:sp>
      <p:sp>
        <p:nvSpPr>
          <p:cNvPr id="22" name="TextBox 21"/>
          <p:cNvSpPr txBox="1"/>
          <p:nvPr/>
        </p:nvSpPr>
        <p:spPr>
          <a:xfrm>
            <a:off x="0" y="4191000"/>
            <a:ext cx="7696200" cy="2062103"/>
          </a:xfrm>
          <a:prstGeom prst="rect">
            <a:avLst/>
          </a:prstGeom>
          <a:noFill/>
        </p:spPr>
        <p:txBody>
          <a:bodyPr wrap="square" rtlCol="0">
            <a:spAutoFit/>
          </a:bodyPr>
          <a:lstStyle/>
          <a:p>
            <a:pPr algn="ctr"/>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ডিজিটাল ক্যামেরা কম্পিউটারের ইনপুট ডিভাইস হিসাবে ব্যবহার হয়। ডিজিটাল ক্যামেরাটিতে ইউএসবি পোর্টের মাধ্যমে কম্পিউটারের সাথে যুক্ত করে ডিজিটাল ছবি কম্পিউটারে প্রবেশ করানো হয়।</a:t>
            </a:r>
            <a:endPar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0" name="Rounded Rectangle 19">
            <a:hlinkClick r:id="rId4"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3" name="Rounded Rectangle 22">
            <a:hlinkClick r:id="rId5"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4" name="Rounded Rectangle 23">
            <a:hlinkClick r:id="rId6"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5" name="Rounded Rectangle 24">
            <a:hlinkClick r:id="rId7"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6" name="Rounded Rectangle 25">
            <a:hlinkClick r:id="rId8"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7" name="Rounded Rectangle 26">
            <a:hlinkClick r:id="rId9"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8" name="Rounded Rectangle 27">
            <a:hlinkClick r:id="rId10"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9" name="Rounded Rectangle 28">
            <a:hlinkClick r:id="rId11"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0" name="TextBox 29"/>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1" name="Action Button: Home 30">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End 31">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Action Button: Forward or Next 32">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Back or Previous 33">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8" descr="input scanner"/>
          <p:cNvPicPr>
            <a:picLocks noChangeAspect="1" noChangeArrowheads="1"/>
          </p:cNvPicPr>
          <p:nvPr/>
        </p:nvPicPr>
        <p:blipFill>
          <a:blip r:embed="rId2"/>
          <a:srcRect/>
          <a:stretch>
            <a:fillRect/>
          </a:stretch>
        </p:blipFill>
        <p:spPr bwMode="auto">
          <a:xfrm>
            <a:off x="1855573" y="1219200"/>
            <a:ext cx="4621427" cy="2514600"/>
          </a:xfrm>
          <a:prstGeom prst="rect">
            <a:avLst/>
          </a:prstGeom>
          <a:noFill/>
          <a:ln w="9525">
            <a:noFill/>
            <a:miter lim="800000"/>
            <a:headEnd/>
            <a:tailEnd/>
          </a:ln>
          <a:effectLst/>
        </p:spPr>
      </p:pic>
      <p:sp>
        <p:nvSpPr>
          <p:cNvPr id="6" name="Text Box 41"/>
          <p:cNvSpPr txBox="1">
            <a:spLocks noChangeArrowheads="1"/>
          </p:cNvSpPr>
          <p:nvPr/>
        </p:nvSpPr>
        <p:spPr bwMode="auto">
          <a:xfrm>
            <a:off x="3352800" y="0"/>
            <a:ext cx="2008883" cy="1107996"/>
          </a:xfrm>
          <a:prstGeom prst="rect">
            <a:avLst/>
          </a:prstGeom>
          <a:noFill/>
          <a:ln w="9525">
            <a:noFill/>
            <a:miter lim="800000"/>
            <a:headEnd/>
            <a:tailEnd/>
          </a:ln>
          <a:effectLst/>
        </p:spPr>
        <p:txBody>
          <a:bodyPr wrap="none">
            <a:spAutoFit/>
          </a:bodyPr>
          <a:lstStyle/>
          <a:p>
            <a:r>
              <a:rPr lang="bn-BD" sz="66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স্ক্যানার</a:t>
            </a:r>
            <a:endParaRPr lang="en-US" sz="66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2" name="Date Placeholder 21"/>
          <p:cNvSpPr>
            <a:spLocks noGrp="1"/>
          </p:cNvSpPr>
          <p:nvPr>
            <p:ph type="dt" sz="half" idx="10"/>
          </p:nvPr>
        </p:nvSpPr>
        <p:spPr>
          <a:xfrm>
            <a:off x="2133600" y="6400800"/>
            <a:ext cx="4572000" cy="365125"/>
          </a:xfrm>
        </p:spPr>
        <p:txBody>
          <a:bodyPr/>
          <a:lstStyle/>
          <a:p>
            <a:pPr algn="ctr"/>
            <a:fld id="{64523C38-53D0-4424-BC16-7FD4D1E41AE3}" type="datetime9">
              <a:rPr lang="en-US" sz="2800" b="1" smtClean="0">
                <a:solidFill>
                  <a:schemeClr val="tx1"/>
                </a:solidFill>
              </a:rPr>
              <a:t>5/2/2013 12:22:40 AM</a:t>
            </a:fld>
            <a:endParaRPr lang="en-US" sz="2800" b="1" dirty="0">
              <a:solidFill>
                <a:schemeClr val="tx1"/>
              </a:solidFill>
            </a:endParaRPr>
          </a:p>
        </p:txBody>
      </p:sp>
      <p:sp>
        <p:nvSpPr>
          <p:cNvPr id="23" name="TextBox 22"/>
          <p:cNvSpPr txBox="1"/>
          <p:nvPr/>
        </p:nvSpPr>
        <p:spPr>
          <a:xfrm>
            <a:off x="0" y="3810000"/>
            <a:ext cx="7696200" cy="2246769"/>
          </a:xfrm>
          <a:prstGeom prst="rect">
            <a:avLst/>
          </a:prstGeom>
          <a:noFill/>
        </p:spPr>
        <p:txBody>
          <a:bodyPr wrap="square" rtlCol="0">
            <a:spAutoFit/>
          </a:bodyPr>
          <a:lstStyle/>
          <a:p>
            <a:pPr algn="ctr"/>
            <a:r>
              <a:rPr lang="bn-BD" sz="28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স্ক্যানার কম্পিউটারের ইনপুট ডিভাইস হিসাবে ব্যবহার হয়। স্কানার ইউএসবি পোর্টের মাধ্যমে কম্পিউটারের সাথে যুক্ত করে। যে কোনো প্রকার ছবি, মুদ্রিত বা হাতে লেখা কোনো ডকুমেন্ট অথবা কোনো বস্তুর ডিজিটাল প্রতিলিপি তৈরি করে।ডিজিটাল প্রতিলিপির বিভিন্ন প্রকার তথ্য ফাইল আকারে কম্পিউটারে সংরক্ষণ করা হয়।</a:t>
            </a:r>
            <a:endParaRPr lang="en-US" sz="28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endParaRPr>
          </a:p>
        </p:txBody>
      </p:sp>
      <p:sp>
        <p:nvSpPr>
          <p:cNvPr id="21" name="Rounded Rectangle 20">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4" name="Rounded Rectangle 23">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5" name="Rounded Rectangle 24">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6" name="Rounded Rectangle 25">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7" name="Rounded Rectangle 26">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8" name="Rounded Rectangle 27">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9" name="Rounded Rectangle 28">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0" name="Rounded Rectangle 29">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1" name="TextBox 3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2" name="Action Button: Home 3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End 3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Action Button: Forward or Next 3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Back or Previous 3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400800"/>
            <a:ext cx="4648200" cy="365125"/>
          </a:xfrm>
        </p:spPr>
        <p:txBody>
          <a:bodyPr/>
          <a:lstStyle/>
          <a:p>
            <a:fld id="{FC6139E7-702E-4299-9707-985FCDD5F4F3}" type="datetime9">
              <a:rPr lang="en-US" sz="3200" b="1" smtClean="0">
                <a:solidFill>
                  <a:schemeClr val="tx1"/>
                </a:solidFill>
              </a:rPr>
              <a:t>5/2/2013 12:22:40 AM</a:t>
            </a:fld>
            <a:endParaRPr lang="en-US" sz="3200" b="1" dirty="0">
              <a:solidFill>
                <a:schemeClr val="tx1"/>
              </a:solidFill>
            </a:endParaRPr>
          </a:p>
        </p:txBody>
      </p:sp>
      <p:sp>
        <p:nvSpPr>
          <p:cNvPr id="16" name="Rectangle 15"/>
          <p:cNvSpPr/>
          <p:nvPr/>
        </p:nvSpPr>
        <p:spPr>
          <a:xfrm>
            <a:off x="2895600" y="0"/>
            <a:ext cx="2669320" cy="923330"/>
          </a:xfrm>
          <a:prstGeom prst="rect">
            <a:avLst/>
          </a:prstGeom>
        </p:spPr>
        <p:txBody>
          <a:bodyPr wrap="none">
            <a:spAutoFit/>
          </a:bodyPr>
          <a:lstStyle/>
          <a:p>
            <a:r>
              <a:rPr lang="bn-BD" sz="54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ওয়েব ক্যাম</a:t>
            </a:r>
            <a:endParaRPr lang="en-US" sz="54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17" name="TextBox 16"/>
          <p:cNvSpPr txBox="1"/>
          <p:nvPr/>
        </p:nvSpPr>
        <p:spPr>
          <a:xfrm>
            <a:off x="76200" y="4033897"/>
            <a:ext cx="7696200" cy="2062103"/>
          </a:xfrm>
          <a:prstGeom prst="rect">
            <a:avLst/>
          </a:prstGeom>
          <a:noFill/>
        </p:spPr>
        <p:txBody>
          <a:bodyPr wrap="square" rtlCol="0">
            <a:spAutoFit/>
          </a:bodyPr>
          <a:lstStyle/>
          <a:p>
            <a:pPr algn="ctr"/>
            <a:r>
              <a:rPr lang="bn-BD" sz="32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ওয়েব ক্যাম বা ওয়েব ক্যামেরা ডিজটাল ক্যামেরার একটি বিশেষ রুপ। ওয়েব ক্যামেরার মাধ্যমে স্থির চিত্র কম্পিউটারে ইনপুট হিসাবে প্রবেশ করানো যায়। বড় বড় অফিস আদালতে ওয়েব ক্যাম বা ওয়েব ক্যামেরা ব্যবহার হয়।</a:t>
            </a:r>
            <a:endParaRPr lang="en-US" sz="32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838200"/>
            <a:ext cx="3276600" cy="3276600"/>
          </a:xfrm>
          <a:prstGeom prst="rect">
            <a:avLst/>
          </a:prstGeom>
        </p:spPr>
      </p:pic>
      <p:sp>
        <p:nvSpPr>
          <p:cNvPr id="19" name="Rounded Rectangle 18">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0" name="Rounded Rectangle 19">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1" name="Rounded Rectangle 20">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2" name="Rounded Rectangle 21">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3" name="Rounded Rectangle 22">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4" name="Rounded Rectangle 23">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5" name="Rounded Rectangle 24">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6" name="Rounded Rectangle 25">
            <a:hlinkClick r:id="" action="ppaction://noaction"/>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27" name="TextBox 26"/>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8" name="Action Button: Home 27">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End 28">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0" name="Action Button: Forward or Next 29">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Back or Previous 30">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76200"/>
            <a:ext cx="3962400" cy="2641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1752600" y="6324600"/>
            <a:ext cx="5410200" cy="365125"/>
          </a:xfrm>
        </p:spPr>
        <p:txBody>
          <a:bodyPr/>
          <a:lstStyle/>
          <a:p>
            <a:pPr algn="ctr"/>
            <a:fld id="{EE5A7F1A-616D-4BFB-9AAE-85472FC18818}" type="datetime9">
              <a:rPr lang="en-US" sz="3600" b="1" smtClean="0">
                <a:solidFill>
                  <a:schemeClr val="tx1"/>
                </a:solidFill>
              </a:rPr>
              <a:pPr algn="ctr"/>
              <a:t>5/2/2013 12:22:40 AM</a:t>
            </a:fld>
            <a:endParaRPr lang="en-US" sz="3600" b="1" dirty="0">
              <a:solidFill>
                <a:schemeClr val="tx1"/>
              </a:solidFill>
            </a:endParaRPr>
          </a:p>
        </p:txBody>
      </p:sp>
      <p:sp>
        <p:nvSpPr>
          <p:cNvPr id="16" name="Rectangle 15"/>
          <p:cNvSpPr/>
          <p:nvPr/>
        </p:nvSpPr>
        <p:spPr>
          <a:xfrm>
            <a:off x="2133600" y="235803"/>
            <a:ext cx="3810000" cy="830997"/>
          </a:xfrm>
          <a:prstGeom prst="rect">
            <a:avLst/>
          </a:prstGeom>
        </p:spPr>
        <p:txBody>
          <a:bodyPr wrap="square">
            <a:spAutoFit/>
          </a:bodyPr>
          <a:lstStyle/>
          <a:p>
            <a:pPr algn="ctr"/>
            <a:r>
              <a:rPr lang="bn-BD" sz="4800" b="1" u="sng" kern="10" dirty="0" smtClean="0">
                <a:ln w="9525">
                  <a:solidFill>
                    <a:srgbClr val="000000"/>
                  </a:solidFill>
                  <a:round/>
                  <a:headEnd/>
                  <a:tailEnd/>
                </a:ln>
                <a:gradFill rotWithShape="0">
                  <a:gsLst>
                    <a:gs pos="0">
                      <a:srgbClr val="FFE701"/>
                    </a:gs>
                    <a:gs pos="100000">
                      <a:srgbClr val="FE3E02"/>
                    </a:gs>
                  </a:gsLst>
                  <a:lin ang="5400000" scaled="1"/>
                </a:gradFill>
                <a:effectLst>
                  <a:prstShdw prst="shdw13" dist="53882" dir="13500000">
                    <a:srgbClr val="868686">
                      <a:alpha val="50000"/>
                    </a:srgbClr>
                  </a:prstShdw>
                </a:effectLst>
                <a:latin typeface="NikoshBAN" pitchFamily="2" charset="0"/>
                <a:cs typeface="NikoshBAN" pitchFamily="2" charset="0"/>
              </a:rPr>
              <a:t>দলীয় কাজ</a:t>
            </a:r>
            <a:endParaRPr lang="en-US" sz="4800" u="sng" dirty="0">
              <a:latin typeface="NikoshBAN" pitchFamily="2" charset="0"/>
              <a:cs typeface="NikoshBAN" pitchFamily="2" charset="0"/>
            </a:endParaRPr>
          </a:p>
        </p:txBody>
      </p:sp>
      <p:sp>
        <p:nvSpPr>
          <p:cNvPr id="17" name="TextBox 16"/>
          <p:cNvSpPr txBox="1"/>
          <p:nvPr/>
        </p:nvSpPr>
        <p:spPr>
          <a:xfrm>
            <a:off x="-304801" y="3102114"/>
            <a:ext cx="8610601" cy="707886"/>
          </a:xfrm>
          <a:prstGeom prst="rect">
            <a:avLst/>
          </a:prstGeom>
          <a:noFill/>
        </p:spPr>
        <p:txBody>
          <a:bodyPr wrap="square" rtlCol="0">
            <a:spAutoFit/>
          </a:bodyPr>
          <a:lstStyle/>
          <a:p>
            <a:pPr algn="ctr"/>
            <a:r>
              <a:rPr lang="bn-BD" sz="40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কাজ ১</a:t>
            </a:r>
            <a:r>
              <a:rPr lang="en-US" sz="40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a:t>
            </a:r>
            <a:r>
              <a:rPr lang="bn-BD" sz="4000" b="1" dirty="0" smtClean="0">
                <a:solidFill>
                  <a:srgbClr val="C00000"/>
                </a:solidFill>
                <a:latin typeface="NikoshBAN" pitchFamily="2" charset="0"/>
                <a:cs typeface="NikoshBAN" pitchFamily="2" charset="0"/>
              </a:rPr>
              <a:t> </a:t>
            </a:r>
            <a:r>
              <a:rPr lang="bn-BD" sz="4000" b="1" dirty="0">
                <a:solidFill>
                  <a:srgbClr val="C00000"/>
                </a:solidFill>
                <a:latin typeface="NikoshBAN" pitchFamily="2" charset="0"/>
                <a:cs typeface="NikoshBAN" pitchFamily="2" charset="0"/>
              </a:rPr>
              <a:t>ইনপুট </a:t>
            </a:r>
            <a:r>
              <a:rPr lang="bn-BD" sz="4000" b="1" dirty="0" smtClean="0">
                <a:solidFill>
                  <a:srgbClr val="C00000"/>
                </a:solidFill>
                <a:latin typeface="NikoshBAN" pitchFamily="2" charset="0"/>
                <a:cs typeface="NikoshBAN" pitchFamily="2" charset="0"/>
              </a:rPr>
              <a:t>ডিভাইস গুলো </a:t>
            </a:r>
            <a:r>
              <a:rPr lang="bn-BD" sz="4000" b="1" dirty="0">
                <a:solidFill>
                  <a:srgbClr val="C00000"/>
                </a:solidFill>
                <a:latin typeface="NikoshBAN" pitchFamily="2" charset="0"/>
                <a:cs typeface="NikoshBAN" pitchFamily="2" charset="0"/>
              </a:rPr>
              <a:t>কিভাবে </a:t>
            </a:r>
            <a:r>
              <a:rPr lang="bn-BD" sz="4000" b="1" dirty="0" smtClean="0">
                <a:solidFill>
                  <a:srgbClr val="C00000"/>
                </a:solidFill>
                <a:latin typeface="NikoshBAN" pitchFamily="2" charset="0"/>
                <a:cs typeface="NikoshBAN" pitchFamily="2" charset="0"/>
              </a:rPr>
              <a:t>কাজ </a:t>
            </a:r>
            <a:r>
              <a:rPr lang="bn-BD" sz="4000" b="1" dirty="0">
                <a:solidFill>
                  <a:srgbClr val="C00000"/>
                </a:solidFill>
                <a:latin typeface="NikoshBAN" pitchFamily="2" charset="0"/>
                <a:cs typeface="NikoshBAN" pitchFamily="2" charset="0"/>
              </a:rPr>
              <a:t>করে?</a:t>
            </a:r>
            <a:endParaRPr lang="en-US" sz="4000" b="1" dirty="0">
              <a:ln w="1905"/>
              <a:solidFill>
                <a:srgbClr val="C00000"/>
              </a:solidFill>
              <a:effectLst>
                <a:innerShdw blurRad="69850" dist="43180" dir="5400000">
                  <a:srgbClr val="000000">
                    <a:alpha val="65000"/>
                  </a:srgbClr>
                </a:innerShdw>
              </a:effectLst>
              <a:latin typeface="NikoshBAN" pitchFamily="2" charset="0"/>
              <a:cs typeface="NikoshBAN" pitchFamily="2" charset="0"/>
            </a:endParaRPr>
          </a:p>
        </p:txBody>
      </p:sp>
      <p:sp>
        <p:nvSpPr>
          <p:cNvPr id="18" name="TextBox 17"/>
          <p:cNvSpPr txBox="1"/>
          <p:nvPr/>
        </p:nvSpPr>
        <p:spPr>
          <a:xfrm>
            <a:off x="76200" y="4038600"/>
            <a:ext cx="7783846" cy="707886"/>
          </a:xfrm>
          <a:prstGeom prst="rect">
            <a:avLst/>
          </a:prstGeom>
          <a:noFill/>
        </p:spPr>
        <p:txBody>
          <a:bodyPr wrap="square" rtlCol="0">
            <a:spAutoFit/>
          </a:bodyPr>
          <a:lstStyle/>
          <a:p>
            <a:pPr algn="ctr">
              <a:buFont typeface="Wingdings" pitchFamily="2" charset="2"/>
              <a:buNone/>
            </a:pPr>
            <a:r>
              <a:rPr lang="bn-BD" sz="40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কাজ ২. </a:t>
            </a:r>
            <a:r>
              <a:rPr lang="bn-BD" sz="40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ইনপুট </a:t>
            </a:r>
            <a:r>
              <a:rPr lang="en-US" sz="40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 </a:t>
            </a:r>
            <a:r>
              <a:rPr lang="bn-BD" sz="40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ডিভাইসগুলোর </a:t>
            </a:r>
            <a:r>
              <a:rPr lang="bn-BD" sz="40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বৈশিষ্ট্য লেখ।</a:t>
            </a:r>
          </a:p>
        </p:txBody>
      </p:sp>
      <p:sp>
        <p:nvSpPr>
          <p:cNvPr id="20" name="Rounded Rectangle 19">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1" name="Rounded Rectangle 20">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2" name="Rounded Rectangle 21">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3" name="Rounded Rectangle 22">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4" name="Rounded Rectangle 23">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5" name="Rounded Rectangle 24">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6" name="Rounded Rectangle 25">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7" name="Rounded Rectangle 26">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28" name="TextBox 27"/>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9" name="Action Button: Home 28">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End 29">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Action Button: Forward or Next 30">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7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81200" y="6324600"/>
            <a:ext cx="4953000" cy="365125"/>
          </a:xfrm>
        </p:spPr>
        <p:txBody>
          <a:bodyPr/>
          <a:lstStyle/>
          <a:p>
            <a:pPr algn="ctr"/>
            <a:fld id="{EE5A7F1A-616D-4BFB-9AAE-85472FC18818}" type="datetime9">
              <a:rPr lang="en-US" sz="3600" b="1" smtClean="0">
                <a:solidFill>
                  <a:srgbClr val="7030A0"/>
                </a:solidFill>
              </a:rPr>
              <a:pPr algn="ctr"/>
              <a:t>5/2/2013 12:22:40 AM</a:t>
            </a:fld>
            <a:endParaRPr lang="en-US" sz="3600" b="1" dirty="0">
              <a:solidFill>
                <a:srgbClr val="7030A0"/>
              </a:solidFill>
            </a:endParaRPr>
          </a:p>
        </p:txBody>
      </p:sp>
      <p:sp>
        <p:nvSpPr>
          <p:cNvPr id="21" name="Cloud Callout 20"/>
          <p:cNvSpPr/>
          <p:nvPr/>
        </p:nvSpPr>
        <p:spPr>
          <a:xfrm>
            <a:off x="3962400" y="381000"/>
            <a:ext cx="2852392"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28792" y="457200"/>
            <a:ext cx="2286000" cy="769441"/>
          </a:xfrm>
          <a:prstGeom prst="rect">
            <a:avLst/>
          </a:prstGeom>
          <a:noFill/>
        </p:spPr>
        <p:txBody>
          <a:bodyPr wrap="square" rtlCol="0">
            <a:spAutoFit/>
          </a:bodyPr>
          <a:lstStyle/>
          <a:p>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4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72" y="0"/>
            <a:ext cx="3078055" cy="230167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492553" y="4569981"/>
            <a:ext cx="5310329" cy="1406416"/>
            <a:chOff x="228600" y="4569981"/>
            <a:chExt cx="5310329" cy="1406416"/>
          </a:xfrm>
        </p:grpSpPr>
        <p:sp>
          <p:nvSpPr>
            <p:cNvPr id="28" name="Rectangle 27"/>
            <p:cNvSpPr/>
            <p:nvPr/>
          </p:nvSpPr>
          <p:spPr>
            <a:xfrm>
              <a:off x="2438400" y="5041684"/>
              <a:ext cx="3100529" cy="584775"/>
            </a:xfrm>
            <a:prstGeom prst="rect">
              <a:avLst/>
            </a:prstGeom>
          </p:spPr>
          <p:txBody>
            <a:bodyPr wrap="none">
              <a:spAutoFit/>
            </a:bodyPr>
            <a:lstStyle/>
            <a:p>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চিত্রের যন্ত্রটির নাম কি?</a:t>
              </a:r>
              <a:endParaRPr lang="bn-BD"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pic>
          <p:nvPicPr>
            <p:cNvPr id="29" name="Picture 53" descr="Input joystic"/>
            <p:cNvPicPr>
              <a:picLocks noChangeAspect="1" noChangeArrowheads="1"/>
            </p:cNvPicPr>
            <p:nvPr/>
          </p:nvPicPr>
          <p:blipFill>
            <a:blip r:embed="rId3"/>
            <a:srcRect/>
            <a:stretch>
              <a:fillRect/>
            </a:stretch>
          </p:blipFill>
          <p:spPr bwMode="auto">
            <a:xfrm>
              <a:off x="228600" y="4569981"/>
              <a:ext cx="2098711" cy="1406416"/>
            </a:xfrm>
            <a:prstGeom prst="rect">
              <a:avLst/>
            </a:prstGeom>
            <a:noFill/>
          </p:spPr>
        </p:pic>
      </p:grpSp>
      <p:grpSp>
        <p:nvGrpSpPr>
          <p:cNvPr id="31" name="Group 30"/>
          <p:cNvGrpSpPr/>
          <p:nvPr/>
        </p:nvGrpSpPr>
        <p:grpSpPr>
          <a:xfrm>
            <a:off x="2302055" y="2356132"/>
            <a:ext cx="4479745" cy="615656"/>
            <a:chOff x="244655" y="2360763"/>
            <a:chExt cx="4479745" cy="615656"/>
          </a:xfrm>
        </p:grpSpPr>
        <p:sp>
          <p:nvSpPr>
            <p:cNvPr id="24" name="Rectangle 23"/>
            <p:cNvSpPr/>
            <p:nvPr/>
          </p:nvSpPr>
          <p:spPr>
            <a:xfrm>
              <a:off x="888891" y="2362200"/>
              <a:ext cx="3835509" cy="523220"/>
            </a:xfrm>
            <a:prstGeom prst="rect">
              <a:avLst/>
            </a:prstGeom>
          </p:spPr>
          <p:txBody>
            <a:bodyPr wrap="square">
              <a:spAutoFit/>
            </a:bodyPr>
            <a:lstStyle/>
            <a:p>
              <a:pPr algn="ctr"/>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ইনপুট </a:t>
              </a:r>
              <a:r>
                <a:rPr lang="bn-BD"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ডিভাইস কাকে বলে? </a:t>
              </a:r>
            </a:p>
          </p:txBody>
        </p:sp>
        <p:pic>
          <p:nvPicPr>
            <p:cNvPr id="30" name="Picture 29" descr="48"/>
            <p:cNvPicPr>
              <a:picLocks noChangeAspect="1" noChangeArrowheads="1"/>
            </p:cNvPicPr>
            <p:nvPr/>
          </p:nvPicPr>
          <p:blipFill>
            <a:blip r:embed="rId4"/>
            <a:srcRect/>
            <a:stretch>
              <a:fillRect/>
            </a:stretch>
          </p:blipFill>
          <p:spPr bwMode="auto">
            <a:xfrm>
              <a:off x="244655" y="2360763"/>
              <a:ext cx="820755" cy="6156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grpSp>
        <p:nvGrpSpPr>
          <p:cNvPr id="34" name="Group 33"/>
          <p:cNvGrpSpPr/>
          <p:nvPr/>
        </p:nvGrpSpPr>
        <p:grpSpPr>
          <a:xfrm>
            <a:off x="506407" y="3273832"/>
            <a:ext cx="5631471" cy="1199895"/>
            <a:chOff x="242454" y="3273832"/>
            <a:chExt cx="5631471" cy="1199895"/>
          </a:xfrm>
        </p:grpSpPr>
        <p:pic>
          <p:nvPicPr>
            <p:cNvPr id="32" name="Picture 22" descr="Input Keyboard"/>
            <p:cNvPicPr>
              <a:picLocks noChangeAspect="1" noChangeArrowheads="1"/>
            </p:cNvPicPr>
            <p:nvPr/>
          </p:nvPicPr>
          <p:blipFill>
            <a:blip r:embed="rId5"/>
            <a:srcRect/>
            <a:stretch>
              <a:fillRect/>
            </a:stretch>
          </p:blipFill>
          <p:spPr bwMode="auto">
            <a:xfrm>
              <a:off x="242454" y="3273832"/>
              <a:ext cx="2362200" cy="1199895"/>
            </a:xfrm>
            <a:prstGeom prst="rect">
              <a:avLst/>
            </a:prstGeom>
            <a:noFill/>
            <a:ln>
              <a:noFill/>
            </a:ln>
            <a:effectLst/>
          </p:spPr>
        </p:pic>
        <p:sp>
          <p:nvSpPr>
            <p:cNvPr id="33" name="Rectangle 32"/>
            <p:cNvSpPr/>
            <p:nvPr/>
          </p:nvSpPr>
          <p:spPr>
            <a:xfrm>
              <a:off x="2682026" y="3528030"/>
              <a:ext cx="3191899" cy="584775"/>
            </a:xfrm>
            <a:prstGeom prst="rect">
              <a:avLst/>
            </a:prstGeom>
          </p:spPr>
          <p:txBody>
            <a:bodyPr wrap="none">
              <a:spAutoFit/>
            </a:bodyPr>
            <a:lstStyle/>
            <a:p>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কীবোর্ড কি ধরনের যন্ত্র?</a:t>
              </a:r>
              <a:endParaRPr lang="bn-BD"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grpSp>
      <p:sp>
        <p:nvSpPr>
          <p:cNvPr id="36" name="Rounded Rectangle 35">
            <a:hlinkClick r:id="rId6"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37" name="Rounded Rectangle 36">
            <a:hlinkClick r:id="rId7"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38" name="Rounded Rectangle 37">
            <a:hlinkClick r:id="rId8"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39" name="Rounded Rectangle 38">
            <a:hlinkClick r:id="rId9"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40" name="Rounded Rectangle 39">
            <a:hlinkClick r:id="rId10"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41" name="Rounded Rectangle 40">
            <a:hlinkClick r:id="rId11"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42" name="Rounded Rectangle 41">
            <a:hlinkClick r:id="rId12"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43" name="Rounded Rectangle 42">
            <a:hlinkClick r:id="rId13"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44" name="TextBox 43"/>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5" name="Action Button: Home 44">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ction Button: End 45">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Action Button: Forward or Next 46">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ction Button: Back or Previous 47">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92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1000" fill="hold"/>
                                        <p:tgtEl>
                                          <p:spTgt spid="35"/>
                                        </p:tgtEl>
                                        <p:attrNameLst>
                                          <p:attrName>ppt_w</p:attrName>
                                        </p:attrNameLst>
                                      </p:cBhvr>
                                      <p:tavLst>
                                        <p:tav tm="0">
                                          <p:val>
                                            <p:fltVal val="0"/>
                                          </p:val>
                                        </p:tav>
                                        <p:tav tm="100000">
                                          <p:val>
                                            <p:strVal val="#ppt_w"/>
                                          </p:val>
                                        </p:tav>
                                      </p:tavLst>
                                    </p:anim>
                                    <p:anim calcmode="lin" valueType="num">
                                      <p:cBhvr>
                                        <p:cTn id="35" dur="1000" fill="hold"/>
                                        <p:tgtEl>
                                          <p:spTgt spid="35"/>
                                        </p:tgtEl>
                                        <p:attrNameLst>
                                          <p:attrName>ppt_h</p:attrName>
                                        </p:attrNameLst>
                                      </p:cBhvr>
                                      <p:tavLst>
                                        <p:tav tm="0">
                                          <p:val>
                                            <p:fltVal val="0"/>
                                          </p:val>
                                        </p:tav>
                                        <p:tav tm="100000">
                                          <p:val>
                                            <p:strVal val="#ppt_h"/>
                                          </p:val>
                                        </p:tav>
                                      </p:tavLst>
                                    </p:anim>
                                    <p:anim calcmode="lin" valueType="num">
                                      <p:cBhvr>
                                        <p:cTn id="36" dur="1000" fill="hold"/>
                                        <p:tgtEl>
                                          <p:spTgt spid="35"/>
                                        </p:tgtEl>
                                        <p:attrNameLst>
                                          <p:attrName>style.rotation</p:attrName>
                                        </p:attrNameLst>
                                      </p:cBhvr>
                                      <p:tavLst>
                                        <p:tav tm="0">
                                          <p:val>
                                            <p:fltVal val="90"/>
                                          </p:val>
                                        </p:tav>
                                        <p:tav tm="100000">
                                          <p:val>
                                            <p:fltVal val="0"/>
                                          </p:val>
                                        </p:tav>
                                      </p:tavLst>
                                    </p:anim>
                                    <p:animEffect transition="in" filter="fade">
                                      <p:cBhvr>
                                        <p:cTn id="3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09800" y="6324600"/>
            <a:ext cx="4953000" cy="365125"/>
          </a:xfrm>
        </p:spPr>
        <p:txBody>
          <a:bodyPr/>
          <a:lstStyle/>
          <a:p>
            <a:fld id="{EE5A7F1A-616D-4BFB-9AAE-85472FC18818}" type="datetime9">
              <a:rPr lang="en-US" sz="3600" b="1" smtClean="0">
                <a:solidFill>
                  <a:schemeClr val="tx1"/>
                </a:solidFill>
              </a:rPr>
              <a:t>5/2/2013 12:22:41 AM</a:t>
            </a:fld>
            <a:endParaRPr lang="en-US" sz="3600" b="1" dirty="0">
              <a:solidFill>
                <a:schemeClr val="tx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55" y="53746"/>
            <a:ext cx="3490906" cy="2857243"/>
          </a:xfrm>
          <a:prstGeom prst="ellipse">
            <a:avLst/>
          </a:prstGeom>
          <a:ln>
            <a:noFill/>
          </a:ln>
          <a:effectLst>
            <a:softEdge rad="112500"/>
          </a:effectLst>
        </p:spPr>
      </p:pic>
      <p:sp>
        <p:nvSpPr>
          <p:cNvPr id="18" name="TextBox 17"/>
          <p:cNvSpPr txBox="1"/>
          <p:nvPr/>
        </p:nvSpPr>
        <p:spPr>
          <a:xfrm>
            <a:off x="3146210" y="1737372"/>
            <a:ext cx="1854995"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3600" b="1" spc="50" dirty="0" smtClean="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rPr>
              <a:t>বাড়ির কাজ</a:t>
            </a:r>
            <a:endParaRPr lang="en-US" sz="3600" b="1" spc="50" dirty="0">
              <a:ln w="11430"/>
              <a:solidFill>
                <a:srgbClr val="C0000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9" name="Horizontal Scroll 18"/>
          <p:cNvSpPr/>
          <p:nvPr/>
        </p:nvSpPr>
        <p:spPr>
          <a:xfrm>
            <a:off x="228600" y="3096100"/>
            <a:ext cx="7277100" cy="1822131"/>
          </a:xfrm>
          <a:prstGeom prst="horizontalScroll">
            <a:avLst/>
          </a:prstGeom>
          <a:noFill/>
          <a:ln w="38100" cmpd="sng">
            <a:solidFill>
              <a:srgbClr val="FF00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BD" sz="36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কম্পিউটার পরিচালনায় ইনপুট </a:t>
            </a:r>
            <a:r>
              <a:rPr lang="bn-BD" sz="3600" b="1" dirty="0" smtClean="0">
                <a:ln w="1905"/>
                <a:solidFill>
                  <a:srgbClr val="C00000"/>
                </a:solidFill>
                <a:effectLst>
                  <a:innerShdw blurRad="69850" dist="43180" dir="5400000">
                    <a:srgbClr val="000000">
                      <a:alpha val="65000"/>
                    </a:srgbClr>
                  </a:innerShdw>
                </a:effectLst>
                <a:latin typeface="NikoshBAN" pitchFamily="2" charset="0"/>
                <a:cs typeface="NikoshBAN" pitchFamily="2" charset="0"/>
              </a:rPr>
              <a:t>ডিভাইস </a:t>
            </a:r>
            <a:r>
              <a:rPr lang="bn-BD" sz="3600" b="1" dirty="0">
                <a:ln w="1905"/>
                <a:solidFill>
                  <a:srgbClr val="C00000"/>
                </a:solidFill>
                <a:effectLst>
                  <a:innerShdw blurRad="69850" dist="43180" dir="5400000">
                    <a:srgbClr val="000000">
                      <a:alpha val="65000"/>
                    </a:srgbClr>
                  </a:innerShdw>
                </a:effectLst>
                <a:latin typeface="NikoshBAN" pitchFamily="2" charset="0"/>
                <a:cs typeface="NikoshBAN" pitchFamily="2" charset="0"/>
              </a:rPr>
              <a:t>এর প্রয়োজনীয়তা বর্ণনা কর।</a:t>
            </a:r>
            <a:endParaRPr lang="en-US" sz="3600" b="1" dirty="0">
              <a:ln w="1905"/>
              <a:solidFill>
                <a:srgbClr val="C00000"/>
              </a:solidFill>
              <a:effectLst>
                <a:innerShdw blurRad="69850" dist="43180" dir="5400000">
                  <a:srgbClr val="000000">
                    <a:alpha val="65000"/>
                  </a:srgbClr>
                </a:innerShdw>
              </a:effectLst>
              <a:latin typeface="NikoshLightBAN" pitchFamily="2" charset="0"/>
              <a:cs typeface="NikoshLightBAN" pitchFamily="2" charset="0"/>
            </a:endParaRPr>
          </a:p>
        </p:txBody>
      </p:sp>
      <p:sp>
        <p:nvSpPr>
          <p:cNvPr id="20" name="Rounded Rectangle 19">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1" name="Rounded Rectangle 20">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2" name="Rounded Rectangle 21">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3" name="Rounded Rectangle 22">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4" name="Rounded Rectangle 23">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5" name="Rounded Rectangle 24">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6" name="Rounded Rectangle 25">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7" name="Rounded Rectangle 26">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28" name="TextBox 27"/>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9" name="Action Button: Home 28">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End 29">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Action Button: Forward or Next 30">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38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444"/>
          <p:cNvPicPr>
            <a:picLocks noChangeAspect="1" noChangeArrowheads="1"/>
          </p:cNvPicPr>
          <p:nvPr/>
        </p:nvPicPr>
        <p:blipFill>
          <a:blip r:embed="rId2"/>
          <a:srcRect/>
          <a:stretch>
            <a:fillRect/>
          </a:stretch>
        </p:blipFill>
        <p:spPr>
          <a:xfrm>
            <a:off x="1208392" y="581055"/>
            <a:ext cx="5116208" cy="5085012"/>
          </a:xfrm>
          <a:prstGeom prst="rect">
            <a:avLst/>
          </a:prstGeom>
          <a:noFill/>
          <a:ln/>
        </p:spPr>
      </p:pic>
      <p:sp>
        <p:nvSpPr>
          <p:cNvPr id="4" name="Rectangle 4"/>
          <p:cNvSpPr>
            <a:spLocks noGrp="1" noChangeArrowheads="1"/>
          </p:cNvSpPr>
          <p:nvPr>
            <p:ph idx="1"/>
          </p:nvPr>
        </p:nvSpPr>
        <p:spPr>
          <a:xfrm>
            <a:off x="609600" y="2807731"/>
            <a:ext cx="7239000" cy="100226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buNone/>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orte" pitchFamily="66" charset="0"/>
              </a:rPr>
              <a:t>THANKS  TO   YOU   ALL</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orte" pitchFamily="66" charset="0"/>
            </a:endParaRPr>
          </a:p>
        </p:txBody>
      </p:sp>
      <p:sp>
        <p:nvSpPr>
          <p:cNvPr id="2" name="Date Placeholder 1"/>
          <p:cNvSpPr>
            <a:spLocks noGrp="1"/>
          </p:cNvSpPr>
          <p:nvPr>
            <p:ph type="dt" sz="half" idx="10"/>
          </p:nvPr>
        </p:nvSpPr>
        <p:spPr>
          <a:xfrm>
            <a:off x="2133600" y="6248400"/>
            <a:ext cx="5220630" cy="457200"/>
          </a:xfrm>
        </p:spPr>
        <p:txBody>
          <a:bodyPr/>
          <a:lstStyle/>
          <a:p>
            <a:pPr algn="ctr"/>
            <a:fld id="{C8B6AF23-6895-41EB-989B-03E9B08497D8}" type="datetime9">
              <a:rPr lang="en-US" sz="3600" b="1" smtClean="0">
                <a:solidFill>
                  <a:schemeClr val="tx1"/>
                </a:solidFill>
              </a:rPr>
              <a:pPr algn="ctr"/>
              <a:t>5/2/2013 12:22:41 AM</a:t>
            </a:fld>
            <a:endParaRPr lang="en-US" sz="3600" b="1" dirty="0">
              <a:solidFill>
                <a:schemeClr val="tx1"/>
              </a:solidFill>
            </a:endParaRPr>
          </a:p>
        </p:txBody>
      </p:sp>
      <p:sp>
        <p:nvSpPr>
          <p:cNvPr id="20" name="Rounded Rectangle 19">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1" name="Rounded Rectangle 20">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2" name="Rounded Rectangle 21">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3" name="Rounded Rectangle 22">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4" name="Rounded Rectangle 23">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5" name="Rounded Rectangle 24">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6" name="Rounded Rectangle 25">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7" name="Rounded Rectangle 26">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28" name="TextBox 27"/>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9" name="Action Button: Home 28">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End 29">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Action Button: Forward or Next 30">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762000"/>
            <a:ext cx="3657600" cy="3439180"/>
          </a:xfrm>
          <a:prstGeom prst="rect">
            <a:avLst/>
          </a:prstGeom>
        </p:spPr>
      </p:pic>
      <p:sp>
        <p:nvSpPr>
          <p:cNvPr id="4" name="Rounded Rectangle 3">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5" name="Rounded Rectangle 4">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6" name="Rounded Rectangle 5">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7" name="Rounded Rectangle 6">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9" name="Rounded Rectangle 8">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12" name="Rounded Rectangle 11">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13" name="Rounded Rectangle 12">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14" name="Rounded Rectangle 13">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15" name="TextBox 14"/>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6" name="Action Button: Home 15">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End 16">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Action Button: Forward or Next 17">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19"/>
          <p:cNvSpPr>
            <a:spLocks noGrp="1"/>
          </p:cNvSpPr>
          <p:nvPr>
            <p:ph type="dt" sz="half" idx="10"/>
          </p:nvPr>
        </p:nvSpPr>
        <p:spPr>
          <a:xfrm>
            <a:off x="2133600" y="6400800"/>
            <a:ext cx="4572000" cy="365125"/>
          </a:xfrm>
        </p:spPr>
        <p:txBody>
          <a:bodyPr/>
          <a:lstStyle/>
          <a:p>
            <a:pPr algn="ctr"/>
            <a:fld id="{69AA1657-9083-4326-8CC3-83FF5BE126F2}" type="datetime9">
              <a:rPr lang="en-US" sz="2800" b="1" smtClean="0">
                <a:solidFill>
                  <a:schemeClr val="tx1"/>
                </a:solidFill>
              </a:rPr>
              <a:pPr algn="ctr"/>
              <a:t>5/2/2013 12:22:40 AM</a:t>
            </a:fld>
            <a:endParaRPr lang="en-US" sz="2800" b="1" dirty="0">
              <a:solidFill>
                <a:schemeClr val="tx1"/>
              </a:solidFill>
            </a:endParaRPr>
          </a:p>
        </p:txBody>
      </p:sp>
      <p:sp>
        <p:nvSpPr>
          <p:cNvPr id="23" name="TextBox 22"/>
          <p:cNvSpPr txBox="1"/>
          <p:nvPr/>
        </p:nvSpPr>
        <p:spPr>
          <a:xfrm>
            <a:off x="1676400" y="4485382"/>
            <a:ext cx="4876800" cy="1077218"/>
          </a:xfrm>
          <a:prstGeom prst="rect">
            <a:avLst/>
          </a:prstGeom>
          <a:noFill/>
          <a:ln>
            <a:noFill/>
          </a:ln>
          <a:effectLst>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দুর্গাপুর মাধ্যমিক বিদ্যালয়</a:t>
            </a:r>
            <a:r>
              <a:rPr lang="b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কুমারখালী,</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কুষ্টিয়া।</a:t>
            </a:r>
            <a:r>
              <a:rPr lang="bn-BD"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24" name="TextBox 23"/>
          <p:cNvSpPr txBox="1"/>
          <p:nvPr/>
        </p:nvSpPr>
        <p:spPr>
          <a:xfrm>
            <a:off x="1905000" y="5525869"/>
            <a:ext cx="4419600" cy="646331"/>
          </a:xfrm>
          <a:prstGeom prst="rect">
            <a:avLst/>
          </a:prstGeom>
          <a:noFill/>
        </p:spPr>
        <p:txBody>
          <a:bodyPr>
            <a:spAutoFit/>
          </a:bodyPr>
          <a:lstStyle/>
          <a:p>
            <a:pPr algn="ctr" fontAlgn="auto">
              <a:spcBef>
                <a:spcPts val="0"/>
              </a:spcBef>
              <a:spcAft>
                <a:spcPts val="0"/>
              </a:spcAft>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cs typeface="+mn-cs"/>
              </a:rPr>
              <a:t>E-mail:  rashedraihan1978@gmail.com</a:t>
            </a:r>
          </a:p>
          <a:p>
            <a:pPr algn="ctr" fontAlgn="auto">
              <a:spcBef>
                <a:spcPts val="0"/>
              </a:spcBef>
              <a:spcAft>
                <a:spcPts val="0"/>
              </a:spcAft>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cs typeface="+mn-cs"/>
              </a:rPr>
              <a:t>Mobile: 01942778660</a:t>
            </a:r>
          </a:p>
        </p:txBody>
      </p:sp>
      <p:sp>
        <p:nvSpPr>
          <p:cNvPr id="25" name="TextBox 24"/>
          <p:cNvSpPr txBox="1"/>
          <p:nvPr/>
        </p:nvSpPr>
        <p:spPr>
          <a:xfrm>
            <a:off x="2590800" y="228600"/>
            <a:ext cx="3012363"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শিক্ষক পরিচিতি</a:t>
            </a:r>
            <a:endPar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6" name="TextBox 25"/>
          <p:cNvSpPr txBox="1"/>
          <p:nvPr/>
        </p:nvSpPr>
        <p:spPr>
          <a:xfrm>
            <a:off x="1600200" y="3875782"/>
            <a:ext cx="4876800" cy="707886"/>
          </a:xfrm>
          <a:prstGeom prst="rect">
            <a:avLst/>
          </a:prstGeom>
          <a:noFill/>
          <a:effectLst>
            <a:outerShdw blurRad="40000" dist="23000" dir="5400000" rotWithShape="0">
              <a:srgbClr val="000000">
                <a:alpha val="35000"/>
              </a:srgbClr>
            </a:outerShdw>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bn-BD"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মো:- রাশেদ রায়হান (লিটন)</a:t>
            </a:r>
          </a:p>
        </p:txBody>
      </p:sp>
    </p:spTree>
    <p:extLst>
      <p:ext uri="{BB962C8B-B14F-4D97-AF65-F5344CB8AC3E}">
        <p14:creationId xmlns:p14="http://schemas.microsoft.com/office/powerpoint/2010/main" val="36708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heel(1)">
                                      <p:cBhvr>
                                        <p:cTn id="19" dur="2000"/>
                                        <p:tgtEl>
                                          <p:spTgt spid="2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ystem unit.jpg"/>
          <p:cNvPicPr>
            <a:picLocks noChangeAspect="1"/>
          </p:cNvPicPr>
          <p:nvPr/>
        </p:nvPicPr>
        <p:blipFill>
          <a:blip r:embed="rId2"/>
          <a:stretch>
            <a:fillRect/>
          </a:stretch>
        </p:blipFill>
        <p:spPr>
          <a:xfrm>
            <a:off x="1143000" y="1802671"/>
            <a:ext cx="5745194" cy="3932267"/>
          </a:xfrm>
          <a:prstGeom prst="rect">
            <a:avLst/>
          </a:prstGeom>
          <a:ln>
            <a:noFill/>
          </a:ln>
          <a:effectLst>
            <a:softEdge rad="112500"/>
          </a:effectLst>
        </p:spPr>
      </p:pic>
      <p:sp>
        <p:nvSpPr>
          <p:cNvPr id="2" name="TextBox 1"/>
          <p:cNvSpPr txBox="1"/>
          <p:nvPr/>
        </p:nvSpPr>
        <p:spPr>
          <a:xfrm>
            <a:off x="708013" y="454361"/>
            <a:ext cx="6410729" cy="1200329"/>
          </a:xfrm>
          <a:prstGeom prst="rect">
            <a:avLst/>
          </a:prstGeom>
          <a:noFill/>
        </p:spPr>
        <p:txBody>
          <a:bodyPr wrap="none" rtlCol="0">
            <a:spAutoFit/>
          </a:bodyPr>
          <a:lstStyle/>
          <a:p>
            <a:r>
              <a:rPr lang="bn-BD" sz="72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আজকের পাঠের বিষয়</a:t>
            </a:r>
          </a:p>
        </p:txBody>
      </p:sp>
      <p:sp>
        <p:nvSpPr>
          <p:cNvPr id="5" name="Rectangle 4"/>
          <p:cNvSpPr/>
          <p:nvPr/>
        </p:nvSpPr>
        <p:spPr>
          <a:xfrm>
            <a:off x="807827" y="3048000"/>
            <a:ext cx="6415539" cy="92333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কম্পিউটারের ইনপুট ডিভাইস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Date Placeholder 19"/>
          <p:cNvSpPr>
            <a:spLocks noGrp="1"/>
          </p:cNvSpPr>
          <p:nvPr>
            <p:ph type="dt" sz="half" idx="10"/>
          </p:nvPr>
        </p:nvSpPr>
        <p:spPr>
          <a:xfrm>
            <a:off x="2133600" y="6400800"/>
            <a:ext cx="4572000" cy="365125"/>
          </a:xfrm>
        </p:spPr>
        <p:txBody>
          <a:bodyPr/>
          <a:lstStyle/>
          <a:p>
            <a:pPr algn="ctr"/>
            <a:fld id="{69AA1657-9083-4326-8CC3-83FF5BE126F2}" type="datetime9">
              <a:rPr lang="en-US" sz="2800" b="1" smtClean="0">
                <a:solidFill>
                  <a:schemeClr val="tx1"/>
                </a:solidFill>
              </a:rPr>
              <a:pPr algn="ctr"/>
              <a:t>5/2/2013 12:22:40 AM</a:t>
            </a:fld>
            <a:endParaRPr lang="en-US" sz="2800" b="1" dirty="0">
              <a:solidFill>
                <a:schemeClr val="tx1"/>
              </a:solidFill>
            </a:endParaRPr>
          </a:p>
        </p:txBody>
      </p:sp>
      <p:sp>
        <p:nvSpPr>
          <p:cNvPr id="23" name="Rounded Rectangle 22">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4" name="Rounded Rectangle 23">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5" name="Rounded Rectangle 24">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6" name="Rounded Rectangle 25">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7" name="Rounded Rectangle 26">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8" name="Rounded Rectangle 27">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9" name="Rounded Rectangle 28">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0" name="Rounded Rectangle 29">
            <a:hlinkClick r:id="" action="ppaction://noaction"/>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1" name="TextBox 3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2" name="Action Button: Home 3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End 3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Action Button: Forward or Next 3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Back or Previous 3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36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360"/>
                                          </p:val>
                                        </p:tav>
                                        <p:tav tm="100000">
                                          <p:val>
                                            <p:fltVal val="0"/>
                                          </p:val>
                                        </p:tav>
                                      </p:tavLst>
                                    </p:anim>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33600" y="6248400"/>
            <a:ext cx="4800600" cy="365125"/>
          </a:xfrm>
        </p:spPr>
        <p:txBody>
          <a:bodyPr/>
          <a:lstStyle/>
          <a:p>
            <a:pPr algn="ctr"/>
            <a:fld id="{35F1D402-C364-49F1-86D5-555AAA476EBE}" type="datetime9">
              <a:rPr lang="en-US" sz="3200" b="1" smtClean="0">
                <a:solidFill>
                  <a:schemeClr val="tx1"/>
                </a:solidFill>
              </a:rPr>
              <a:pPr algn="ctr"/>
              <a:t>5/2/2013 12:22:40 AM</a:t>
            </a:fld>
            <a:endParaRPr lang="en-US" sz="3200" b="1" dirty="0">
              <a:solidFill>
                <a:schemeClr val="tx1"/>
              </a:solidFill>
            </a:endParaRPr>
          </a:p>
        </p:txBody>
      </p:sp>
      <p:sp>
        <p:nvSpPr>
          <p:cNvPr id="18" name="TextBox 17"/>
          <p:cNvSpPr txBox="1"/>
          <p:nvPr/>
        </p:nvSpPr>
        <p:spPr>
          <a:xfrm>
            <a:off x="76200" y="533400"/>
            <a:ext cx="7939659" cy="1200329"/>
          </a:xfrm>
          <a:prstGeom prst="rect">
            <a:avLst/>
          </a:prstGeom>
          <a:noFill/>
        </p:spPr>
        <p:txBody>
          <a:bodyPr wrap="square" rtlCol="0">
            <a:spAutoFit/>
          </a:bodyPr>
          <a:lstStyle/>
          <a:p>
            <a:r>
              <a:rPr lang="bn-BD" sz="7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এই পাঠ শেষে শিক্ষার্থীরা- </a:t>
            </a:r>
            <a:endParaRPr lang="en-US" sz="7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grpSp>
        <p:nvGrpSpPr>
          <p:cNvPr id="19" name="Group 18"/>
          <p:cNvGrpSpPr/>
          <p:nvPr/>
        </p:nvGrpSpPr>
        <p:grpSpPr>
          <a:xfrm>
            <a:off x="1219200" y="2057400"/>
            <a:ext cx="6553200" cy="646331"/>
            <a:chOff x="422564" y="2552698"/>
            <a:chExt cx="6300365" cy="646331"/>
          </a:xfrm>
        </p:grpSpPr>
        <p:sp>
          <p:nvSpPr>
            <p:cNvPr id="20" name="TextBox 19"/>
            <p:cNvSpPr txBox="1"/>
            <p:nvPr/>
          </p:nvSpPr>
          <p:spPr>
            <a:xfrm>
              <a:off x="919405" y="2552698"/>
              <a:ext cx="5803524"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bn-BD"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ইনপুট কি তা বলতে পারবে ।</a:t>
              </a:r>
              <a:endPar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21" name="Quad Arrow 20"/>
            <p:cNvSpPr/>
            <p:nvPr/>
          </p:nvSpPr>
          <p:spPr>
            <a:xfrm>
              <a:off x="422564" y="2595308"/>
              <a:ext cx="614605" cy="5334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grpSp>
        <p:nvGrpSpPr>
          <p:cNvPr id="22" name="Group 21"/>
          <p:cNvGrpSpPr/>
          <p:nvPr/>
        </p:nvGrpSpPr>
        <p:grpSpPr>
          <a:xfrm>
            <a:off x="773917" y="2819400"/>
            <a:ext cx="5626883" cy="584775"/>
            <a:chOff x="228600" y="3352800"/>
            <a:chExt cx="5626883" cy="584775"/>
          </a:xfrm>
        </p:grpSpPr>
        <p:sp>
          <p:nvSpPr>
            <p:cNvPr id="23" name="Rectangle 22"/>
            <p:cNvSpPr/>
            <p:nvPr/>
          </p:nvSpPr>
          <p:spPr>
            <a:xfrm>
              <a:off x="826542" y="3352800"/>
              <a:ext cx="5028941"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ইনপুট ডিভাইস চিহ্নিত করতে পারবে।</a:t>
              </a:r>
            </a:p>
          </p:txBody>
        </p:sp>
        <p:sp>
          <p:nvSpPr>
            <p:cNvPr id="24" name="Quad Arrow 23"/>
            <p:cNvSpPr/>
            <p:nvPr/>
          </p:nvSpPr>
          <p:spPr>
            <a:xfrm>
              <a:off x="228600" y="3352800"/>
              <a:ext cx="614605" cy="5334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28" name="Group 27"/>
          <p:cNvGrpSpPr/>
          <p:nvPr/>
        </p:nvGrpSpPr>
        <p:grpSpPr>
          <a:xfrm>
            <a:off x="152400" y="3576815"/>
            <a:ext cx="7456247" cy="1200329"/>
            <a:chOff x="685800" y="4262615"/>
            <a:chExt cx="7456247" cy="1200329"/>
          </a:xfrm>
        </p:grpSpPr>
        <p:sp>
          <p:nvSpPr>
            <p:cNvPr id="26" name="Rectangle 25"/>
            <p:cNvSpPr/>
            <p:nvPr/>
          </p:nvSpPr>
          <p:spPr>
            <a:xfrm>
              <a:off x="1186297" y="4262615"/>
              <a:ext cx="6955750" cy="120032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FontTx/>
                <a:buNone/>
              </a:pP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ইনপুট ডিভাইস এর বৈশিষ্ট্য এবং প্রয়োজনীয়তা </a:t>
              </a:r>
              <a:endParaRPr lang="bn-BD"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pPr algn="ctr">
                <a:buFontTx/>
                <a:buNone/>
              </a:pPr>
              <a:r>
                <a:rPr lang="bn-BD"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নিরূপন </a:t>
              </a: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করতে পারবে।</a:t>
              </a:r>
            </a:p>
          </p:txBody>
        </p:sp>
        <p:sp>
          <p:nvSpPr>
            <p:cNvPr id="27" name="Quad Arrow 26"/>
            <p:cNvSpPr/>
            <p:nvPr/>
          </p:nvSpPr>
          <p:spPr>
            <a:xfrm>
              <a:off x="685800" y="4292470"/>
              <a:ext cx="614605" cy="5334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9" name="Rounded Rectangle 28">
            <a:hlinkClick r:id="rId2"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30" name="Rounded Rectangle 29">
            <a:hlinkClick r:id="rId3"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31" name="Rounded Rectangle 30">
            <a:hlinkClick r:id="rId4"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32" name="Rounded Rectangle 31">
            <a:hlinkClick r:id="rId5"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33" name="Rounded Rectangle 32">
            <a:hlinkClick r:id="rId6"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34" name="Rounded Rectangle 33">
            <a:hlinkClick r:id="rId7"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35" name="Rounded Rectangle 34">
            <a:hlinkClick r:id="rId8"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6" name="Rounded Rectangle 35">
            <a:hlinkClick r:id="rId9"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7" name="TextBox 36"/>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8" name="Action Button: Home 37">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End 38">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Action Button: Forward or Next 39">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ction Button: Back or Previous 40">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84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par>
                                <p:cTn id="13" presetID="21"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par>
                                <p:cTn id="16" presetID="21" presetClass="entr" presetSubtype="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heel(1)">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33600" y="6340475"/>
            <a:ext cx="4800600" cy="365125"/>
          </a:xfrm>
        </p:spPr>
        <p:txBody>
          <a:bodyPr/>
          <a:lstStyle/>
          <a:p>
            <a:pPr algn="ctr"/>
            <a:fld id="{8C58DD6E-6A94-47AD-A2D1-0E9F68665BD7}" type="datetime9">
              <a:rPr lang="en-US" sz="3200" b="1" smtClean="0">
                <a:solidFill>
                  <a:schemeClr val="tx1"/>
                </a:solidFill>
              </a:rPr>
              <a:pPr algn="ctr"/>
              <a:t>5/2/2013 12:22:40 AM</a:t>
            </a:fld>
            <a:endParaRPr lang="en-US" sz="3200" b="1" dirty="0">
              <a:solidFill>
                <a:schemeClr val="tx1"/>
              </a:solidFill>
            </a:endParaRPr>
          </a:p>
        </p:txBody>
      </p:sp>
      <p:sp>
        <p:nvSpPr>
          <p:cNvPr id="5" name="Text Box 4"/>
          <p:cNvSpPr txBox="1">
            <a:spLocks noChangeArrowheads="1"/>
          </p:cNvSpPr>
          <p:nvPr/>
        </p:nvSpPr>
        <p:spPr bwMode="auto">
          <a:xfrm>
            <a:off x="228599" y="228600"/>
            <a:ext cx="7086601" cy="923330"/>
          </a:xfrm>
          <a:prstGeom prst="rect">
            <a:avLst/>
          </a:prstGeom>
          <a:noFill/>
          <a:ln w="12700" cap="sq">
            <a:noFill/>
            <a:miter lim="800000"/>
            <a:headEnd type="none" w="sm" len="sm"/>
            <a:tailEnd type="none" w="sm" len="sm"/>
          </a:ln>
          <a:effectLst>
            <a:outerShdw dist="71842" dir="2700000" algn="ctr" rotWithShape="0">
              <a:srgbClr val="FF7C80"/>
            </a:outerShdw>
          </a:effectLst>
        </p:spPr>
        <p:txBody>
          <a:bodyPr wrap="square">
            <a:spAutoFit/>
          </a:bodyPr>
          <a:lstStyle/>
          <a:p>
            <a:pPr algn="ctr"/>
            <a:r>
              <a:rPr lang="bn-BD" sz="5400" b="1" u="sng" dirty="0" smtClean="0">
                <a:solidFill>
                  <a:srgbClr val="0000FF"/>
                </a:solidFill>
                <a:effectLst>
                  <a:outerShdw blurRad="38100" dist="38100" dir="2700000" algn="tl">
                    <a:srgbClr val="000000"/>
                  </a:outerShdw>
                </a:effectLst>
                <a:latin typeface="NikoshBAN" pitchFamily="2" charset="0"/>
                <a:cs typeface="NikoshBAN" pitchFamily="2" charset="0"/>
              </a:rPr>
              <a:t>কম্পিউটার ইনপুট ডিভাইস কি?</a:t>
            </a:r>
            <a:endParaRPr lang="en-US" sz="5400" b="1" u="sng" dirty="0">
              <a:solidFill>
                <a:srgbClr val="0000FF"/>
              </a:solidFill>
              <a:effectLst>
                <a:outerShdw blurRad="38100" dist="38100" dir="2700000" algn="tl">
                  <a:srgbClr val="000000"/>
                </a:outerShdw>
              </a:effectLst>
              <a:latin typeface="NikoshBAN" pitchFamily="2" charset="0"/>
              <a:cs typeface="NikoshBAN" pitchFamily="2" charset="0"/>
            </a:endParaRPr>
          </a:p>
        </p:txBody>
      </p:sp>
      <p:sp>
        <p:nvSpPr>
          <p:cNvPr id="19" name="Text Box 4"/>
          <p:cNvSpPr txBox="1">
            <a:spLocks noChangeArrowheads="1"/>
          </p:cNvSpPr>
          <p:nvPr/>
        </p:nvSpPr>
        <p:spPr bwMode="auto">
          <a:xfrm>
            <a:off x="381000" y="1917680"/>
            <a:ext cx="7086601" cy="3416320"/>
          </a:xfrm>
          <a:prstGeom prst="rect">
            <a:avLst/>
          </a:prstGeom>
          <a:noFill/>
          <a:ln w="12700" cap="sq">
            <a:noFill/>
            <a:miter lim="800000"/>
            <a:headEnd type="none" w="sm" len="sm"/>
            <a:tailEnd type="none" w="sm" len="sm"/>
          </a:ln>
          <a:effectLst>
            <a:outerShdw dist="71842" dir="2700000" algn="ctr" rotWithShape="0">
              <a:srgbClr val="FF7C80"/>
            </a:outerShdw>
          </a:effectLst>
        </p:spPr>
        <p:txBody>
          <a:bodyPr wrap="square">
            <a:spAutoFit/>
          </a:bodyPr>
          <a:lstStyle/>
          <a:p>
            <a:pPr algn="ctr"/>
            <a:r>
              <a:rPr lang="bn-BD" sz="5400" b="1" dirty="0" smtClean="0">
                <a:effectLst>
                  <a:outerShdw blurRad="38100" dist="38100" dir="2700000" algn="tl">
                    <a:srgbClr val="000000"/>
                  </a:outerShdw>
                </a:effectLst>
                <a:latin typeface="NikoshBAN" pitchFamily="2" charset="0"/>
                <a:cs typeface="NikoshBAN" pitchFamily="2" charset="0"/>
              </a:rPr>
              <a:t>যে সকল যন্ত্রপাতি কম্পিউটারের তথ্য বা ডেটা ইনপুট দেয়ার কাজে ব্যবহার করা হয় তাকে ইনপুট ডিভাইস বলে।</a:t>
            </a:r>
            <a:endParaRPr lang="en-US" sz="5400" b="1" dirty="0">
              <a:effectLst>
                <a:outerShdw blurRad="38100" dist="38100" dir="2700000" algn="tl">
                  <a:srgbClr val="000000"/>
                </a:outerShdw>
              </a:effectLst>
              <a:latin typeface="NikoshBAN" pitchFamily="2" charset="0"/>
              <a:cs typeface="NikoshBAN" pitchFamily="2" charset="0"/>
            </a:endParaRPr>
          </a:p>
        </p:txBody>
      </p:sp>
      <p:sp>
        <p:nvSpPr>
          <p:cNvPr id="20" name="Rounded Rectangle 19">
            <a:hlinkClick r:id="rId2"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1" name="Rounded Rectangle 20">
            <a:hlinkClick r:id="rId3"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2" name="Rounded Rectangle 21">
            <a:hlinkClick r:id="rId4"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3" name="Rounded Rectangle 22">
            <a:hlinkClick r:id="rId5"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4" name="Rounded Rectangle 23">
            <a:hlinkClick r:id="rId6"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5" name="Rounded Rectangle 24">
            <a:hlinkClick r:id="rId7"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6" name="Rounded Rectangle 25">
            <a:hlinkClick r:id="rId8"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7" name="Rounded Rectangle 26">
            <a:hlinkClick r:id="rId9"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28" name="TextBox 27"/>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9" name="Action Button: Home 28">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End 29">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Action Button: Forward or Next 30">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autoRev="1" fill="remove" grpId="1" nodeType="afterEffect">
                                  <p:stCondLst>
                                    <p:cond delay="0"/>
                                  </p:stCondLst>
                                  <p:iterate type="lt">
                                    <p:tmPct val="6000"/>
                                  </p:iterate>
                                  <p:childTnLst>
                                    <p:animClr clrSpc="hsl" dir="ccw">
                                      <p:cBhvr override="childStyle">
                                        <p:cTn id="6" dur="1000" fill="hold"/>
                                        <p:tgtEl>
                                          <p:spTgt spid="5"/>
                                        </p:tgtEl>
                                        <p:attrNameLst>
                                          <p:attrName>style.color</p:attrName>
                                        </p:attrNameLst>
                                      </p:cBhvr>
                                      <p:to>
                                        <a:srgbClr val="FF0000"/>
                                      </p:to>
                                    </p:animClr>
                                  </p:childTnLst>
                                </p:cTn>
                              </p:par>
                            </p:childTnLst>
                          </p:cTn>
                        </p:par>
                        <p:par>
                          <p:cTn id="7" fill="hold">
                            <p:stCondLst>
                              <p:cond delay="4640"/>
                            </p:stCondLst>
                            <p:childTnLst>
                              <p:par>
                                <p:cTn id="8" presetID="15"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3"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6240"/>
                            </p:stCondLst>
                            <p:childTnLst>
                              <p:par>
                                <p:cTn id="15" presetID="3" presetClass="emph" presetSubtype="10" repeatCount="indefinite" accel="50000" decel="50000" autoRev="1" fill="remove" grpId="1" nodeType="afterEffect">
                                  <p:stCondLst>
                                    <p:cond delay="0"/>
                                  </p:stCondLst>
                                  <p:iterate type="lt">
                                    <p:tmPct val="6000"/>
                                  </p:iterate>
                                  <p:childTnLst>
                                    <p:animClr clrSpc="hsl" dir="ccw">
                                      <p:cBhvr override="childStyle">
                                        <p:cTn id="16" dur="1000" fill="hold"/>
                                        <p:tgtEl>
                                          <p:spTgt spid="19"/>
                                        </p:tgtEl>
                                        <p:attrNameLst>
                                          <p:attrName>style.color</p:attrName>
                                        </p:attrNameLst>
                                      </p:cBhvr>
                                      <p:to>
                                        <a:srgbClr val="FF0000"/>
                                      </p:to>
                                    </p:animClr>
                                  </p:childTnLst>
                                </p:cTn>
                              </p:par>
                            </p:childTnLst>
                          </p:cTn>
                        </p:par>
                        <p:par>
                          <p:cTn id="17" fill="hold">
                            <p:stCondLst>
                              <p:cond delay="17840"/>
                            </p:stCondLst>
                            <p:childTnLst>
                              <p:par>
                                <p:cTn id="18" presetID="15" presetClass="entr" presetSubtype="0"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599" y="0"/>
            <a:ext cx="7086601" cy="1006476"/>
          </a:xfrm>
          <a:prstGeom prst="rect">
            <a:avLst/>
          </a:prstGeom>
          <a:noFill/>
          <a:ln w="12700" cap="sq">
            <a:noFill/>
            <a:miter lim="800000"/>
            <a:headEnd type="none" w="sm" len="sm"/>
            <a:tailEnd type="none" w="sm" len="sm"/>
          </a:ln>
          <a:effectLst>
            <a:outerShdw dist="71842" dir="2700000" algn="ctr" rotWithShape="0">
              <a:srgbClr val="FF7C80"/>
            </a:outerShdw>
          </a:effectLst>
        </p:spPr>
        <p:txBody>
          <a:bodyPr wrap="square">
            <a:spAutoFit/>
          </a:bodyPr>
          <a:lstStyle/>
          <a:p>
            <a:pPr algn="ctr"/>
            <a:r>
              <a:rPr lang="bn-BD" sz="6000" b="1" u="sng" dirty="0" smtClean="0">
                <a:solidFill>
                  <a:srgbClr val="0000FF"/>
                </a:solidFill>
                <a:effectLst>
                  <a:outerShdw blurRad="38100" dist="38100" dir="2700000" algn="tl">
                    <a:srgbClr val="000000"/>
                  </a:outerShdw>
                </a:effectLst>
                <a:latin typeface="NikoshBAN" pitchFamily="2" charset="0"/>
                <a:cs typeface="NikoshBAN" pitchFamily="2" charset="0"/>
              </a:rPr>
              <a:t>কম্পিউটার ইনপুট ডিভাইস</a:t>
            </a:r>
            <a:endParaRPr lang="en-US" sz="6000" b="1" u="sng" dirty="0">
              <a:solidFill>
                <a:srgbClr val="0000FF"/>
              </a:solidFill>
              <a:effectLst>
                <a:outerShdw blurRad="38100" dist="38100" dir="2700000" algn="tl">
                  <a:srgbClr val="000000"/>
                </a:outerShdw>
              </a:effectLst>
              <a:latin typeface="NikoshBAN" pitchFamily="2" charset="0"/>
              <a:cs typeface="NikoshBAN" pitchFamily="2" charset="0"/>
            </a:endParaRPr>
          </a:p>
        </p:txBody>
      </p:sp>
      <p:pic>
        <p:nvPicPr>
          <p:cNvPr id="7" name="Picture 22" descr="Input Keyboard"/>
          <p:cNvPicPr>
            <a:picLocks noChangeAspect="1" noChangeArrowheads="1"/>
          </p:cNvPicPr>
          <p:nvPr/>
        </p:nvPicPr>
        <p:blipFill>
          <a:blip r:embed="rId2"/>
          <a:srcRect/>
          <a:stretch>
            <a:fillRect/>
          </a:stretch>
        </p:blipFill>
        <p:spPr bwMode="auto">
          <a:xfrm>
            <a:off x="1676400" y="1625025"/>
            <a:ext cx="2564932" cy="1100703"/>
          </a:xfrm>
          <a:prstGeom prst="rect">
            <a:avLst/>
          </a:prstGeom>
          <a:noFill/>
          <a:ln>
            <a:noFill/>
          </a:ln>
          <a:effectLst/>
        </p:spPr>
      </p:pic>
      <p:pic>
        <p:nvPicPr>
          <p:cNvPr id="10" name="Picture 25" descr="input-Micro"/>
          <p:cNvPicPr>
            <a:picLocks noChangeAspect="1" noChangeArrowheads="1"/>
          </p:cNvPicPr>
          <p:nvPr/>
        </p:nvPicPr>
        <p:blipFill>
          <a:blip r:embed="rId3"/>
          <a:srcRect/>
          <a:stretch>
            <a:fillRect/>
          </a:stretch>
        </p:blipFill>
        <p:spPr bwMode="auto">
          <a:xfrm>
            <a:off x="4343400" y="1701225"/>
            <a:ext cx="1600200" cy="1090896"/>
          </a:xfrm>
          <a:prstGeom prst="rect">
            <a:avLst/>
          </a:prstGeom>
          <a:noFill/>
          <a:ln w="9525">
            <a:noFill/>
            <a:miter lim="800000"/>
            <a:headEnd/>
            <a:tailEnd/>
          </a:ln>
          <a:effectLst/>
        </p:spPr>
      </p:pic>
      <p:sp>
        <p:nvSpPr>
          <p:cNvPr id="11" name="Text Box 39"/>
          <p:cNvSpPr txBox="1">
            <a:spLocks noChangeArrowheads="1"/>
          </p:cNvSpPr>
          <p:nvPr/>
        </p:nvSpPr>
        <p:spPr bwMode="auto">
          <a:xfrm>
            <a:off x="4419600" y="2768025"/>
            <a:ext cx="1587294" cy="523220"/>
          </a:xfrm>
          <a:prstGeom prst="rect">
            <a:avLst/>
          </a:prstGeom>
          <a:noFill/>
          <a:ln w="9525">
            <a:noFill/>
            <a:miter lim="800000"/>
            <a:headEnd/>
            <a:tailEnd/>
          </a:ln>
          <a:effectLst/>
        </p:spPr>
        <p:txBody>
          <a:bodyPr wrap="none">
            <a:spAutoFit/>
          </a:bodyPr>
          <a:lstStyle/>
          <a:p>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মাইক্রোফোন</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pic>
        <p:nvPicPr>
          <p:cNvPr id="13" name="Picture 56" descr="Input joystic1"/>
          <p:cNvPicPr>
            <a:picLocks noChangeAspect="1" noChangeArrowheads="1"/>
          </p:cNvPicPr>
          <p:nvPr/>
        </p:nvPicPr>
        <p:blipFill>
          <a:blip r:embed="rId4"/>
          <a:srcRect/>
          <a:stretch>
            <a:fillRect/>
          </a:stretch>
        </p:blipFill>
        <p:spPr bwMode="auto">
          <a:xfrm>
            <a:off x="5943600" y="1596265"/>
            <a:ext cx="1899950" cy="1299335"/>
          </a:xfrm>
          <a:prstGeom prst="rect">
            <a:avLst/>
          </a:prstGeom>
          <a:noFill/>
          <a:ln w="9525">
            <a:noFill/>
            <a:miter lim="800000"/>
            <a:headEnd/>
            <a:tailEnd/>
          </a:ln>
        </p:spPr>
      </p:pic>
      <p:sp>
        <p:nvSpPr>
          <p:cNvPr id="14" name="Text Box 57"/>
          <p:cNvSpPr txBox="1">
            <a:spLocks noChangeArrowheads="1"/>
          </p:cNvSpPr>
          <p:nvPr/>
        </p:nvSpPr>
        <p:spPr bwMode="auto">
          <a:xfrm>
            <a:off x="6248400" y="2854405"/>
            <a:ext cx="1371600" cy="523220"/>
          </a:xfrm>
          <a:prstGeom prst="rect">
            <a:avLst/>
          </a:prstGeom>
          <a:noFill/>
          <a:ln w="9525">
            <a:noFill/>
            <a:miter lim="800000"/>
            <a:headEnd/>
            <a:tailEnd/>
          </a:ln>
          <a:effectLst/>
        </p:spPr>
        <p:txBody>
          <a:bodyPr wrap="square">
            <a:spAutoFit/>
          </a:bodyPr>
          <a:lstStyle/>
          <a:p>
            <a:pPr algn="ctr"/>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জয়স্টিক</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pic>
        <p:nvPicPr>
          <p:cNvPr id="15" name="Picture 34" descr="OMR-Scanner-Optical-Mark-Reader-"/>
          <p:cNvPicPr>
            <a:picLocks noChangeAspect="1" noChangeArrowheads="1"/>
          </p:cNvPicPr>
          <p:nvPr/>
        </p:nvPicPr>
        <p:blipFill>
          <a:blip r:embed="rId5"/>
          <a:srcRect/>
          <a:stretch>
            <a:fillRect/>
          </a:stretch>
        </p:blipFill>
        <p:spPr bwMode="auto">
          <a:xfrm>
            <a:off x="152400" y="3810000"/>
            <a:ext cx="2159723" cy="1371600"/>
          </a:xfrm>
          <a:prstGeom prst="rect">
            <a:avLst/>
          </a:prstGeom>
          <a:noFill/>
          <a:ln w="9525">
            <a:noFill/>
            <a:miter lim="800000"/>
            <a:headEnd/>
            <a:tailEnd/>
          </a:ln>
        </p:spPr>
      </p:pic>
      <p:pic>
        <p:nvPicPr>
          <p:cNvPr id="16" name="Picture 14" descr="38"/>
          <p:cNvPicPr>
            <a:picLocks noChangeAspect="1" noChangeArrowheads="1"/>
          </p:cNvPicPr>
          <p:nvPr/>
        </p:nvPicPr>
        <p:blipFill>
          <a:blip r:embed="rId6"/>
          <a:srcRect/>
          <a:stretch>
            <a:fillRect/>
          </a:stretch>
        </p:blipFill>
        <p:spPr bwMode="auto">
          <a:xfrm>
            <a:off x="2438400" y="3810000"/>
            <a:ext cx="1752600" cy="1360488"/>
          </a:xfrm>
          <a:prstGeom prst="rect">
            <a:avLst/>
          </a:prstGeom>
          <a:noFill/>
          <a:ln w="9525">
            <a:noFill/>
            <a:miter lim="800000"/>
            <a:headEnd/>
            <a:tailEnd/>
          </a:ln>
        </p:spPr>
      </p:pic>
      <p:pic>
        <p:nvPicPr>
          <p:cNvPr id="18" name="Picture 28" descr="input scanner"/>
          <p:cNvPicPr>
            <a:picLocks noChangeAspect="1" noChangeArrowheads="1"/>
          </p:cNvPicPr>
          <p:nvPr/>
        </p:nvPicPr>
        <p:blipFill>
          <a:blip r:embed="rId7"/>
          <a:srcRect/>
          <a:stretch>
            <a:fillRect/>
          </a:stretch>
        </p:blipFill>
        <p:spPr bwMode="auto">
          <a:xfrm>
            <a:off x="4267200" y="4038600"/>
            <a:ext cx="1981200" cy="1219200"/>
          </a:xfrm>
          <a:prstGeom prst="rect">
            <a:avLst/>
          </a:prstGeom>
          <a:noFill/>
          <a:ln w="9525">
            <a:noFill/>
            <a:miter lim="800000"/>
            <a:headEnd/>
            <a:tailEnd/>
          </a:ln>
          <a:effectLst/>
        </p:spPr>
      </p:pic>
      <p:sp>
        <p:nvSpPr>
          <p:cNvPr id="19" name="Text Box 41"/>
          <p:cNvSpPr txBox="1">
            <a:spLocks noChangeArrowheads="1"/>
          </p:cNvSpPr>
          <p:nvPr/>
        </p:nvSpPr>
        <p:spPr bwMode="auto">
          <a:xfrm>
            <a:off x="4724400" y="5105400"/>
            <a:ext cx="958917" cy="523220"/>
          </a:xfrm>
          <a:prstGeom prst="rect">
            <a:avLst/>
          </a:prstGeom>
          <a:noFill/>
          <a:ln w="9525">
            <a:noFill/>
            <a:miter lim="800000"/>
            <a:headEnd/>
            <a:tailEnd/>
          </a:ln>
          <a:effectLst/>
        </p:spPr>
        <p:txBody>
          <a:bodyPr wrap="none">
            <a:spAutoFit/>
          </a:bodyPr>
          <a:lstStyle/>
          <a:p>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স্ক্যানার</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pic>
        <p:nvPicPr>
          <p:cNvPr id="21" name="Picture 29" descr="48"/>
          <p:cNvPicPr>
            <a:picLocks noChangeAspect="1" noChangeArrowheads="1"/>
          </p:cNvPicPr>
          <p:nvPr/>
        </p:nvPicPr>
        <p:blipFill>
          <a:blip r:embed="rId8"/>
          <a:srcRect/>
          <a:stretch>
            <a:fillRect/>
          </a:stretch>
        </p:blipFill>
        <p:spPr bwMode="auto">
          <a:xfrm>
            <a:off x="0" y="1548825"/>
            <a:ext cx="1614488" cy="1374775"/>
          </a:xfrm>
          <a:prstGeom prst="rect">
            <a:avLst/>
          </a:prstGeom>
          <a:noFill/>
          <a:ln w="9525">
            <a:noFill/>
            <a:miter lim="800000"/>
            <a:headEnd/>
            <a:tailEnd/>
          </a:ln>
        </p:spPr>
      </p:pic>
      <p:pic>
        <p:nvPicPr>
          <p:cNvPr id="22" name="Picture 11" descr="400px-TurboComputerLightPen"/>
          <p:cNvPicPr>
            <a:picLocks noChangeAspect="1" noChangeArrowheads="1"/>
          </p:cNvPicPr>
          <p:nvPr/>
        </p:nvPicPr>
        <p:blipFill>
          <a:blip r:embed="rId9"/>
          <a:srcRect/>
          <a:stretch>
            <a:fillRect/>
          </a:stretch>
        </p:blipFill>
        <p:spPr bwMode="auto">
          <a:xfrm>
            <a:off x="6172200" y="4038600"/>
            <a:ext cx="1524000" cy="993913"/>
          </a:xfrm>
          <a:prstGeom prst="rect">
            <a:avLst/>
          </a:prstGeom>
          <a:noFill/>
        </p:spPr>
      </p:pic>
      <p:sp>
        <p:nvSpPr>
          <p:cNvPr id="23" name="Rectangle 22"/>
          <p:cNvSpPr/>
          <p:nvPr/>
        </p:nvSpPr>
        <p:spPr>
          <a:xfrm>
            <a:off x="533400" y="2844225"/>
            <a:ext cx="889987" cy="584775"/>
          </a:xfrm>
          <a:prstGeom prst="rect">
            <a:avLst/>
          </a:prstGeom>
        </p:spPr>
        <p:txBody>
          <a:bodyPr wrap="none">
            <a:spAutoFit/>
          </a:bodyPr>
          <a:lstStyle/>
          <a:p>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মাউস</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4" name="Rectangle 23"/>
          <p:cNvSpPr/>
          <p:nvPr/>
        </p:nvSpPr>
        <p:spPr>
          <a:xfrm>
            <a:off x="2209800" y="2792850"/>
            <a:ext cx="1298753" cy="584775"/>
          </a:xfrm>
          <a:prstGeom prst="rect">
            <a:avLst/>
          </a:prstGeom>
        </p:spPr>
        <p:txBody>
          <a:bodyPr wrap="none">
            <a:spAutoFit/>
          </a:bodyPr>
          <a:lstStyle/>
          <a:p>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 বোর্ড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5" name="Rectangle 24"/>
          <p:cNvSpPr/>
          <p:nvPr/>
        </p:nvSpPr>
        <p:spPr>
          <a:xfrm>
            <a:off x="6172200" y="5105400"/>
            <a:ext cx="1297150" cy="523220"/>
          </a:xfrm>
          <a:prstGeom prst="rect">
            <a:avLst/>
          </a:prstGeom>
        </p:spPr>
        <p:txBody>
          <a:bodyPr wrap="none">
            <a:spAutoFit/>
          </a:bodyPr>
          <a:lstStyle/>
          <a:p>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লাইট পেন</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6" name="Rectangle 25"/>
          <p:cNvSpPr/>
          <p:nvPr/>
        </p:nvSpPr>
        <p:spPr>
          <a:xfrm>
            <a:off x="381000" y="4953000"/>
            <a:ext cx="1338828" cy="584775"/>
          </a:xfrm>
          <a:prstGeom prst="rect">
            <a:avLst/>
          </a:prstGeom>
        </p:spPr>
        <p:txBody>
          <a:bodyPr wrap="none">
            <a:spAutoFit/>
          </a:bodyPr>
          <a:lstStyle/>
          <a:p>
            <a:r>
              <a:rPr lang="bn-BD"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ওএমআর</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8" name="TextBox 27"/>
          <p:cNvSpPr txBox="1"/>
          <p:nvPr/>
        </p:nvSpPr>
        <p:spPr>
          <a:xfrm>
            <a:off x="2286000" y="5105400"/>
            <a:ext cx="2165978" cy="523220"/>
          </a:xfrm>
          <a:prstGeom prst="rect">
            <a:avLst/>
          </a:prstGeom>
          <a:noFill/>
        </p:spPr>
        <p:txBody>
          <a:bodyPr wrap="none" rtlCol="0">
            <a:spAutoFit/>
          </a:bodyPr>
          <a:lstStyle/>
          <a:p>
            <a:r>
              <a:rPr lang="bn-BD"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ডিজিটাল ক্যামেরা</a:t>
            </a:r>
            <a:endParaRPr lang="en-US"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43" name="Date Placeholder 42"/>
          <p:cNvSpPr>
            <a:spLocks noGrp="1"/>
          </p:cNvSpPr>
          <p:nvPr>
            <p:ph type="dt" sz="half" idx="10"/>
          </p:nvPr>
        </p:nvSpPr>
        <p:spPr>
          <a:xfrm>
            <a:off x="2133600" y="6340475"/>
            <a:ext cx="4800600" cy="365125"/>
          </a:xfrm>
        </p:spPr>
        <p:txBody>
          <a:bodyPr/>
          <a:lstStyle/>
          <a:p>
            <a:pPr algn="ctr"/>
            <a:fld id="{3966196E-E1A6-4E23-9FEA-F9D5B95E788B}" type="datetime9">
              <a:rPr lang="en-US" sz="3200" b="1" smtClean="0">
                <a:solidFill>
                  <a:schemeClr val="tx1"/>
                </a:solidFill>
              </a:rPr>
              <a:pPr algn="ctr"/>
              <a:t>5/2/2013 12:22:40 AM</a:t>
            </a:fld>
            <a:endParaRPr lang="en-US" sz="3200" b="1" dirty="0">
              <a:solidFill>
                <a:schemeClr val="tx1"/>
              </a:solidFill>
            </a:endParaRPr>
          </a:p>
        </p:txBody>
      </p:sp>
      <p:sp>
        <p:nvSpPr>
          <p:cNvPr id="42" name="Rounded Rectangle 41">
            <a:hlinkClick r:id="rId10"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44" name="Rounded Rectangle 43">
            <a:hlinkClick r:id="rId11"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45" name="Rounded Rectangle 44">
            <a:hlinkClick r:id="rId12"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46" name="Rounded Rectangle 45">
            <a:hlinkClick r:id="rId13"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47" name="Rounded Rectangle 46">
            <a:hlinkClick r:id="rId14"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48" name="Rounded Rectangle 47">
            <a:hlinkClick r:id="rId15"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49" name="Rounded Rectangle 48">
            <a:hlinkClick r:id="rId16"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50" name="Rounded Rectangle 49">
            <a:hlinkClick r:id="rId17"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51" name="TextBox 5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2" name="Action Button: Home 5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ction Button: End 5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4" name="Action Button: Forward or Next 5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ction Button: Back or Previous 5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autoRev="1" fill="remove" grpId="1" nodeType="afterEffect">
                                  <p:stCondLst>
                                    <p:cond delay="0"/>
                                  </p:stCondLst>
                                  <p:iterate type="lt">
                                    <p:tmPct val="6000"/>
                                  </p:iterate>
                                  <p:childTnLst>
                                    <p:animClr clrSpc="hsl" dir="ccw">
                                      <p:cBhvr override="childStyle">
                                        <p:cTn id="6" dur="1000" fill="hold"/>
                                        <p:tgtEl>
                                          <p:spTgt spid="2"/>
                                        </p:tgtEl>
                                        <p:attrNameLst>
                                          <p:attrName>style.color</p:attrName>
                                        </p:attrNameLst>
                                      </p:cBhvr>
                                      <p:to>
                                        <a:srgbClr val="FF0000"/>
                                      </p:to>
                                    </p:animClr>
                                  </p:childTnLst>
                                </p:cTn>
                              </p:par>
                            </p:childTnLst>
                          </p:cTn>
                        </p:par>
                        <p:par>
                          <p:cTn id="7" fill="hold">
                            <p:stCondLst>
                              <p:cond delay="4280"/>
                            </p:stCondLst>
                            <p:childTnLst>
                              <p:par>
                                <p:cTn id="8" presetID="15" presetClass="entr" presetSubtype="0" fill="hold" grpId="0" nodeType="after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 calcmode="lin" valueType="num">
                                      <p:cBhvr>
                                        <p:cTn id="12"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3"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500" fill="hold"/>
                                        <p:tgtEl>
                                          <p:spTgt spid="25"/>
                                        </p:tgtEl>
                                        <p:attrNameLst>
                                          <p:attrName>ppt_x</p:attrName>
                                        </p:attrNameLst>
                                      </p:cBhvr>
                                      <p:tavLst>
                                        <p:tav tm="0">
                                          <p:val>
                                            <p:strVal val="#ppt_x"/>
                                          </p:val>
                                        </p:tav>
                                        <p:tav tm="100000">
                                          <p:val>
                                            <p:strVal val="#ppt_x"/>
                                          </p:val>
                                        </p:tav>
                                      </p:tavLst>
                                    </p:anim>
                                    <p:anim calcmode="lin" valueType="num">
                                      <p:cBhvr additive="base">
                                        <p:cTn id="9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4" grpId="0"/>
      <p:bldP spid="19" grpId="0"/>
      <p:bldP spid="23" grpId="0"/>
      <p:bldP spid="24" grpId="0"/>
      <p:bldP spid="25" grpId="0"/>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9" descr="48"/>
          <p:cNvPicPr>
            <a:picLocks noChangeAspect="1" noChangeArrowheads="1"/>
          </p:cNvPicPr>
          <p:nvPr/>
        </p:nvPicPr>
        <p:blipFill>
          <a:blip r:embed="rId2"/>
          <a:srcRect/>
          <a:stretch>
            <a:fillRect/>
          </a:stretch>
        </p:blipFill>
        <p:spPr bwMode="auto">
          <a:xfrm rot="20790101">
            <a:off x="2549684" y="961889"/>
            <a:ext cx="3332582" cy="2653723"/>
          </a:xfrm>
          <a:prstGeom prst="rect">
            <a:avLst/>
          </a:prstGeom>
          <a:noFill/>
          <a:ln w="9525">
            <a:noFill/>
            <a:miter lim="800000"/>
            <a:headEnd/>
            <a:tailEnd/>
          </a:ln>
        </p:spPr>
      </p:pic>
      <p:sp>
        <p:nvSpPr>
          <p:cNvPr id="6" name="Rectangle 5"/>
          <p:cNvSpPr/>
          <p:nvPr/>
        </p:nvSpPr>
        <p:spPr>
          <a:xfrm>
            <a:off x="3352800" y="0"/>
            <a:ext cx="1369286" cy="923330"/>
          </a:xfrm>
          <a:prstGeom prst="rect">
            <a:avLst/>
          </a:prstGeom>
        </p:spPr>
        <p:txBody>
          <a:bodyPr wrap="none">
            <a:spAutoFit/>
          </a:bodyPr>
          <a:lstStyle/>
          <a:p>
            <a:r>
              <a:rPr lang="bn-BD" sz="54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মাউস</a:t>
            </a:r>
            <a:endParaRPr lang="en-US" sz="54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2" name="TextBox 21"/>
          <p:cNvSpPr txBox="1"/>
          <p:nvPr/>
        </p:nvSpPr>
        <p:spPr>
          <a:xfrm>
            <a:off x="255483" y="3505200"/>
            <a:ext cx="7505581" cy="2554545"/>
          </a:xfrm>
          <a:prstGeom prst="rect">
            <a:avLst/>
          </a:prstGeom>
          <a:noFill/>
        </p:spPr>
        <p:txBody>
          <a:bodyPr wrap="none" rtlCol="0">
            <a:spAutoFit/>
          </a:bodyPr>
          <a:lstStyle/>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মাউস দিয়ে কম্পিউটারে তথ্য ইনপুট</a:t>
            </a:r>
          </a:p>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করা ও কোন কমান্ড প্রয়োগ করা হয়ে থাকে।</a:t>
            </a:r>
          </a:p>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 মাউস  শব্দের অর্থ ইঁদুর । মাউস সিপিইউ এর</a:t>
            </a:r>
          </a:p>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সাথে একখন্ড চিকন তার দ্বারা যুক্ত করা থাকে।</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3" name="Date Placeholder 22"/>
          <p:cNvSpPr>
            <a:spLocks noGrp="1"/>
          </p:cNvSpPr>
          <p:nvPr>
            <p:ph type="dt" sz="half" idx="10"/>
          </p:nvPr>
        </p:nvSpPr>
        <p:spPr>
          <a:xfrm>
            <a:off x="2133600" y="6340475"/>
            <a:ext cx="5029200" cy="365125"/>
          </a:xfrm>
        </p:spPr>
        <p:txBody>
          <a:bodyPr/>
          <a:lstStyle/>
          <a:p>
            <a:pPr algn="ctr"/>
            <a:fld id="{F916190C-CD66-42F2-92D5-1E5D501CA90E}" type="datetime9">
              <a:rPr lang="en-US" sz="3200" b="1" smtClean="0">
                <a:solidFill>
                  <a:schemeClr val="tx1"/>
                </a:solidFill>
              </a:rPr>
              <a:pPr algn="ctr"/>
              <a:t>5/2/2013 12:22:40 AM</a:t>
            </a:fld>
            <a:endParaRPr lang="en-US" sz="3200" b="1" dirty="0">
              <a:solidFill>
                <a:schemeClr val="tx1"/>
              </a:solidFill>
            </a:endParaRPr>
          </a:p>
        </p:txBody>
      </p:sp>
      <p:sp>
        <p:nvSpPr>
          <p:cNvPr id="21" name="Rounded Rectangle 20">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4" name="Rounded Rectangle 23">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5" name="Rounded Rectangle 24">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6" name="Rounded Rectangle 25">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7" name="Rounded Rectangle 26">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8" name="Rounded Rectangle 27">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9" name="Rounded Rectangle 28">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0" name="Rounded Rectangle 29">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1" name="TextBox 3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2" name="Action Button: Home 3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End 3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Action Button: Forward or Next 3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Back or Previous 3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Input Keyboard"/>
          <p:cNvPicPr>
            <a:picLocks noChangeAspect="1" noChangeArrowheads="1"/>
          </p:cNvPicPr>
          <p:nvPr/>
        </p:nvPicPr>
        <p:blipFill>
          <a:blip r:embed="rId2"/>
          <a:srcRect/>
          <a:stretch>
            <a:fillRect/>
          </a:stretch>
        </p:blipFill>
        <p:spPr bwMode="auto">
          <a:xfrm>
            <a:off x="1295400" y="990600"/>
            <a:ext cx="5333999" cy="2709440"/>
          </a:xfrm>
          <a:prstGeom prst="rect">
            <a:avLst/>
          </a:prstGeom>
          <a:noFill/>
          <a:ln>
            <a:noFill/>
          </a:ln>
          <a:effectLst/>
        </p:spPr>
      </p:pic>
      <p:sp>
        <p:nvSpPr>
          <p:cNvPr id="5" name="Rectangle 4"/>
          <p:cNvSpPr/>
          <p:nvPr/>
        </p:nvSpPr>
        <p:spPr>
          <a:xfrm>
            <a:off x="3124200" y="76200"/>
            <a:ext cx="1851789" cy="830997"/>
          </a:xfrm>
          <a:prstGeom prst="rect">
            <a:avLst/>
          </a:prstGeom>
        </p:spPr>
        <p:txBody>
          <a:bodyPr wrap="none">
            <a:spAutoFit/>
          </a:bodyPr>
          <a:lstStyle/>
          <a:p>
            <a:r>
              <a:rPr lang="bn-BD" sz="48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 বোর্ড </a:t>
            </a:r>
            <a:endParaRPr lang="en-US" sz="48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2" name="Date Placeholder 21"/>
          <p:cNvSpPr>
            <a:spLocks noGrp="1"/>
          </p:cNvSpPr>
          <p:nvPr>
            <p:ph type="dt" sz="half" idx="10"/>
          </p:nvPr>
        </p:nvSpPr>
        <p:spPr>
          <a:xfrm>
            <a:off x="2133601" y="6400800"/>
            <a:ext cx="4571999" cy="365125"/>
          </a:xfrm>
        </p:spPr>
        <p:txBody>
          <a:bodyPr/>
          <a:lstStyle/>
          <a:p>
            <a:pPr algn="ctr"/>
            <a:fld id="{E4CE4A96-2D05-44BA-A6D6-935E7B9C7D9D}" type="datetime9">
              <a:rPr lang="en-US" sz="3200" b="1" smtClean="0">
                <a:solidFill>
                  <a:schemeClr val="tx1"/>
                </a:solidFill>
              </a:rPr>
              <a:pPr algn="ctr"/>
              <a:t>5/2/2013 12:22:40 AM</a:t>
            </a:fld>
            <a:endParaRPr lang="en-US" sz="3200" b="1" dirty="0">
              <a:solidFill>
                <a:schemeClr val="tx1"/>
              </a:solidFill>
            </a:endParaRPr>
          </a:p>
        </p:txBody>
      </p:sp>
      <p:sp>
        <p:nvSpPr>
          <p:cNvPr id="23" name="TextBox 22"/>
          <p:cNvSpPr txBox="1"/>
          <p:nvPr/>
        </p:nvSpPr>
        <p:spPr>
          <a:xfrm>
            <a:off x="0" y="3693855"/>
            <a:ext cx="7761063" cy="2554545"/>
          </a:xfrm>
          <a:prstGeom prst="rect">
            <a:avLst/>
          </a:prstGeom>
          <a:noFill/>
        </p:spPr>
        <p:txBody>
          <a:bodyPr wrap="square" rtlCol="0">
            <a:spAutoFit/>
          </a:bodyPr>
          <a:lstStyle/>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কীবোর্ড একটি ইনপুট ডিভাইস।কম্পিউটারের ডাটা গ্রহন করার এটা একটা প্রধান যন্ত্র । কীবোর্ড</a:t>
            </a:r>
          </a:p>
          <a:p>
            <a:pPr algn="ctr"/>
            <a:r>
              <a:rPr lang="bn-BD"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ক্যাবল দিয়ে সিপিইউ এর পিছনে যুক্ত করা হয়। কীবোর্ডে মোট ১০১ থেকে ১০২টি কী থাকে।</a:t>
            </a:r>
            <a:endParaRPr lang="en-U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1" name="Rounded Rectangle 20">
            <a:hlinkClick r:id="rId3"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4" name="Rounded Rectangle 23">
            <a:hlinkClick r:id="rId4"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5" name="Rounded Rectangle 24">
            <a:hlinkClick r:id="rId5"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6" name="Rounded Rectangle 25">
            <a:hlinkClick r:id="rId6"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7" name="Rounded Rectangle 26">
            <a:hlinkClick r:id="rId7"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8" name="Rounded Rectangle 27">
            <a:hlinkClick r:id="rId8"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9" name="Rounded Rectangle 28">
            <a:hlinkClick r:id="rId9"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30" name="Rounded Rectangle 29">
            <a:hlinkClick r:id="rId10"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1" name="TextBox 30"/>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2" name="Action Button: Home 31">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End 32">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 name="Action Button: Forward or Next 33">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Back or Previous 34">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anim calcmode="lin" valueType="num">
                                      <p:cBhvr>
                                        <p:cTn id="23" dur="500" fill="hold"/>
                                        <p:tgtEl>
                                          <p:spTgt spid="23"/>
                                        </p:tgtEl>
                                        <p:attrNameLst>
                                          <p:attrName>ppt_x</p:attrName>
                                        </p:attrNameLst>
                                      </p:cBhvr>
                                      <p:tavLst>
                                        <p:tav tm="0">
                                          <p:val>
                                            <p:fltVal val="0.5"/>
                                          </p:val>
                                        </p:tav>
                                        <p:tav tm="100000">
                                          <p:val>
                                            <p:strVal val="#ppt_x"/>
                                          </p:val>
                                        </p:tav>
                                      </p:tavLst>
                                    </p:anim>
                                    <p:anim calcmode="lin" valueType="num">
                                      <p:cBhvr>
                                        <p:cTn id="24"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5" descr="input-Micro"/>
          <p:cNvPicPr>
            <a:picLocks noChangeAspect="1" noChangeArrowheads="1"/>
          </p:cNvPicPr>
          <p:nvPr/>
        </p:nvPicPr>
        <p:blipFill>
          <a:blip r:embed="rId3"/>
          <a:srcRect/>
          <a:stretch>
            <a:fillRect/>
          </a:stretch>
        </p:blipFill>
        <p:spPr bwMode="auto">
          <a:xfrm>
            <a:off x="1066800" y="1066800"/>
            <a:ext cx="5939004" cy="3200400"/>
          </a:xfrm>
          <a:prstGeom prst="rect">
            <a:avLst/>
          </a:prstGeom>
          <a:noFill/>
          <a:ln w="9525">
            <a:noFill/>
            <a:miter lim="800000"/>
            <a:headEnd/>
            <a:tailEnd/>
          </a:ln>
          <a:effectLst/>
        </p:spPr>
      </p:pic>
      <p:sp>
        <p:nvSpPr>
          <p:cNvPr id="5" name="Text Box 39"/>
          <p:cNvSpPr txBox="1">
            <a:spLocks noChangeArrowheads="1"/>
          </p:cNvSpPr>
          <p:nvPr/>
        </p:nvSpPr>
        <p:spPr bwMode="auto">
          <a:xfrm>
            <a:off x="2362200" y="0"/>
            <a:ext cx="2892138" cy="923330"/>
          </a:xfrm>
          <a:prstGeom prst="rect">
            <a:avLst/>
          </a:prstGeom>
          <a:noFill/>
          <a:ln w="9525">
            <a:noFill/>
            <a:miter lim="800000"/>
            <a:headEnd/>
            <a:tailEnd/>
          </a:ln>
          <a:effectLst/>
        </p:spPr>
        <p:txBody>
          <a:bodyPr wrap="none">
            <a:spAutoFit/>
          </a:bodyPr>
          <a:lstStyle/>
          <a:p>
            <a:r>
              <a:rPr lang="bn-BD" sz="54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মাইক্রোফোন</a:t>
            </a:r>
            <a:endParaRPr lang="en-US" sz="5400" b="1" u="sng"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endParaRPr>
          </a:p>
        </p:txBody>
      </p:sp>
      <p:sp>
        <p:nvSpPr>
          <p:cNvPr id="23" name="TextBox 22"/>
          <p:cNvSpPr txBox="1"/>
          <p:nvPr/>
        </p:nvSpPr>
        <p:spPr>
          <a:xfrm>
            <a:off x="0" y="4265474"/>
            <a:ext cx="7761063" cy="1754326"/>
          </a:xfrm>
          <a:prstGeom prst="rect">
            <a:avLst/>
          </a:prstGeom>
          <a:noFill/>
        </p:spPr>
        <p:txBody>
          <a:bodyPr wrap="square" rtlCol="0">
            <a:spAutoFit/>
          </a:bodyPr>
          <a:lstStyle/>
          <a:p>
            <a:pPr algn="ctr"/>
            <a:r>
              <a:rPr lang="bn-BD"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NikoshBAN" pitchFamily="2" charset="0"/>
                <a:cs typeface="NikoshBAN" pitchFamily="2" charset="0"/>
              </a:rPr>
              <a:t>মাইক্রোফোন  একটি ইনপুট ডিভাইস। মাইক্রোফোন দিয়ে আমাদের কথা, গান বা যে কোনো ধরনের শব্দ কম্পিউটারের মধ্যে প্রবেশ করানো হয়।</a:t>
            </a:r>
          </a:p>
        </p:txBody>
      </p:sp>
      <p:sp>
        <p:nvSpPr>
          <p:cNvPr id="24" name="Date Placeholder 23"/>
          <p:cNvSpPr>
            <a:spLocks noGrp="1"/>
          </p:cNvSpPr>
          <p:nvPr>
            <p:ph type="dt" sz="half" idx="10"/>
          </p:nvPr>
        </p:nvSpPr>
        <p:spPr>
          <a:xfrm>
            <a:off x="2057400" y="6400800"/>
            <a:ext cx="4724400" cy="365125"/>
          </a:xfrm>
        </p:spPr>
        <p:txBody>
          <a:bodyPr/>
          <a:lstStyle/>
          <a:p>
            <a:pPr algn="ctr"/>
            <a:fld id="{C54741E1-C54E-4A93-A42A-3192BD1251FC}" type="datetime9">
              <a:rPr lang="en-US" sz="3200" b="1" smtClean="0">
                <a:solidFill>
                  <a:schemeClr val="tx1"/>
                </a:solidFill>
              </a:rPr>
              <a:pPr algn="ctr"/>
              <a:t>5/2/2013 12:22:40 AM</a:t>
            </a:fld>
            <a:endParaRPr lang="en-US" sz="3200" b="1" dirty="0">
              <a:solidFill>
                <a:schemeClr val="tx1"/>
              </a:solidFill>
            </a:endParaRPr>
          </a:p>
        </p:txBody>
      </p:sp>
      <p:sp>
        <p:nvSpPr>
          <p:cNvPr id="20" name="Rounded Rectangle 19">
            <a:hlinkClick r:id="rId4" action="ppaction://hlinksldjump"/>
          </p:cNvPr>
          <p:cNvSpPr/>
          <p:nvPr/>
        </p:nvSpPr>
        <p:spPr>
          <a:xfrm>
            <a:off x="7898423" y="1170709"/>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স্বাগত</a:t>
            </a:r>
            <a:endParaRPr lang="en-US" dirty="0">
              <a:latin typeface="NikoshBAN" pitchFamily="2" charset="0"/>
              <a:cs typeface="NikoshBAN" pitchFamily="2" charset="0"/>
            </a:endParaRPr>
          </a:p>
        </p:txBody>
      </p:sp>
      <p:sp>
        <p:nvSpPr>
          <p:cNvPr id="21" name="Rounded Rectangle 20">
            <a:hlinkClick r:id="rId5" action="ppaction://hlinksldjump"/>
          </p:cNvPr>
          <p:cNvSpPr/>
          <p:nvPr/>
        </p:nvSpPr>
        <p:spPr>
          <a:xfrm>
            <a:off x="7900962" y="1752600"/>
            <a:ext cx="115165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1700" b="1" dirty="0" smtClean="0">
                <a:latin typeface="NikoshBAN" pitchFamily="2" charset="0"/>
                <a:cs typeface="NikoshBAN" pitchFamily="2" charset="0"/>
              </a:rPr>
              <a:t>পাঠ শিরোনাম</a:t>
            </a:r>
            <a:endParaRPr lang="en-US" sz="1700" b="1" dirty="0">
              <a:latin typeface="NikoshBAN" pitchFamily="2" charset="0"/>
              <a:cs typeface="NikoshBAN" pitchFamily="2" charset="0"/>
            </a:endParaRPr>
          </a:p>
        </p:txBody>
      </p:sp>
      <p:sp>
        <p:nvSpPr>
          <p:cNvPr id="22" name="Rounded Rectangle 21">
            <a:hlinkClick r:id="rId6" action="ppaction://hlinksldjump"/>
          </p:cNvPr>
          <p:cNvSpPr/>
          <p:nvPr/>
        </p:nvSpPr>
        <p:spPr>
          <a:xfrm>
            <a:off x="7898423" y="2317046"/>
            <a:ext cx="1139002"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শিখনফল</a:t>
            </a:r>
            <a:endParaRPr lang="en-US" dirty="0">
              <a:latin typeface="NikoshBAN" pitchFamily="2" charset="0"/>
              <a:cs typeface="NikoshBAN" pitchFamily="2" charset="0"/>
            </a:endParaRPr>
          </a:p>
        </p:txBody>
      </p:sp>
      <p:sp>
        <p:nvSpPr>
          <p:cNvPr id="25" name="Rounded Rectangle 24">
            <a:hlinkClick r:id="rId7" action="ppaction://hlinksldjump"/>
          </p:cNvPr>
          <p:cNvSpPr/>
          <p:nvPr/>
        </p:nvSpPr>
        <p:spPr>
          <a:xfrm>
            <a:off x="7903500" y="2895600"/>
            <a:ext cx="1164300"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ইনপুট যন্ত্র </a:t>
            </a:r>
            <a:endParaRPr lang="en-US" dirty="0">
              <a:latin typeface="NikoshBAN" pitchFamily="2" charset="0"/>
              <a:cs typeface="NikoshBAN" pitchFamily="2" charset="0"/>
            </a:endParaRPr>
          </a:p>
        </p:txBody>
      </p:sp>
      <p:sp>
        <p:nvSpPr>
          <p:cNvPr id="26" name="Rounded Rectangle 25">
            <a:hlinkClick r:id="rId8" action="ppaction://hlinksldjump"/>
          </p:cNvPr>
          <p:cNvSpPr/>
          <p:nvPr/>
        </p:nvSpPr>
        <p:spPr>
          <a:xfrm>
            <a:off x="7822223" y="5257800"/>
            <a:ext cx="120579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ধন্যবাদ</a:t>
            </a:r>
            <a:endParaRPr lang="en-US" dirty="0">
              <a:latin typeface="NikoshBAN" pitchFamily="2" charset="0"/>
              <a:cs typeface="NikoshBAN" pitchFamily="2" charset="0"/>
            </a:endParaRPr>
          </a:p>
        </p:txBody>
      </p:sp>
      <p:sp>
        <p:nvSpPr>
          <p:cNvPr id="27" name="Rounded Rectangle 26">
            <a:hlinkClick r:id="rId9" action="ppaction://hlinksldjump"/>
          </p:cNvPr>
          <p:cNvSpPr/>
          <p:nvPr/>
        </p:nvSpPr>
        <p:spPr>
          <a:xfrm>
            <a:off x="7864475" y="3512641"/>
            <a:ext cx="1176948"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দলীয় কাজ</a:t>
            </a:r>
            <a:endParaRPr lang="en-US" dirty="0">
              <a:latin typeface="NikoshBAN" pitchFamily="2" charset="0"/>
              <a:cs typeface="NikoshBAN" pitchFamily="2" charset="0"/>
            </a:endParaRPr>
          </a:p>
        </p:txBody>
      </p:sp>
      <p:sp>
        <p:nvSpPr>
          <p:cNvPr id="28" name="Rounded Rectangle 27">
            <a:hlinkClick r:id="rId10" action="ppaction://hlinksldjump"/>
          </p:cNvPr>
          <p:cNvSpPr/>
          <p:nvPr/>
        </p:nvSpPr>
        <p:spPr>
          <a:xfrm>
            <a:off x="7822223" y="4109411"/>
            <a:ext cx="1200025" cy="44975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BD" dirty="0" smtClean="0">
                <a:latin typeface="NikoshBAN" pitchFamily="2" charset="0"/>
                <a:cs typeface="NikoshBAN" pitchFamily="2" charset="0"/>
              </a:rPr>
              <a:t>মূল্যায়ন</a:t>
            </a:r>
            <a:endParaRPr lang="en-US" dirty="0">
              <a:latin typeface="NikoshBAN" pitchFamily="2" charset="0"/>
              <a:cs typeface="NikoshBAN" pitchFamily="2" charset="0"/>
            </a:endParaRPr>
          </a:p>
        </p:txBody>
      </p:sp>
      <p:sp>
        <p:nvSpPr>
          <p:cNvPr id="29" name="Rounded Rectangle 28">
            <a:hlinkClick r:id="rId11" action="ppaction://hlinksldjump"/>
          </p:cNvPr>
          <p:cNvSpPr/>
          <p:nvPr/>
        </p:nvSpPr>
        <p:spPr>
          <a:xfrm>
            <a:off x="7822223" y="4677962"/>
            <a:ext cx="1205795" cy="44975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dirty="0" smtClean="0">
                <a:latin typeface="NikoshBAN" pitchFamily="2" charset="0"/>
                <a:cs typeface="NikoshBAN" pitchFamily="2" charset="0"/>
              </a:rPr>
              <a:t>বাড়ির কাজ</a:t>
            </a:r>
            <a:endParaRPr lang="en-US" dirty="0">
              <a:latin typeface="NikoshBAN" pitchFamily="2" charset="0"/>
              <a:cs typeface="NikoshBAN" pitchFamily="2" charset="0"/>
            </a:endParaRPr>
          </a:p>
        </p:txBody>
      </p:sp>
      <p:sp>
        <p:nvSpPr>
          <p:cNvPr id="30" name="TextBox 29"/>
          <p:cNvSpPr txBox="1"/>
          <p:nvPr/>
        </p:nvSpPr>
        <p:spPr>
          <a:xfrm>
            <a:off x="7850800" y="590490"/>
            <a:ext cx="1217000" cy="400110"/>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20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পাঠ পরিচিতি</a:t>
            </a:r>
            <a:endParaRPr lang="en-US" sz="2000" b="1" dirty="0">
              <a:ln w="11430"/>
              <a:solidFill>
                <a:srgbClr val="FF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1" name="Action Button: Home 30">
            <a:hlinkClick r:id="" action="ppaction://hlinkshowjump?jump=firstslide" highlightClick="1"/>
          </p:cNvPr>
          <p:cNvSpPr/>
          <p:nvPr/>
        </p:nvSpPr>
        <p:spPr>
          <a:xfrm>
            <a:off x="8229600" y="6037118"/>
            <a:ext cx="800100" cy="685800"/>
          </a:xfrm>
          <a:prstGeom prst="actionButtonHome">
            <a:avLst/>
          </a:prstGeom>
          <a:solidFill>
            <a:srgbClr val="002060"/>
          </a:solidFill>
          <a:ln>
            <a:solidFill>
              <a:srgbClr val="C0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End 31">
            <a:hlinkClick r:id="" action="ppaction://hlinkshowjump?jump=lastslide" highlightClick="1"/>
          </p:cNvPr>
          <p:cNvSpPr/>
          <p:nvPr/>
        </p:nvSpPr>
        <p:spPr>
          <a:xfrm>
            <a:off x="7162800" y="6172200"/>
            <a:ext cx="685800" cy="474518"/>
          </a:xfrm>
          <a:prstGeom prst="actionButtonEnd">
            <a:avLst/>
          </a:prstGeom>
          <a:solidFill>
            <a:schemeClr val="bg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Action Button: Forward or Next 32">
            <a:hlinkClick r:id="" action="ppaction://hlinkshowjump?jump=nextslide" highlightClick="1"/>
          </p:cNvPr>
          <p:cNvSpPr/>
          <p:nvPr/>
        </p:nvSpPr>
        <p:spPr>
          <a:xfrm>
            <a:off x="1143000" y="6248400"/>
            <a:ext cx="762000" cy="474518"/>
          </a:xfrm>
          <a:prstGeom prst="actionButtonForwardNext">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Back or Previous 33">
            <a:hlinkClick r:id="" action="ppaction://hlinkshowjump?jump=previousslide" highlightClick="1"/>
          </p:cNvPr>
          <p:cNvSpPr/>
          <p:nvPr/>
        </p:nvSpPr>
        <p:spPr>
          <a:xfrm>
            <a:off x="152400" y="6236277"/>
            <a:ext cx="762000" cy="474518"/>
          </a:xfrm>
          <a:prstGeom prst="actionButtonBackPrevious">
            <a:avLst/>
          </a:prstGeom>
          <a:solidFill>
            <a:schemeClr val="bg2"/>
          </a:solidFill>
          <a:ln>
            <a:solidFill>
              <a:srgbClr val="00206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663</Words>
  <Application>Microsoft Office PowerPoint</Application>
  <PresentationFormat>On-screen Show (4:3)</PresentationFormat>
  <Paragraphs>228</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bariski.bhanu@yahoo.com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WonderBoy</dc:creator>
  <cp:lastModifiedBy>TSS</cp:lastModifiedBy>
  <cp:revision>111</cp:revision>
  <dcterms:created xsi:type="dcterms:W3CDTF">2013-04-28T05:22:13Z</dcterms:created>
  <dcterms:modified xsi:type="dcterms:W3CDTF">2013-05-01T18:24:46Z</dcterms:modified>
</cp:coreProperties>
</file>